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7"/>
  </p:notesMasterIdLst>
  <p:sldIdLst>
    <p:sldId id="256" r:id="rId4"/>
    <p:sldId id="257" r:id="rId5"/>
    <p:sldId id="258" r:id="rId6"/>
    <p:sldId id="259" r:id="rId7"/>
    <p:sldId id="260" r:id="rId8"/>
    <p:sldId id="283" r:id="rId9"/>
    <p:sldId id="284" r:id="rId10"/>
    <p:sldId id="274" r:id="rId11"/>
    <p:sldId id="275" r:id="rId12"/>
    <p:sldId id="276" r:id="rId13"/>
    <p:sldId id="277" r:id="rId14"/>
    <p:sldId id="278" r:id="rId15"/>
    <p:sldId id="285" r:id="rId16"/>
    <p:sldId id="286" r:id="rId17"/>
    <p:sldId id="261" r:id="rId18"/>
    <p:sldId id="262" r:id="rId19"/>
    <p:sldId id="287" r:id="rId20"/>
    <p:sldId id="288" r:id="rId21"/>
    <p:sldId id="289" r:id="rId22"/>
    <p:sldId id="263" r:id="rId23"/>
    <p:sldId id="282" r:id="rId24"/>
    <p:sldId id="266" r:id="rId25"/>
    <p:sldId id="290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D10A6235-7DF5-46BF-B1FC-5A739C5207D0}">
          <p14:sldIdLst>
            <p14:sldId id="256"/>
            <p14:sldId id="257"/>
            <p14:sldId id="258"/>
            <p14:sldId id="259"/>
            <p14:sldId id="260"/>
            <p14:sldId id="283"/>
            <p14:sldId id="284"/>
            <p14:sldId id="274"/>
            <p14:sldId id="275"/>
            <p14:sldId id="276"/>
            <p14:sldId id="277"/>
            <p14:sldId id="278"/>
            <p14:sldId id="285"/>
            <p14:sldId id="286"/>
            <p14:sldId id="261"/>
            <p14:sldId id="262"/>
            <p14:sldId id="287"/>
            <p14:sldId id="288"/>
            <p14:sldId id="289"/>
            <p14:sldId id="263"/>
            <p14:sldId id="282"/>
            <p14:sldId id="266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F1eoKn1/DWUVyqwlDt6VU43Lc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28"/>
  </p:normalViewPr>
  <p:slideViewPr>
    <p:cSldViewPr snapToGrid="0">
      <p:cViewPr varScale="1">
        <p:scale>
          <a:sx n="64" d="100"/>
          <a:sy n="64" d="100"/>
        </p:scale>
        <p:origin x="6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customschemas.google.com/relationships/presentationmetadata" Target="meta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Hướng dẫn: </a:t>
            </a:r>
            <a:r>
              <a:rPr lang="en-US" dirty="0"/>
              <a:t>GV </a:t>
            </a:r>
            <a:r>
              <a:rPr lang="vi-VN" dirty="0"/>
              <a:t>click vào khung đáp án để kiểm tra đúng/sai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46EEBF-FB57-4900-A457-F77BED7B9F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549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Hướng dẫn: </a:t>
            </a:r>
            <a:r>
              <a:rPr lang="en-US" dirty="0"/>
              <a:t>GV </a:t>
            </a:r>
            <a:r>
              <a:rPr lang="vi-VN" dirty="0"/>
              <a:t>click vào khung đáp án để kiểm tra đúng/sai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46EEBF-FB57-4900-A457-F77BED7B9F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845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2098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5067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85505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24585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4564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8790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Hướng dẫn: </a:t>
            </a:r>
            <a:r>
              <a:rPr lang="en-US" dirty="0"/>
              <a:t>GV </a:t>
            </a:r>
            <a:r>
              <a:rPr lang="vi-VN" dirty="0"/>
              <a:t>click vào khung đáp án để kiểm tra đúng/sai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46EEBF-FB57-4900-A457-F77BED7B9F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756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Hướng dẫn: </a:t>
            </a:r>
            <a:r>
              <a:rPr lang="en-US" dirty="0"/>
              <a:t>GV </a:t>
            </a:r>
            <a:r>
              <a:rPr lang="vi-VN" dirty="0"/>
              <a:t>click vào khung đáp án để kiểm tra đúng/sai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46EEBF-FB57-4900-A457-F77BED7B9F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473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Hướng dẫn: </a:t>
            </a:r>
            <a:r>
              <a:rPr lang="en-US" dirty="0"/>
              <a:t>GV </a:t>
            </a:r>
            <a:r>
              <a:rPr lang="vi-VN" dirty="0"/>
              <a:t>click vào khung đáp án để kiểm tra đúng/sai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46EEBF-FB57-4900-A457-F77BED7B9F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131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2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0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3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7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5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5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1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2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9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1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63EA-5E16-0164-3BF7-EC6193188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6C1A5-D051-8CD0-E385-04A1BB9C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8B92-5EBB-861C-F641-232B7858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E1FA5-F0E9-920C-9617-20FF0411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5CBFB-D74C-A513-032C-49C669C5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05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5FB1-B7B6-E690-03F9-233493113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55743-94AF-F71F-6977-BA5AC7FF2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35840-7275-07FB-4ECD-6A47C5E2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6FB95-8616-2719-0EF2-AD6DA12A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52DA1-4EAA-5B92-2E1E-54F03167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22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5860-AEC1-F21E-9439-AC5E985F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16979-79D4-4C8A-C601-95DC67AF0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1366-F510-43D2-F98E-965A5251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A0301-AFD1-A01E-9432-7C0E9BEA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A5184-EEF7-EE92-A5D4-839DE873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44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B18EF-B2D9-B1BE-C161-D13DE689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A824-C61F-1EF0-F51E-18319AA1B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4C721-113D-8B59-E65F-84AE609CA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2189D-BD29-274B-72ED-B84764A0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CB693-E414-2C0A-CAA5-15C4CB3F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725BF-2EEF-84C6-2BB1-729C28E2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025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96D48-1528-BF8A-2F89-D761D88DB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901AC-E4A8-58D0-A52E-5CADBFB11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A3EE9-7C77-EEFC-CE78-00E89BAE8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B90C92-E471-B5F7-6BEC-2CE3E1408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400897-423C-07E1-A10A-7C59F23AA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D8E054-52BB-9483-E1EB-D05C5880E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C79F0-876F-DCD2-6992-E25F90C2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89AE4E-2FE4-95BC-1725-EACD29A4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58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3D625-FC08-D663-FF18-8710C7E8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4C6F2-7565-5AD1-9625-7F784BA6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EB37D-3164-F74D-30C0-A3CF9C90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8DA1A-C6DA-15F4-F28F-12A6846D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3071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373B0-FE23-81C5-1342-81A7DE13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0B33B-6F6D-08CE-F79B-EDC97DD9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2294D-94A1-C185-CA85-2DE03FE4C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97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5DBE-06F2-A90E-2773-94F846419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90A59-53B7-5DAD-4D2D-46531514A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06CDE-6ADF-3AE3-6DFD-D9A0EC8BB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B2EB0-C857-5536-3D6F-AEB2489AF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DA25-59E1-8576-4DDB-60DD5B5CB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E5CBE-DCE2-C05B-F325-63206692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549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5A1A3-C002-BE74-93F5-FDB4A1AC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077B58-B74F-002B-32B6-14E76C63AD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1DC5D-FF3E-4100-4F80-E4D1073F8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A2486-3500-0000-44B3-599E88FA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029E0-8C18-D056-9955-D030C24E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773AE-FB84-2633-7C9E-CF58AF68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43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393D7-77AB-6883-3786-9755129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48A89-586A-D3F5-2955-B2C04E339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291DF-C5C3-9C6D-FABE-2704A8FE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8887F-0F21-1832-AFB6-2C135249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75050-4C27-476B-843C-DD44B93A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38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EFA051-CA26-FA49-A07B-5EA4E5FC9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17C35-63EA-6A66-24CE-146DFB585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6019F-AA6A-078D-9D2E-AB27C7AAC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8E183-218B-EC4C-402E-8CFDF480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3DF49-864D-94D6-0F01-4C5F95F2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152F-6F5E-48CF-A181-2BBC38F9FBB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8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2C8457-2C65-AECF-4226-BAA6D30A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5DB20-E44C-5BFC-4FA7-C96AFFC98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4B673-F1CA-CC81-D3CF-2EA41B43D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DEAE1-69FA-42CF-B65D-944C8BD08CC2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5DDE0-5353-BD71-71EC-BEA2574C6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4915A-B8CD-FCF9-59A0-649E8CB84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7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gif"/><Relationship Id="rId5" Type="http://schemas.openxmlformats.org/officeDocument/2006/relationships/image" Target="../media/image16.jpg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gif"/><Relationship Id="rId5" Type="http://schemas.openxmlformats.org/officeDocument/2006/relationships/image" Target="../media/image16.jpg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gif"/><Relationship Id="rId5" Type="http://schemas.openxmlformats.org/officeDocument/2006/relationships/image" Target="../media/image16.jpg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.jp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hoc10.vn/doc-sach/tu-nhien-va-xa-hoi-3/1/137/5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hoc10.vn/doc-sach/tu-nhien-va-xa-hoi-3/1/137/53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3.xml"/><Relationship Id="rId6" Type="http://schemas.microsoft.com/office/2007/relationships/hdphoto" Target="../media/hdphoto2.wdp"/><Relationship Id="rId5" Type="http://schemas.openxmlformats.org/officeDocument/2006/relationships/image" Target="../media/image36.png"/><Relationship Id="rId4" Type="http://schemas.openxmlformats.org/officeDocument/2006/relationships/hyperlink" Target="https://www.facebook.com/groups/hoc10donghanhcunggiaovientieuho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hoc10.vn/doc-sach/tu-nhien-va-xa-hoi-3/1/137/53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g"/><Relationship Id="rId10" Type="http://schemas.openxmlformats.org/officeDocument/2006/relationships/image" Target="../media/image14.png"/><Relationship Id="rId4" Type="http://schemas.openxmlformats.org/officeDocument/2006/relationships/image" Target="../media/image9.jp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gif"/><Relationship Id="rId5" Type="http://schemas.openxmlformats.org/officeDocument/2006/relationships/image" Target="../media/image16.jpg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gif"/><Relationship Id="rId5" Type="http://schemas.openxmlformats.org/officeDocument/2006/relationships/image" Target="../media/image16.jpg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012401" y="917333"/>
            <a:ext cx="10152993" cy="2045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200"/>
              <a:buFont typeface="Arial"/>
              <a:buNone/>
            </a:pPr>
            <a:r>
              <a:rPr lang="vi-VN" sz="4400" b="1" i="0" u="none" strike="noStrike" cap="none" dirty="0">
                <a:solidFill>
                  <a:srgbClr val="002060"/>
                </a:solidFill>
                <a:latin typeface="UTM Avo" panose="02040603050506020204" pitchFamily="18" charset="0"/>
                <a:sym typeface="Arial"/>
              </a:rPr>
              <a:t>Chủ đề 3: Cộng đồng địa phương</a:t>
            </a:r>
          </a:p>
        </p:txBody>
      </p:sp>
      <p:sp>
        <p:nvSpPr>
          <p:cNvPr id="85" name="Google Shape;85;p1"/>
          <p:cNvSpPr txBox="1"/>
          <p:nvPr/>
        </p:nvSpPr>
        <p:spPr>
          <a:xfrm>
            <a:off x="1516897" y="290087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Bài 11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Di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tích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lịch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sử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-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văn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hóa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và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None/>
            </a:pP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cảnh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quan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thiên</a:t>
            </a:r>
            <a:r>
              <a:rPr lang="en-US" sz="4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FF0000"/>
                </a:solidFill>
                <a:latin typeface="UTM Avo" panose="02040603050506020204" pitchFamily="18" charset="0"/>
                <a:sym typeface="Arial"/>
              </a:rPr>
              <a:t>nhiên</a:t>
            </a:r>
            <a:endParaRPr sz="4400" b="1" i="0" u="none" strike="noStrike" cap="none" dirty="0">
              <a:solidFill>
                <a:srgbClr val="FF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9063429" y="214969"/>
            <a:ext cx="2782110" cy="716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UTM Avo" panose="02040603050506020204" pitchFamily="18" charset="0"/>
                <a:sym typeface="Arial"/>
              </a:rPr>
              <a:t>TNXH 3</a:t>
            </a:r>
            <a:endParaRPr sz="36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32" y="3490587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619" y="4551204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200400" y="3733800"/>
            <a:ext cx="5867400" cy="58477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A. Di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hóa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200400" y="4739001"/>
            <a:ext cx="5867400" cy="58477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nhiên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828800" y="29022"/>
            <a:ext cx="8382000" cy="3018978"/>
          </a:xfrm>
          <a:prstGeom prst="roundRect">
            <a:avLst>
              <a:gd name="adj" fmla="val 6453"/>
            </a:avLst>
          </a:prstGeom>
          <a:solidFill>
            <a:schemeClr val="bg1">
              <a:alpha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203403" y="4497806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133600" y="685800"/>
            <a:ext cx="38862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Địa danh dưới đây 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di tích lịch sử - văn hóa hay cảnh quan thiên nhiên?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3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3ECCB2-A6EA-4718-86B8-83A5BE23CD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615334"/>
            <a:ext cx="1567186" cy="1979454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648276-8098-A3EB-AB78-C54AEBA8332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8" t="41101" r="27311" b="33344"/>
          <a:stretch/>
        </p:blipFill>
        <p:spPr>
          <a:xfrm>
            <a:off x="6324600" y="152400"/>
            <a:ext cx="3424325" cy="2819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33C0D3-09B0-6303-378C-D761C9F641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1"/>
            <a:ext cx="855406" cy="8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2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14352 C 0.02383 0.13033 0.03633 0.12014 0.04714 0.11135 C 0.04974 0.10324 0.06198 0.08542 0.06954 0.07917 C 0.07839 0.05116 0.13204 0.0419 0.16237 0.03866 C 0.17748 0.03935 0.19323 0.03681 0.20769 0.04051 C 0.21342 0.0419 0.21433 0.04885 0.21771 0.05301 C 0.22214 0.05834 0.2254 0.07014 0.22787 0.07709 C 0.22956 0.08241 0.23308 0.09306 0.23308 0.09329 C 0.23217 0.10926 0.23178 0.12547 0.23047 0.14167 C 0.22969 0.14723 0.22579 0.14908 0.22292 0.15371 C 0.20678 0.17963 0.17761 0.18935 0.14258 0.19422 C 0.12188 0.19236 0.12279 0.19537 0.10977 0.18611 C 0.10365 0.18172 0.09219 0.17199 0.09219 0.17223 C 0.08842 0.16273 0.08477 0.14352 0.08477 0.14375 C 0.08751 0.10371 0.07956 0.11482 0.09714 0.09514 C 0.1086 0.08241 0.09519 0.09098 0.10977 0.08334 C 0.1211 0.06991 0.13516 0.05741 0.15235 0.04885 C 0.1556 0.04723 0.15912 0.0456 0.16237 0.04468 C 0.16915 0.04283 0.18256 0.04051 0.18256 0.04074 C 0.19011 0.04121 0.19779 0.04098 0.20521 0.0426 C 0.20769 0.04306 0.2086 0.0456 0.21029 0.04699 C 0.22175 0.05486 0.22865 0.06227 0.23529 0.07315 C 0.24011 0.09954 0.25495 0.1544 0.23308 0.17199 C 0.21433 0.18704 0.18542 0.19676 0.16016 0.20023 C 0.14258 0.19838 0.13855 0.19908 0.12735 0.19005 C 0.1198 0.17732 0.11719 0.16528 0.11498 0.15162 C 0.11641 0.11783 0.10886 0.09838 0.13256 0.07523 C 0.13946 0.06852 0.14141 0.06389 0.15235 0.06111 C 0.16016 0.05695 0.16654 0.0551 0.17501 0.05301 C 0.20105 0.05486 0.19193 0.05486 0.20261 0.05486 L 0.18008 0.06922 L 0.20027 0.04885 " pathEditMode="relative" rAng="0" ptsTypes="AAAAAAAAAAAAAAAAAAAAAAAAAAAAAA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2" grpId="0" animBg="1"/>
      <p:bldP spid="27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32" y="4390386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619" y="3393603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200400" y="4633599"/>
            <a:ext cx="5867400" cy="58477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nhiên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200400" y="3581400"/>
            <a:ext cx="5867400" cy="58477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A. Di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hóa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22" name="cauhoi"/>
          <p:cNvSpPr/>
          <p:nvPr/>
        </p:nvSpPr>
        <p:spPr>
          <a:xfrm>
            <a:off x="1828800" y="29022"/>
            <a:ext cx="8382000" cy="3018978"/>
          </a:xfrm>
          <a:prstGeom prst="roundRect">
            <a:avLst>
              <a:gd name="adj" fmla="val 6453"/>
            </a:avLst>
          </a:prstGeom>
          <a:solidFill>
            <a:schemeClr val="bg1">
              <a:alpha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203403" y="3340205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133600" y="685800"/>
            <a:ext cx="38862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Địa danh dưới đây 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di tích lịch sử - văn hóa hay cảnh quan thiên nhiên?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3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3ECCB2-A6EA-4718-86B8-83A5BE23CD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615334"/>
            <a:ext cx="1567186" cy="1979454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BEAD347-FB76-F35E-F5DF-B7FBBFB0A0E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7" t="67720" r="49252" b="2253"/>
          <a:stretch/>
        </p:blipFill>
        <p:spPr>
          <a:xfrm>
            <a:off x="6248401" y="152400"/>
            <a:ext cx="3352800" cy="28211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6101AE-F28F-BF7F-C70F-48A6D0B5C1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1"/>
            <a:ext cx="855406" cy="8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9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31019 C 0.02383 0.29699 0.03633 0.28681 0.04714 0.27801 C 0.04974 0.26991 0.06198 0.25209 0.06954 0.24584 C 0.07839 0.21783 0.13204 0.20857 0.16237 0.20533 C 0.17748 0.20602 0.19323 0.20348 0.20769 0.20718 C 0.21342 0.20857 0.21433 0.21551 0.21771 0.21968 C 0.22214 0.225 0.2254 0.23681 0.22787 0.24375 C 0.22956 0.24908 0.23308 0.25973 0.23308 0.25996 C 0.23217 0.27593 0.23178 0.29213 0.23047 0.30834 C 0.22969 0.31389 0.22579 0.31574 0.22292 0.32037 C 0.20678 0.3463 0.17761 0.35602 0.14258 0.36088 C 0.12188 0.35903 0.12279 0.36204 0.10977 0.35278 C 0.10365 0.34838 0.09219 0.33866 0.09219 0.33889 C 0.08842 0.3294 0.08477 0.31019 0.08477 0.31042 C 0.08751 0.27037 0.07956 0.28148 0.09714 0.26181 C 0.1086 0.24908 0.09519 0.25764 0.10977 0.25 C 0.1211 0.23658 0.13516 0.22408 0.15235 0.21551 C 0.1556 0.21389 0.15912 0.21227 0.16237 0.21135 C 0.16915 0.20949 0.18256 0.20718 0.18256 0.20741 C 0.19011 0.20787 0.19779 0.20764 0.20521 0.20926 C 0.20769 0.20973 0.2086 0.21227 0.21029 0.21366 C 0.22175 0.22153 0.22865 0.22894 0.23529 0.23982 C 0.24011 0.26621 0.25495 0.32107 0.23308 0.33866 C 0.21433 0.35371 0.18542 0.36343 0.16016 0.3669 C 0.14258 0.36505 0.13855 0.36574 0.12735 0.35672 C 0.1198 0.34398 0.11719 0.33195 0.11498 0.31829 C 0.11641 0.28449 0.10886 0.26505 0.13256 0.2419 C 0.13946 0.23519 0.14141 0.23056 0.15235 0.22778 C 0.16016 0.22361 0.16654 0.22176 0.17501 0.21968 C 0.20105 0.22153 0.19193 0.22153 0.20261 0.22153 L 0.18008 0.23588 L 0.20027 0.21551 " pathEditMode="relative" rAng="0" ptsTypes="AAAAAAAAAAAAAAAAAAAAAAAAAAAAAA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2" grpId="0" animBg="1"/>
      <p:bldP spid="27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32" y="4390386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619" y="3393603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200400" y="4633599"/>
            <a:ext cx="5867400" cy="58477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nhiên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200400" y="3581400"/>
            <a:ext cx="5867400" cy="58477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A. Di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hóa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22" name="cauhoi"/>
          <p:cNvSpPr/>
          <p:nvPr/>
        </p:nvSpPr>
        <p:spPr>
          <a:xfrm>
            <a:off x="1828800" y="29022"/>
            <a:ext cx="8382000" cy="3018978"/>
          </a:xfrm>
          <a:prstGeom prst="roundRect">
            <a:avLst>
              <a:gd name="adj" fmla="val 6453"/>
            </a:avLst>
          </a:prstGeom>
          <a:solidFill>
            <a:schemeClr val="bg1">
              <a:alpha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203403" y="3340205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133600" y="685800"/>
            <a:ext cx="38862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Địa danh dưới đây 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di tích lịch sử - văn hóa hay cảnh quan thiên nhiên?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3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3ECCB2-A6EA-4718-86B8-83A5BE23CD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615334"/>
            <a:ext cx="1567186" cy="1979454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0F837C-3257-55D3-9A4B-6BB190D213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8" t="67720" r="5480" b="2253"/>
          <a:stretch/>
        </p:blipFill>
        <p:spPr>
          <a:xfrm>
            <a:off x="6324600" y="152400"/>
            <a:ext cx="3352800" cy="27689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130ED5-658F-47EB-2382-8E2A71F278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1"/>
            <a:ext cx="855406" cy="8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6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31019 C 0.02383 0.29699 0.03633 0.28681 0.04714 0.27801 C 0.04974 0.26991 0.06198 0.25209 0.06954 0.24584 C 0.07839 0.21783 0.13204 0.20857 0.16237 0.20533 C 0.17748 0.20602 0.19323 0.20348 0.20769 0.20718 C 0.21342 0.20857 0.21433 0.21551 0.21771 0.21968 C 0.22214 0.225 0.2254 0.23681 0.22787 0.24375 C 0.22956 0.24908 0.23308 0.25973 0.23308 0.25996 C 0.23217 0.27593 0.23178 0.29213 0.23047 0.30834 C 0.22969 0.31389 0.22579 0.31574 0.22292 0.32037 C 0.20678 0.3463 0.17761 0.35602 0.14258 0.36088 C 0.12188 0.35903 0.12279 0.36204 0.10977 0.35278 C 0.10365 0.34838 0.09219 0.33866 0.09219 0.33889 C 0.08842 0.3294 0.08477 0.31019 0.08477 0.31042 C 0.08751 0.27037 0.07956 0.28148 0.09714 0.26181 C 0.1086 0.24908 0.09519 0.25764 0.10977 0.25 C 0.1211 0.23658 0.13516 0.22408 0.15235 0.21551 C 0.1556 0.21389 0.15912 0.21227 0.16237 0.21135 C 0.16915 0.20949 0.18256 0.20718 0.18256 0.20741 C 0.19011 0.20787 0.19779 0.20764 0.20521 0.20926 C 0.20769 0.20973 0.2086 0.21227 0.21029 0.21366 C 0.22175 0.22153 0.22865 0.22894 0.23529 0.23982 C 0.24011 0.26621 0.25495 0.32107 0.23308 0.33866 C 0.21433 0.35371 0.18542 0.36343 0.16016 0.3669 C 0.14258 0.36505 0.13855 0.36574 0.12735 0.35672 C 0.1198 0.34398 0.11719 0.33195 0.11498 0.31829 C 0.11641 0.28449 0.10886 0.26505 0.13256 0.2419 C 0.13946 0.23519 0.14141 0.23056 0.15235 0.22778 C 0.16016 0.22361 0.16654 0.22176 0.17501 0.21968 C 0.20105 0.22153 0.19193 0.22153 0.20261 0.22153 L 0.18008 0.23588 L 0.20027 0.21551 " pathEditMode="relative" rAng="0" ptsTypes="AAAAAAAAAAAAAAAAAAAAAAAAAAAAAA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2" grpId="0" animBg="1"/>
      <p:bldP spid="27" grpId="0" animBg="1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FFBF5C-2B1F-7803-5AC9-6E9D89E2B3CA}"/>
              </a:ext>
            </a:extLst>
          </p:cNvPr>
          <p:cNvSpPr txBox="1"/>
          <p:nvPr/>
        </p:nvSpPr>
        <p:spPr>
          <a:xfrm>
            <a:off x="914400" y="1501334"/>
            <a:ext cx="104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HĐ 2: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Line Callout 1 (Border and Accent Bar) 3">
            <a:extLst>
              <a:ext uri="{FF2B5EF4-FFF2-40B4-BE49-F238E27FC236}">
                <a16:creationId xmlns:a16="http://schemas.microsoft.com/office/drawing/2014/main" id="{F21DDC4B-CBA1-39A6-2B46-23860094B3A7}"/>
              </a:ext>
            </a:extLst>
          </p:cNvPr>
          <p:cNvSpPr/>
          <p:nvPr/>
        </p:nvSpPr>
        <p:spPr>
          <a:xfrm>
            <a:off x="628650" y="2109404"/>
            <a:ext cx="3810000" cy="685800"/>
          </a:xfrm>
          <a:prstGeom prst="accentBorderCallout1">
            <a:avLst>
              <a:gd name="adj1" fmla="val 31653"/>
              <a:gd name="adj2" fmla="val -3301"/>
              <a:gd name="adj3" fmla="val 105202"/>
              <a:gd name="adj4" fmla="val -9477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Thảo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luận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cặp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đôi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8D883D-239A-B2EB-FB65-E7E90B9A5CC3}"/>
              </a:ext>
            </a:extLst>
          </p:cNvPr>
          <p:cNvSpPr/>
          <p:nvPr/>
        </p:nvSpPr>
        <p:spPr>
          <a:xfrm>
            <a:off x="635000" y="2802899"/>
            <a:ext cx="3937000" cy="1675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1 – 3 ở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trang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56, 57 SGK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Cloud Callout 2">
            <a:extLst>
              <a:ext uri="{FF2B5EF4-FFF2-40B4-BE49-F238E27FC236}">
                <a16:creationId xmlns:a16="http://schemas.microsoft.com/office/drawing/2014/main" id="{7F5DC257-FA7E-1BC0-9AFD-045754C525BD}"/>
              </a:ext>
            </a:extLst>
          </p:cNvPr>
          <p:cNvSpPr/>
          <p:nvPr/>
        </p:nvSpPr>
        <p:spPr>
          <a:xfrm>
            <a:off x="6438900" y="2108200"/>
            <a:ext cx="5372100" cy="2457223"/>
          </a:xfrm>
          <a:prstGeom prst="cloudCallout">
            <a:avLst>
              <a:gd name="adj1" fmla="val -66036"/>
              <a:gd name="adj2" fmla="val 17174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nói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những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F724015-2CAC-1389-C49C-FD2BB57E2ED3}"/>
              </a:ext>
            </a:extLst>
          </p:cNvPr>
          <p:cNvSpPr/>
          <p:nvPr/>
        </p:nvSpPr>
        <p:spPr>
          <a:xfrm>
            <a:off x="651548" y="4961740"/>
            <a:ext cx="753919" cy="69109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796831-E155-0F1E-A004-F02E2451E3FB}"/>
              </a:ext>
            </a:extLst>
          </p:cNvPr>
          <p:cNvSpPr txBox="1"/>
          <p:nvPr/>
        </p:nvSpPr>
        <p:spPr>
          <a:xfrm>
            <a:off x="1541779" y="5095650"/>
            <a:ext cx="7981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thích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vì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sao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lựa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vậy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583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8" grpId="0" animBg="1"/>
      <p:bldP spid="9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87069C4-FD1F-846F-8D26-F2B7BDE1B577}"/>
              </a:ext>
            </a:extLst>
          </p:cNvPr>
          <p:cNvSpPr/>
          <p:nvPr/>
        </p:nvSpPr>
        <p:spPr>
          <a:xfrm>
            <a:off x="8279130" y="4561840"/>
            <a:ext cx="3371850" cy="1587500"/>
          </a:xfrm>
          <a:prstGeom prst="roundRect">
            <a:avLst>
              <a:gd name="adj" fmla="val 76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C0FB12E-6767-4995-5B1A-E75B96D40831}"/>
              </a:ext>
            </a:extLst>
          </p:cNvPr>
          <p:cNvSpPr/>
          <p:nvPr/>
        </p:nvSpPr>
        <p:spPr>
          <a:xfrm>
            <a:off x="4337050" y="4561840"/>
            <a:ext cx="3371850" cy="1587500"/>
          </a:xfrm>
          <a:prstGeom prst="roundRect">
            <a:avLst>
              <a:gd name="adj" fmla="val 76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2D8D3C5-44E0-D617-08C2-6FB6E071341B}"/>
              </a:ext>
            </a:extLst>
          </p:cNvPr>
          <p:cNvSpPr/>
          <p:nvPr/>
        </p:nvSpPr>
        <p:spPr>
          <a:xfrm>
            <a:off x="403860" y="4561840"/>
            <a:ext cx="3530600" cy="1587500"/>
          </a:xfrm>
          <a:prstGeom prst="roundRect">
            <a:avLst>
              <a:gd name="adj" fmla="val 76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62297C-9170-78CA-45B8-8B604393FC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2" t="17777" r="17117" b="31111"/>
          <a:stretch/>
        </p:blipFill>
        <p:spPr>
          <a:xfrm>
            <a:off x="609600" y="1639880"/>
            <a:ext cx="3131758" cy="27181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3F1FC8-1142-D0FE-5088-0D679DB3B6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7" t="69546" r="48528" b="1965"/>
          <a:stretch/>
        </p:blipFill>
        <p:spPr>
          <a:xfrm>
            <a:off x="4278609" y="1623646"/>
            <a:ext cx="3395149" cy="27484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34E39B-4B69-1F5F-8187-B7EE7B8D04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4" t="71222" r="9921" b="1966"/>
          <a:stretch/>
        </p:blipFill>
        <p:spPr>
          <a:xfrm>
            <a:off x="8229600" y="1696383"/>
            <a:ext cx="3429000" cy="2612571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B3CD151-1BFE-B96A-897F-E08FCB488B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15773" y="3683001"/>
            <a:ext cx="798673" cy="749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C4A4C5-A488-6AB0-7F90-6398EA3A0FD8}"/>
              </a:ext>
            </a:extLst>
          </p:cNvPr>
          <p:cNvSpPr txBox="1"/>
          <p:nvPr/>
        </p:nvSpPr>
        <p:spPr>
          <a:xfrm>
            <a:off x="415983" y="4518253"/>
            <a:ext cx="3669009" cy="1563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Xếp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ngay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ngắn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Ổn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định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lối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Lắng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nghe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chỉ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6A9B65-C23A-015B-8493-CD12C3E47137}"/>
              </a:ext>
            </a:extLst>
          </p:cNvPr>
          <p:cNvSpPr txBox="1"/>
          <p:nvPr/>
        </p:nvSpPr>
        <p:spPr>
          <a:xfrm>
            <a:off x="4511976" y="4521353"/>
            <a:ext cx="2933700" cy="1543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Sờ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vật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Vượt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qua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rào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bảo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vệ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4C5CB064-A3FD-CB56-B4C1-28FA602C57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232427" y="3790932"/>
            <a:ext cx="764333" cy="680951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84A4338-DACC-4484-226C-72493D8F7A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088609" y="3464919"/>
            <a:ext cx="928391" cy="8709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7A6F903-D0FE-2EF2-7477-D23E5FFBD7DC}"/>
              </a:ext>
            </a:extLst>
          </p:cNvPr>
          <p:cNvSpPr txBox="1"/>
          <p:nvPr/>
        </p:nvSpPr>
        <p:spPr>
          <a:xfrm>
            <a:off x="8448194" y="4482611"/>
            <a:ext cx="3307773" cy="1543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Thu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gọn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rác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thải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Không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bày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bừa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ra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khu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 du </a:t>
            </a:r>
            <a:r>
              <a:rPr lang="en-US" sz="2200" dirty="0" err="1"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22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163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186E81-76E8-4ACD-2CAF-8838E39CB49F}"/>
              </a:ext>
            </a:extLst>
          </p:cNvPr>
          <p:cNvGrpSpPr/>
          <p:nvPr/>
        </p:nvGrpSpPr>
        <p:grpSpPr>
          <a:xfrm>
            <a:off x="5068183" y="3086610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E7033773-68C9-6518-7FE6-35B1A3EE32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1DFC2B-4600-42D9-D93C-073D0C5484B7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4C729C4-9E22-EB00-C7D1-8654805CAA6C}"/>
              </a:ext>
            </a:extLst>
          </p:cNvPr>
          <p:cNvSpPr txBox="1"/>
          <p:nvPr/>
        </p:nvSpPr>
        <p:spPr>
          <a:xfrm>
            <a:off x="914400" y="1501334"/>
            <a:ext cx="104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HĐ 1: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hiểu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khu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di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sử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-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hoá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hoặc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cảnh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endParaRPr lang="en-US" sz="2400" b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C840C41-DBEC-3B86-C52A-D687CAC59D2D}"/>
              </a:ext>
            </a:extLst>
          </p:cNvPr>
          <p:cNvSpPr/>
          <p:nvPr/>
        </p:nvSpPr>
        <p:spPr>
          <a:xfrm>
            <a:off x="3352800" y="2265948"/>
            <a:ext cx="5486400" cy="1371600"/>
          </a:xfrm>
          <a:prstGeom prst="ellipse">
            <a:avLst/>
          </a:prstGeom>
          <a:solidFill>
            <a:srgbClr val="F0B25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 bước thực hiện</a:t>
            </a:r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17A855F6-B4F7-B4FA-DD52-D7D4E3503162}"/>
              </a:ext>
            </a:extLst>
          </p:cNvPr>
          <p:cNvSpPr/>
          <p:nvPr/>
        </p:nvSpPr>
        <p:spPr>
          <a:xfrm>
            <a:off x="762000" y="4475746"/>
            <a:ext cx="3200400" cy="13438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Đặt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hỏi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4" name="Rounded Rectangle 19">
            <a:extLst>
              <a:ext uri="{FF2B5EF4-FFF2-40B4-BE49-F238E27FC236}">
                <a16:creationId xmlns:a16="http://schemas.microsoft.com/office/drawing/2014/main" id="{809F15CF-6C69-327A-0B0F-A3E2CD7DED9F}"/>
              </a:ext>
            </a:extLst>
          </p:cNvPr>
          <p:cNvSpPr/>
          <p:nvPr/>
        </p:nvSpPr>
        <p:spPr>
          <a:xfrm>
            <a:off x="4495800" y="4475746"/>
            <a:ext cx="3200400" cy="13438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Thu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thập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tin</a:t>
            </a:r>
          </a:p>
        </p:txBody>
      </p:sp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43204E1B-0AB0-7D36-5328-C2582FD0BF8A}"/>
              </a:ext>
            </a:extLst>
          </p:cNvPr>
          <p:cNvSpPr/>
          <p:nvPr/>
        </p:nvSpPr>
        <p:spPr>
          <a:xfrm>
            <a:off x="8229600" y="4475746"/>
            <a:ext cx="3200400" cy="13438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Tổng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hợp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tin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1608DC-5384-70D9-36F5-1697066E04CE}"/>
              </a:ext>
            </a:extLst>
          </p:cNvPr>
          <p:cNvCxnSpPr>
            <a:stCxn id="12" idx="4"/>
            <a:endCxn id="13" idx="0"/>
          </p:cNvCxnSpPr>
          <p:nvPr/>
        </p:nvCxnSpPr>
        <p:spPr>
          <a:xfrm flipH="1">
            <a:off x="2362200" y="3637548"/>
            <a:ext cx="3733800" cy="838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14FBCD4-33C9-9A35-DFF8-D05403537038}"/>
              </a:ext>
            </a:extLst>
          </p:cNvPr>
          <p:cNvCxnSpPr>
            <a:stCxn id="12" idx="4"/>
            <a:endCxn id="14" idx="0"/>
          </p:cNvCxnSpPr>
          <p:nvPr/>
        </p:nvCxnSpPr>
        <p:spPr>
          <a:xfrm>
            <a:off x="6096000" y="3637548"/>
            <a:ext cx="0" cy="838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1C7F40-17FA-3A42-8A7C-106B261B16B9}"/>
              </a:ext>
            </a:extLst>
          </p:cNvPr>
          <p:cNvCxnSpPr>
            <a:stCxn id="12" idx="4"/>
            <a:endCxn id="15" idx="0"/>
          </p:cNvCxnSpPr>
          <p:nvPr/>
        </p:nvCxnSpPr>
        <p:spPr>
          <a:xfrm>
            <a:off x="6096000" y="3637548"/>
            <a:ext cx="3733800" cy="838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4C729C4-9E22-EB00-C7D1-8654805CAA6C}"/>
              </a:ext>
            </a:extLst>
          </p:cNvPr>
          <p:cNvSpPr txBox="1"/>
          <p:nvPr/>
        </p:nvSpPr>
        <p:spPr>
          <a:xfrm>
            <a:off x="914400" y="1501334"/>
            <a:ext cx="104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vi-VN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Bước 1: Đặt câu hỏi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7657F4-29C7-5C79-090E-85CCD5493B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8" t="18939" r="6598" b="2172"/>
          <a:stretch/>
        </p:blipFill>
        <p:spPr>
          <a:xfrm>
            <a:off x="6012581" y="1573731"/>
            <a:ext cx="5576236" cy="40399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216CB7-AA6E-EBB5-76B1-022C785EB558}"/>
              </a:ext>
            </a:extLst>
          </p:cNvPr>
          <p:cNvSpPr txBox="1"/>
          <p:nvPr/>
        </p:nvSpPr>
        <p:spPr>
          <a:xfrm>
            <a:off x="890938" y="1891364"/>
            <a:ext cx="4778342" cy="3337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Hướng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  <a:cs typeface="Arial" panose="020B0604020202020204" pitchFamily="34" charset="0"/>
              </a:rPr>
              <a:t>dẫn</a:t>
            </a:r>
            <a:r>
              <a:rPr lang="en-US" sz="2400" b="1" dirty="0"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Chọn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địa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danh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muốn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như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gợi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ý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địa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danh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thêm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tin.</a:t>
            </a:r>
          </a:p>
        </p:txBody>
      </p:sp>
    </p:spTree>
    <p:extLst>
      <p:ext uri="{BB962C8B-B14F-4D97-AF65-F5344CB8AC3E}">
        <p14:creationId xmlns:p14="http://schemas.microsoft.com/office/powerpoint/2010/main" val="41250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4C729C4-9E22-EB00-C7D1-8654805CAA6C}"/>
              </a:ext>
            </a:extLst>
          </p:cNvPr>
          <p:cNvSpPr txBox="1"/>
          <p:nvPr/>
        </p:nvSpPr>
        <p:spPr>
          <a:xfrm>
            <a:off x="914400" y="1501334"/>
            <a:ext cx="104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vi-VN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Bước 3: Tổng hợp thông tin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1F0143-A556-794E-C265-29345CF3EE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9" t="26760" r="7576" b="4788"/>
          <a:stretch/>
        </p:blipFill>
        <p:spPr>
          <a:xfrm>
            <a:off x="1756064" y="2516828"/>
            <a:ext cx="8610600" cy="4038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61D4A2-772C-3628-AD70-663284050680}"/>
              </a:ext>
            </a:extLst>
          </p:cNvPr>
          <p:cNvSpPr txBox="1"/>
          <p:nvPr/>
        </p:nvSpPr>
        <p:spPr>
          <a:xfrm>
            <a:off x="1598195" y="1986853"/>
            <a:ext cx="902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Báo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cáo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tổng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hợp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thông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tin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trình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bày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2400" i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735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4C729C4-9E22-EB00-C7D1-8654805CAA6C}"/>
              </a:ext>
            </a:extLst>
          </p:cNvPr>
          <p:cNvSpPr txBox="1"/>
          <p:nvPr/>
        </p:nvSpPr>
        <p:spPr>
          <a:xfrm>
            <a:off x="914400" y="1501334"/>
            <a:ext cx="104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HĐ 2: Xử lí tình huống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209C1B-2C7E-F0C2-5380-9CEAA0A5E0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9" t="15707" r="12121" b="4553"/>
          <a:stretch/>
        </p:blipFill>
        <p:spPr>
          <a:xfrm>
            <a:off x="988828" y="2030870"/>
            <a:ext cx="5640572" cy="3760381"/>
          </a:xfrm>
          <a:prstGeom prst="rect">
            <a:avLst/>
          </a:prstGeom>
        </p:spPr>
      </p:pic>
      <p:sp>
        <p:nvSpPr>
          <p:cNvPr id="3" name="Cloud Callout 5">
            <a:extLst>
              <a:ext uri="{FF2B5EF4-FFF2-40B4-BE49-F238E27FC236}">
                <a16:creationId xmlns:a16="http://schemas.microsoft.com/office/drawing/2014/main" id="{F8AB3472-1D0F-2A2C-CB1F-3581AA22B1D0}"/>
              </a:ext>
            </a:extLst>
          </p:cNvPr>
          <p:cNvSpPr/>
          <p:nvPr/>
        </p:nvSpPr>
        <p:spPr>
          <a:xfrm>
            <a:off x="7324060" y="3952600"/>
            <a:ext cx="4267200" cy="1981200"/>
          </a:xfrm>
          <a:prstGeom prst="cloudCallout">
            <a:avLst>
              <a:gd name="adj1" fmla="val -58774"/>
              <a:gd name="adj2" fmla="val -44201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Đóng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vai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xử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lí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tình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huống</a:t>
            </a:r>
            <a:endParaRPr lang="en-US" sz="2400" b="1" dirty="0">
              <a:solidFill>
                <a:schemeClr val="bg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F6D0C7-BABA-3232-9760-A9EC06988B48}"/>
              </a:ext>
            </a:extLst>
          </p:cNvPr>
          <p:cNvSpPr txBox="1"/>
          <p:nvPr/>
        </p:nvSpPr>
        <p:spPr>
          <a:xfrm>
            <a:off x="7198242" y="1695118"/>
            <a:ext cx="4422258" cy="1802992"/>
          </a:xfrm>
          <a:prstGeom prst="wedgeRoundRectCallout">
            <a:avLst>
              <a:gd name="adj1" fmla="val -58009"/>
              <a:gd name="adj2" fmla="val -2429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800">
                <a:solidFill>
                  <a:schemeClr val="tx1"/>
                </a:solidFill>
                <a:latin typeface="UTM Avo" panose="02040603050506020204" pitchFamily="18" charset="0"/>
                <a:ea typeface="+mn-ea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nhìn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đang</a:t>
            </a:r>
            <a:r>
              <a:rPr lang="en-US" sz="2400" dirty="0"/>
              <a:t> </a:t>
            </a:r>
            <a:r>
              <a:rPr lang="en-US" sz="2400" dirty="0" err="1"/>
              <a:t>vượt</a:t>
            </a:r>
            <a:r>
              <a:rPr lang="en-US" sz="2400" dirty="0"/>
              <a:t> </a:t>
            </a:r>
            <a:r>
              <a:rPr lang="en-US" sz="2400" dirty="0" err="1"/>
              <a:t>rào</a:t>
            </a:r>
            <a:r>
              <a:rPr lang="en-US" sz="2400" dirty="0"/>
              <a:t> </a:t>
            </a:r>
            <a:r>
              <a:rPr lang="en-US" sz="2400" dirty="0" err="1"/>
              <a:t>ngăn</a:t>
            </a:r>
            <a:r>
              <a:rPr lang="en-US" sz="2400" dirty="0"/>
              <a:t> </a:t>
            </a:r>
            <a:r>
              <a:rPr lang="en-US" sz="2400" dirty="0" err="1"/>
              <a:t>cách</a:t>
            </a:r>
            <a:r>
              <a:rPr lang="en-US" sz="2400" dirty="0"/>
              <a:t> </a:t>
            </a:r>
            <a:r>
              <a:rPr lang="en-US" sz="2400" dirty="0" err="1"/>
              <a:t>để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chụp</a:t>
            </a:r>
            <a:r>
              <a:rPr lang="en-US" sz="2400" dirty="0"/>
              <a:t> </a:t>
            </a:r>
            <a:r>
              <a:rPr lang="en-US" sz="2400" dirty="0" err="1"/>
              <a:t>ảnh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hiện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87632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61F04F8-79B7-F9A6-D7F8-6B525ACAFA97}"/>
              </a:ext>
            </a:extLst>
          </p:cNvPr>
          <p:cNvGrpSpPr/>
          <p:nvPr/>
        </p:nvGrpSpPr>
        <p:grpSpPr>
          <a:xfrm>
            <a:off x="5068183" y="3086610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137C8FF7-765D-B2C6-1230-3ECFAE11F4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9EC37EC-B9B4-62CF-FCE5-509B46B48E93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2587AFC1-56CD-5D3E-3ABE-CA7A171D93AA}"/>
              </a:ext>
            </a:extLst>
          </p:cNvPr>
          <p:cNvSpPr/>
          <p:nvPr/>
        </p:nvSpPr>
        <p:spPr>
          <a:xfrm>
            <a:off x="3239388" y="2442303"/>
            <a:ext cx="6999766" cy="16618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Chúng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tôn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trọng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5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sử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hóa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thiên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nhiên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5000"/>
              </a:lnSpc>
            </a:pP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giữ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gìn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vệ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nhé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B607D4-DDC8-B238-F129-4419C3FD31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13122" y="1636254"/>
            <a:ext cx="2356541" cy="25848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21999DA-12E6-D688-70BA-C2217FA893F8}"/>
              </a:ext>
            </a:extLst>
          </p:cNvPr>
          <p:cNvSpPr/>
          <p:nvPr/>
        </p:nvSpPr>
        <p:spPr>
          <a:xfrm>
            <a:off x="1028700" y="965200"/>
            <a:ext cx="3473450" cy="482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Hướng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dẫn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về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nhà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706CC57-6EC0-1248-CBD2-7B5C233014FB}"/>
              </a:ext>
            </a:extLst>
          </p:cNvPr>
          <p:cNvSpPr/>
          <p:nvPr/>
        </p:nvSpPr>
        <p:spPr>
          <a:xfrm>
            <a:off x="1079204" y="1876646"/>
            <a:ext cx="4673009" cy="12411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Ôn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dung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kiến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thức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của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B6A64EB7-AB0D-19E7-2542-B3FD473293A6}"/>
              </a:ext>
            </a:extLst>
          </p:cNvPr>
          <p:cNvSpPr/>
          <p:nvPr/>
        </p:nvSpPr>
        <p:spPr>
          <a:xfrm>
            <a:off x="6251944" y="1876646"/>
            <a:ext cx="4954772" cy="12411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Chuẩn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cụ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thiết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cs typeface="Arial" panose="020B0604020202020204" pitchFamily="34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B027CB-33A2-DB8E-FDCD-11D3E26EE0D0}"/>
              </a:ext>
            </a:extLst>
          </p:cNvPr>
          <p:cNvSpPr/>
          <p:nvPr/>
        </p:nvSpPr>
        <p:spPr>
          <a:xfrm>
            <a:off x="4775418" y="3585180"/>
            <a:ext cx="2944537" cy="295847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F0D54-B65E-6BA3-06C1-B63951AD2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417" y="3753145"/>
            <a:ext cx="2622541" cy="2622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B4BD1-2902-EC4A-0F38-79BCCA9B2602}"/>
              </a:ext>
            </a:extLst>
          </p:cNvPr>
          <p:cNvSpPr txBox="1"/>
          <p:nvPr/>
        </p:nvSpPr>
        <p:spPr>
          <a:xfrm>
            <a:off x="454403" y="574846"/>
            <a:ext cx="11367083" cy="141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 kết nối cộng đồng giáo viên và nhận thêm nhiều tài liệu giảng dạy,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mời quý thầy cô tham gia Group Facebook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theo đường link: 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7F7C17-E574-9332-676F-7B4FC88CD262}"/>
              </a:ext>
            </a:extLst>
          </p:cNvPr>
          <p:cNvSpPr/>
          <p:nvPr/>
        </p:nvSpPr>
        <p:spPr>
          <a:xfrm>
            <a:off x="2441908" y="2000034"/>
            <a:ext cx="7407478" cy="4616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EEDCC7DA-65BA-6B5F-4904-487E49566583}"/>
              </a:ext>
            </a:extLst>
          </p:cNvPr>
          <p:cNvSpPr txBox="1"/>
          <p:nvPr/>
        </p:nvSpPr>
        <p:spPr>
          <a:xfrm>
            <a:off x="2644617" y="2000034"/>
            <a:ext cx="7122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Hoc10 – Đồng hành cùng giáo viên tiểu học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892AE-66B0-F635-0B83-4AD3E5525730}"/>
              </a:ext>
            </a:extLst>
          </p:cNvPr>
          <p:cNvSpPr txBox="1"/>
          <p:nvPr/>
        </p:nvSpPr>
        <p:spPr>
          <a:xfrm>
            <a:off x="4011326" y="2381351"/>
            <a:ext cx="4321723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Hoặc truy cập qua QR code</a:t>
            </a:r>
          </a:p>
        </p:txBody>
      </p:sp>
      <p:pic>
        <p:nvPicPr>
          <p:cNvPr id="1026" name="Picture 2" descr="Ngón Trỏ, ngón tay, Máy tính Biểu tượng Tay - tay png tải về - Miễn phí  trong suốt Tay png Tải về.">
            <a:extLst>
              <a:ext uri="{FF2B5EF4-FFF2-40B4-BE49-F238E27FC236}">
                <a16:creationId xmlns:a16="http://schemas.microsoft.com/office/drawing/2014/main" id="{7E39AE3B-04ED-AC20-C486-F5B9A97F6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9086" y="2851979"/>
            <a:ext cx="1053311" cy="74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33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428C6850-ECB9-2BD7-1B7A-6E96823F5C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81000" y="2771299"/>
            <a:ext cx="6442583" cy="3817230"/>
          </a:xfrm>
          <a:prstGeom prst="rect">
            <a:avLst/>
          </a:prstGeom>
        </p:spPr>
      </p:pic>
      <p:sp>
        <p:nvSpPr>
          <p:cNvPr id="3" name="Cloud Callout 14">
            <a:extLst>
              <a:ext uri="{FF2B5EF4-FFF2-40B4-BE49-F238E27FC236}">
                <a16:creationId xmlns:a16="http://schemas.microsoft.com/office/drawing/2014/main" id="{E989CF23-4166-AAE2-8B7B-8903376B66BD}"/>
              </a:ext>
            </a:extLst>
          </p:cNvPr>
          <p:cNvSpPr/>
          <p:nvPr/>
        </p:nvSpPr>
        <p:spPr>
          <a:xfrm>
            <a:off x="5326380" y="875110"/>
            <a:ext cx="5440680" cy="2965370"/>
          </a:xfrm>
          <a:prstGeom prst="cloudCallout">
            <a:avLst>
              <a:gd name="adj1" fmla="val -61539"/>
              <a:gd name="adj2" fmla="val 46639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tên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địa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đã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từng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đến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tham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endParaRPr lang="en-US" sz="2400" b="1" dirty="0">
              <a:solidFill>
                <a:schemeClr val="bg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C2B7A1-57E6-13E3-853C-0F8D99D0A876}"/>
              </a:ext>
            </a:extLst>
          </p:cNvPr>
          <p:cNvGrpSpPr/>
          <p:nvPr/>
        </p:nvGrpSpPr>
        <p:grpSpPr>
          <a:xfrm>
            <a:off x="5068183" y="3086610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AAE1B27C-8A3F-A897-6FDD-FCFA0261E6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5AF23AD-FFBB-E0BC-2FF6-1EE3FDB51208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FFBF5C-2B1F-7803-5AC9-6E9D89E2B3CA}"/>
              </a:ext>
            </a:extLst>
          </p:cNvPr>
          <p:cNvSpPr txBox="1"/>
          <p:nvPr/>
        </p:nvSpPr>
        <p:spPr>
          <a:xfrm>
            <a:off x="914400" y="1501334"/>
            <a:ext cx="1043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HĐ 1: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hiểu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di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sử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hoá</a:t>
            </a:r>
            <a:endParaRPr lang="en-US" sz="2400" b="1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Line Callout 1 (Border and Accent Bar) 3">
            <a:extLst>
              <a:ext uri="{FF2B5EF4-FFF2-40B4-BE49-F238E27FC236}">
                <a16:creationId xmlns:a16="http://schemas.microsoft.com/office/drawing/2014/main" id="{F21DDC4B-CBA1-39A6-2B46-23860094B3A7}"/>
              </a:ext>
            </a:extLst>
          </p:cNvPr>
          <p:cNvSpPr/>
          <p:nvPr/>
        </p:nvSpPr>
        <p:spPr>
          <a:xfrm>
            <a:off x="628650" y="2109404"/>
            <a:ext cx="3810000" cy="685800"/>
          </a:xfrm>
          <a:prstGeom prst="accentBorderCallout1">
            <a:avLst>
              <a:gd name="adj1" fmla="val 18750"/>
              <a:gd name="adj2" fmla="val -8333"/>
              <a:gd name="adj3" fmla="val 92298"/>
              <a:gd name="adj4" fmla="val -17606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nhóm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F3E79A-D2B6-7070-2859-5460520C4F15}"/>
              </a:ext>
            </a:extLst>
          </p:cNvPr>
          <p:cNvSpPr txBox="1"/>
          <p:nvPr/>
        </p:nvSpPr>
        <p:spPr>
          <a:xfrm>
            <a:off x="541674" y="2970802"/>
            <a:ext cx="3928726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 – 5 ở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53, 54 SGK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yêu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cầu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23245166-B9C6-82EA-CC3D-197024A1FCA2}"/>
              </a:ext>
            </a:extLst>
          </p:cNvPr>
          <p:cNvSpPr/>
          <p:nvPr/>
        </p:nvSpPr>
        <p:spPr>
          <a:xfrm>
            <a:off x="5256798" y="3117872"/>
            <a:ext cx="5257800" cy="115675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Nói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về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di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sử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hoặc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cảnh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thiên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nhiên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Việt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Nam.</a:t>
            </a:r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22591CEF-AF58-27C0-C89D-A436DC73D53E}"/>
              </a:ext>
            </a:extLst>
          </p:cNvPr>
          <p:cNvSpPr/>
          <p:nvPr/>
        </p:nvSpPr>
        <p:spPr>
          <a:xfrm>
            <a:off x="5279986" y="4527233"/>
            <a:ext cx="5257800" cy="158988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Địa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danh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di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lịch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sử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-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văn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hoá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địa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danh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cảnh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thiên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nhiên</a:t>
            </a:r>
            <a:r>
              <a:rPr lang="en-US" sz="22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94B23B8-F26D-F01E-6DCB-AA7D74FF894F}"/>
              </a:ext>
            </a:extLst>
          </p:cNvPr>
          <p:cNvGrpSpPr/>
          <p:nvPr/>
        </p:nvGrpSpPr>
        <p:grpSpPr>
          <a:xfrm>
            <a:off x="1066800" y="1604818"/>
            <a:ext cx="9639300" cy="5070321"/>
            <a:chOff x="114300" y="360218"/>
            <a:chExt cx="11859998" cy="623841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8E784D9-A004-25EC-33AC-7B74C89D64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89" t="14445" r="7703" b="60000"/>
            <a:stretch/>
          </p:blipFill>
          <p:spPr>
            <a:xfrm>
              <a:off x="114300" y="360218"/>
              <a:ext cx="7845287" cy="28194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C7CDE4-C7D6-DD7A-A57D-A9809679A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82" t="40888" r="27701" b="32918"/>
            <a:stretch/>
          </p:blipFill>
          <p:spPr>
            <a:xfrm>
              <a:off x="7810500" y="381000"/>
              <a:ext cx="4163798" cy="279861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3A13ABF-D6AC-EE8A-157D-51ED71F8B2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7" t="67720" r="5480" b="2253"/>
            <a:stretch/>
          </p:blipFill>
          <p:spPr>
            <a:xfrm>
              <a:off x="1981200" y="3200400"/>
              <a:ext cx="8153400" cy="3398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086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1530928" y="0"/>
            <a:ext cx="2736273" cy="1981200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9645" y="473641"/>
            <a:ext cx="3158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Ong nhỏ và mật hoa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34" y="3429000"/>
            <a:ext cx="2643187" cy="33385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969268"/>
            <a:ext cx="2209800" cy="2714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721" y="141546"/>
            <a:ext cx="1952408" cy="193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671" y="1662559"/>
            <a:ext cx="4743450" cy="4743450"/>
          </a:xfrm>
          <a:prstGeom prst="rect">
            <a:avLst/>
          </a:prstGeom>
        </p:spPr>
      </p:pic>
      <p:sp>
        <p:nvSpPr>
          <p:cNvPr id="10" name="Right Arrow 9">
            <a:hlinkClick r:id="rId9" action="ppaction://hlinksldjump"/>
          </p:cNvPr>
          <p:cNvSpPr/>
          <p:nvPr/>
        </p:nvSpPr>
        <p:spPr>
          <a:xfrm>
            <a:off x="9839324" y="5505450"/>
            <a:ext cx="1743075" cy="119761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hlinkClick r:id="rId9" action="ppaction://hlinksldjump"/>
          </p:cNvPr>
          <p:cNvSpPr txBox="1"/>
          <p:nvPr/>
        </p:nvSpPr>
        <p:spPr>
          <a:xfrm>
            <a:off x="9929379" y="5919589"/>
            <a:ext cx="1343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BẮT ĐẦU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" name="ChiOngNauVaEmBeBeat-VA-526277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68000" y="0"/>
            <a:ext cx="609600" cy="60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8A188A-57E3-F137-D3F0-476F1CB720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" y="1"/>
            <a:ext cx="855406" cy="8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4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32" y="3490587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619" y="4551204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200400" y="3733800"/>
            <a:ext cx="5867400" cy="58477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A. Di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hóa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200400" y="4739001"/>
            <a:ext cx="5867400" cy="58477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nhiên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828800" y="29022"/>
            <a:ext cx="8382000" cy="3018978"/>
          </a:xfrm>
          <a:prstGeom prst="roundRect">
            <a:avLst>
              <a:gd name="adj" fmla="val 6453"/>
            </a:avLst>
          </a:prstGeom>
          <a:solidFill>
            <a:schemeClr val="bg1">
              <a:alpha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203403" y="4497806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133600" y="685800"/>
            <a:ext cx="38862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Địa danh dưới đây 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di tích lịch sử - văn hóa hay cảnh quan thiên nhiên?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3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3ECCB2-A6EA-4718-86B8-83A5BE23CD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615334"/>
            <a:ext cx="1567186" cy="19794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154E87-DCA6-6979-5116-1001377C9B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9" t="14445" r="50905" b="60000"/>
          <a:stretch/>
        </p:blipFill>
        <p:spPr>
          <a:xfrm>
            <a:off x="6248400" y="228600"/>
            <a:ext cx="3581400" cy="2640632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5483B5-223F-D1A4-1568-D2A5265A80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1"/>
            <a:ext cx="855406" cy="8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14352 C 0.02383 0.13033 0.03633 0.12014 0.04714 0.11135 C 0.04974 0.10324 0.06198 0.08542 0.06954 0.07917 C 0.07839 0.05116 0.13204 0.0419 0.16237 0.03866 C 0.17748 0.03935 0.19323 0.03681 0.20769 0.04051 C 0.21342 0.0419 0.21433 0.04885 0.21771 0.05301 C 0.22214 0.05834 0.2254 0.07014 0.22787 0.07709 C 0.22956 0.08241 0.23308 0.09306 0.23308 0.09329 C 0.23217 0.10926 0.23178 0.12547 0.23047 0.14167 C 0.22969 0.14723 0.22579 0.14908 0.22292 0.15371 C 0.20678 0.17963 0.17761 0.18935 0.14258 0.19422 C 0.12188 0.19236 0.12279 0.19537 0.10977 0.18611 C 0.10365 0.18172 0.09219 0.17199 0.09219 0.17223 C 0.08842 0.16273 0.08477 0.14352 0.08477 0.14375 C 0.08751 0.10371 0.07956 0.11482 0.09714 0.09514 C 0.1086 0.08241 0.09519 0.09098 0.10977 0.08334 C 0.1211 0.06991 0.13516 0.05741 0.15235 0.04885 C 0.1556 0.04723 0.15912 0.0456 0.16237 0.04468 C 0.16915 0.04283 0.18256 0.04051 0.18256 0.04074 C 0.19011 0.04121 0.19779 0.04098 0.20521 0.0426 C 0.20769 0.04306 0.2086 0.0456 0.21029 0.04699 C 0.22175 0.05486 0.22865 0.06227 0.23529 0.07315 C 0.24011 0.09954 0.25495 0.1544 0.23308 0.17199 C 0.21433 0.18704 0.18542 0.19676 0.16016 0.20023 C 0.14258 0.19838 0.13855 0.19908 0.12735 0.19005 C 0.1198 0.17732 0.11719 0.16528 0.11498 0.15162 C 0.11641 0.11783 0.10886 0.09838 0.13256 0.07523 C 0.13946 0.06852 0.14141 0.06389 0.15235 0.06111 C 0.16016 0.05695 0.16654 0.0551 0.17501 0.05301 C 0.20105 0.05486 0.19193 0.05486 0.20261 0.05486 L 0.18008 0.06922 L 0.20027 0.04885 " pathEditMode="relative" rAng="0" ptsTypes="AAAAAAAAAAAAAAAAAAAAAAAAAAAAAA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2" grpId="0" animBg="1"/>
      <p:bldP spid="27" grpId="0" animBg="1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32" y="3490587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619" y="4551204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200400" y="3733800"/>
            <a:ext cx="5867400" cy="58477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A. Di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văn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hóa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200400" y="4739001"/>
            <a:ext cx="5867400" cy="58477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thiên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nhiên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828800" y="29022"/>
            <a:ext cx="8382000" cy="3018978"/>
          </a:xfrm>
          <a:prstGeom prst="roundRect">
            <a:avLst>
              <a:gd name="adj" fmla="val 6453"/>
            </a:avLst>
          </a:prstGeom>
          <a:solidFill>
            <a:schemeClr val="bg1">
              <a:alpha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203403" y="4497806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133600" y="685800"/>
            <a:ext cx="38862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Địa danh dưới đây 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itchFamily="18" charset="0"/>
              </a:rPr>
              <a:t>di tích lịch sử - văn hóa hay cảnh quan thiên nhiên?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3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03ECCB2-A6EA-4718-86B8-83A5BE23CD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615334"/>
            <a:ext cx="1567186" cy="1979454"/>
          </a:xfrm>
          <a:prstGeom prst="rect">
            <a:avLst/>
          </a:prstGeom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05B0F2-C7E1-FC04-0374-171B40A53C2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5" t="14445" r="7703" b="60000"/>
          <a:stretch/>
        </p:blipFill>
        <p:spPr>
          <a:xfrm>
            <a:off x="6172200" y="152400"/>
            <a:ext cx="3798724" cy="27052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991C5E-74FF-C48A-A3C4-BCA885E03C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" y="1"/>
            <a:ext cx="855406" cy="85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2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69 0.14352 C 0.02383 0.13033 0.03633 0.12014 0.04714 0.11135 C 0.04974 0.10324 0.06198 0.08542 0.06954 0.07917 C 0.07839 0.05116 0.13204 0.0419 0.16237 0.03866 C 0.17748 0.03935 0.19323 0.03681 0.20769 0.04051 C 0.21342 0.0419 0.21433 0.04885 0.21771 0.05301 C 0.22214 0.05834 0.2254 0.07014 0.22787 0.07709 C 0.22956 0.08241 0.23308 0.09306 0.23308 0.09329 C 0.23217 0.10926 0.23178 0.12547 0.23047 0.14167 C 0.22969 0.14723 0.22579 0.14908 0.22292 0.15371 C 0.20678 0.17963 0.17761 0.18935 0.14258 0.19422 C 0.12188 0.19236 0.12279 0.19537 0.10977 0.18611 C 0.10365 0.18172 0.09219 0.17199 0.09219 0.17223 C 0.08842 0.16273 0.08477 0.14352 0.08477 0.14375 C 0.08751 0.10371 0.07956 0.11482 0.09714 0.09514 C 0.1086 0.08241 0.09519 0.09098 0.10977 0.08334 C 0.1211 0.06991 0.13516 0.05741 0.15235 0.04885 C 0.1556 0.04723 0.15912 0.0456 0.16237 0.04468 C 0.16915 0.04283 0.18256 0.04051 0.18256 0.04074 C 0.19011 0.04121 0.19779 0.04098 0.20521 0.0426 C 0.20769 0.04306 0.2086 0.0456 0.21029 0.04699 C 0.22175 0.05486 0.22865 0.06227 0.23529 0.07315 C 0.24011 0.09954 0.25495 0.1544 0.23308 0.17199 C 0.21433 0.18704 0.18542 0.19676 0.16016 0.20023 C 0.14258 0.19838 0.13855 0.19908 0.12735 0.19005 C 0.1198 0.17732 0.11719 0.16528 0.11498 0.15162 C 0.11641 0.11783 0.10886 0.09838 0.13256 0.07523 C 0.13946 0.06852 0.14141 0.06389 0.15235 0.06111 C 0.16016 0.05695 0.16654 0.0551 0.17501 0.05301 C 0.20105 0.05486 0.19193 0.05486 0.20261 0.05486 L 0.18008 0.06922 L 0.20027 0.04885 " pathEditMode="relative" rAng="0" ptsTypes="AAAAAAAAAAAAAAAAAAAAAAAAAAAAAA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2" grpId="0" animBg="1"/>
      <p:bldP spid="27" grpId="0" animBg="1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742</Words>
  <Application>Microsoft Office PowerPoint</Application>
  <PresentationFormat>Widescreen</PresentationFormat>
  <Paragraphs>87</Paragraphs>
  <Slides>23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UTM Avo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Ziczac</dc:creator>
  <cp:lastModifiedBy>Administrator</cp:lastModifiedBy>
  <cp:revision>10</cp:revision>
  <dcterms:created xsi:type="dcterms:W3CDTF">2023-04-10T09:01:57Z</dcterms:created>
  <dcterms:modified xsi:type="dcterms:W3CDTF">2023-12-04T07:34:27Z</dcterms:modified>
</cp:coreProperties>
</file>