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36" r:id="rId2"/>
    <p:sldId id="387" r:id="rId3"/>
    <p:sldId id="332" r:id="rId4"/>
    <p:sldId id="371" r:id="rId5"/>
    <p:sldId id="383" r:id="rId6"/>
    <p:sldId id="385" r:id="rId7"/>
    <p:sldId id="354" r:id="rId8"/>
    <p:sldId id="362" r:id="rId9"/>
    <p:sldId id="264" r:id="rId10"/>
    <p:sldId id="342" r:id="rId11"/>
    <p:sldId id="369" r:id="rId12"/>
    <p:sldId id="353" r:id="rId13"/>
    <p:sldId id="373" r:id="rId14"/>
    <p:sldId id="386" r:id="rId15"/>
    <p:sldId id="384" r:id="rId16"/>
    <p:sldId id="355" r:id="rId17"/>
    <p:sldId id="321" r:id="rId18"/>
    <p:sldId id="257" r:id="rId19"/>
    <p:sldId id="359" r:id="rId20"/>
    <p:sldId id="370" r:id="rId21"/>
    <p:sldId id="295" r:id="rId22"/>
    <p:sldId id="347" r:id="rId23"/>
    <p:sldId id="285" r:id="rId24"/>
    <p:sldId id="381" r:id="rId25"/>
    <p:sldId id="365" r:id="rId26"/>
    <p:sldId id="28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6585"/>
    <a:srgbClr val="FD6D7A"/>
    <a:srgbClr val="6B9ED7"/>
    <a:srgbClr val="FEF0C9"/>
    <a:srgbClr val="0033CC"/>
    <a:srgbClr val="F9F9FA"/>
    <a:srgbClr val="0070C0"/>
    <a:srgbClr val="FFCE61"/>
    <a:srgbClr val="FD7B87"/>
    <a:srgbClr val="FD67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63" autoAdjust="0"/>
    <p:restoredTop sz="89228" autoAdjust="0"/>
  </p:normalViewPr>
  <p:slideViewPr>
    <p:cSldViewPr snapToGrid="0">
      <p:cViewPr varScale="1">
        <p:scale>
          <a:sx n="72" d="100"/>
          <a:sy n="72" d="100"/>
        </p:scale>
        <p:origin x="62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43026-8189-41E8-BCBD-3295471B9AA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D1302-020D-4E02-B5C2-589F83EA1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01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D1302-020D-4E02-B5C2-589F83EA15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80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8912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D1302-020D-4E02-B5C2-589F83EA157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02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D1302-020D-4E02-B5C2-589F83EA157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76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5172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Câu</a:t>
            </a:r>
            <a:r>
              <a:rPr lang="en-US" altLang="zh-CN" baseline="0"/>
              <a:t> 1 Hình tròn 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687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Câu</a:t>
            </a:r>
            <a:r>
              <a:rPr lang="en-US" altLang="zh-CN" baseline="0"/>
              <a:t> 1 Hình tròn 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048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90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3946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1C7F-BA56-40F7-B525-7948905FEF9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FEE0A-9862-4A3F-8E42-7BF3D4333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14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1C7F-BA56-40F7-B525-7948905FEF9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FEE0A-9862-4A3F-8E42-7BF3D4333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91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1C7F-BA56-40F7-B525-7948905FEF9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FEE0A-9862-4A3F-8E42-7BF3D4333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92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79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1C7F-BA56-40F7-B525-7948905FEF9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FEE0A-9862-4A3F-8E42-7BF3D4333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542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1C7F-BA56-40F7-B525-7948905FEF9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FEE0A-9862-4A3F-8E42-7BF3D4333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563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1C7F-BA56-40F7-B525-7948905FEF9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FEE0A-9862-4A3F-8E42-7BF3D4333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10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1C7F-BA56-40F7-B525-7948905FEF9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FEE0A-9862-4A3F-8E42-7BF3D4333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0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1C7F-BA56-40F7-B525-7948905FEF9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FEE0A-9862-4A3F-8E42-7BF3D4333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05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1C7F-BA56-40F7-B525-7948905FEF9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FEE0A-9862-4A3F-8E42-7BF3D4333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068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1C7F-BA56-40F7-B525-7948905FEF9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FEE0A-9862-4A3F-8E42-7BF3D4333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13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1C7F-BA56-40F7-B525-7948905FEF9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FEE0A-9862-4A3F-8E42-7BF3D4333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5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61C7F-BA56-40F7-B525-7948905FEF9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FEE0A-9862-4A3F-8E42-7BF3D4333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4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1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microsoft.com/office/2007/relationships/hdphoto" Target="../media/hdphoto13.wdp"/><Relationship Id="rId10" Type="http://schemas.microsoft.com/office/2007/relationships/hdphoto" Target="../media/hdphoto15.wdp"/><Relationship Id="rId4" Type="http://schemas.openxmlformats.org/officeDocument/2006/relationships/image" Target="../media/image33.png"/><Relationship Id="rId9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microsoft.com/office/2007/relationships/hdphoto" Target="../media/hdphoto16.wdp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microsoft.com/office/2007/relationships/hdphoto" Target="../media/hdphoto6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8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slide" Target="slide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svg"/><Relationship Id="rId3" Type="http://schemas.microsoft.com/office/2007/relationships/media" Target="../media/media4.wav"/><Relationship Id="rId7" Type="http://schemas.openxmlformats.org/officeDocument/2006/relationships/audio" Target="../media/media6.m4a"/><Relationship Id="rId12" Type="http://schemas.openxmlformats.org/officeDocument/2006/relationships/image" Target="../media/image10.png"/><Relationship Id="rId2" Type="http://schemas.microsoft.com/office/2007/relationships/media" Target="../media/media3.mp3"/><Relationship Id="rId16" Type="http://schemas.openxmlformats.org/officeDocument/2006/relationships/image" Target="../media/image14.png"/><Relationship Id="rId1" Type="http://schemas.openxmlformats.org/officeDocument/2006/relationships/audio" Target="NULL" TargetMode="External"/><Relationship Id="rId6" Type="http://schemas.microsoft.com/office/2007/relationships/media" Target="../media/media6.m4a"/><Relationship Id="rId11" Type="http://schemas.microsoft.com/office/2007/relationships/hdphoto" Target="../media/hdphoto4.wdp"/><Relationship Id="rId5" Type="http://schemas.openxmlformats.org/officeDocument/2006/relationships/audio" Target="../media/media5.m4a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microsoft.com/office/2007/relationships/media" Target="../media/media5.m4a"/><Relationship Id="rId9" Type="http://schemas.openxmlformats.org/officeDocument/2006/relationships/image" Target="../media/image8.jpe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microsoft.com/office/2007/relationships/hdphoto" Target="../media/hdphoto6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8056" y1="27778" x2="42222" y2="27222"/>
                        <a14:foregroundMark x1="26667" y1="24444" x2="30833" y2="469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9196" y="3462897"/>
            <a:ext cx="4386431" cy="43864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57971" y="345384"/>
            <a:ext cx="11629449" cy="627613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4579" y="3108954"/>
            <a:ext cx="11582841" cy="707886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7264" y="29124"/>
            <a:ext cx="12249264" cy="690875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图片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98592">
                        <a14:foregroundMark x1="6774" y1="44697" x2="6774" y2="84697"/>
                        <a14:foregroundMark x1="14286" y1="72273" x2="18981" y2="73182"/>
                        <a14:foregroundMark x1="20926" y1="60758" x2="21261" y2="73182"/>
                        <a14:foregroundMark x1="23608" y1="76061" x2="24748" y2="77879"/>
                        <a14:foregroundMark x1="18310" y1="67727" x2="21261" y2="72273"/>
                        <a14:foregroundMark x1="1878" y1="77424" x2="2012" y2="86515"/>
                        <a14:foregroundMark x1="55667" y1="40152" x2="56204" y2="80152"/>
                        <a14:foregroundMark x1="61234" y1="69091" x2="60698" y2="76061"/>
                        <a14:foregroundMark x1="70423" y1="71364" x2="70557" y2="83333"/>
                        <a14:foregroundMark x1="94098" y1="72727" x2="94702" y2="83333"/>
                        <a14:foregroundMark x1="94634" y1="74545" x2="95909" y2="7787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40" t="-1702" r="17806"/>
          <a:stretch/>
        </p:blipFill>
        <p:spPr>
          <a:xfrm>
            <a:off x="-72935" y="4745421"/>
            <a:ext cx="2579652" cy="2344361"/>
          </a:xfrm>
          <a:prstGeom prst="rect">
            <a:avLst/>
          </a:prstGeom>
        </p:spPr>
      </p:pic>
      <p:pic>
        <p:nvPicPr>
          <p:cNvPr id="17" name="图片 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98592">
                        <a14:foregroundMark x1="6774" y1="44697" x2="6774" y2="84697"/>
                        <a14:foregroundMark x1="14286" y1="72273" x2="18981" y2="73182"/>
                        <a14:foregroundMark x1="20926" y1="60758" x2="21261" y2="73182"/>
                        <a14:foregroundMark x1="23608" y1="76061" x2="24748" y2="77879"/>
                        <a14:foregroundMark x1="18310" y1="67727" x2="21261" y2="72273"/>
                        <a14:foregroundMark x1="1878" y1="77424" x2="2012" y2="86515"/>
                        <a14:foregroundMark x1="55667" y1="40152" x2="56204" y2="80152"/>
                        <a14:foregroundMark x1="61234" y1="69091" x2="60698" y2="76061"/>
                        <a14:foregroundMark x1="70423" y1="71364" x2="70557" y2="83333"/>
                        <a14:foregroundMark x1="94098" y1="72727" x2="94702" y2="83333"/>
                        <a14:foregroundMark x1="94634" y1="74545" x2="95909" y2="77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194"/>
          <a:stretch/>
        </p:blipFill>
        <p:spPr>
          <a:xfrm>
            <a:off x="9146647" y="3883375"/>
            <a:ext cx="3511998" cy="3426765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4306614" y="1346182"/>
            <a:ext cx="367336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303">
            <a:extLst>
              <a:ext uri="{FF2B5EF4-FFF2-40B4-BE49-F238E27FC236}">
                <a16:creationId xmlns:a16="http://schemas.microsoft.com/office/drawing/2014/main" id="{41AA3176-A80A-4828-B8D8-6398B84ADE75}"/>
              </a:ext>
            </a:extLst>
          </p:cNvPr>
          <p:cNvSpPr txBox="1"/>
          <p:nvPr/>
        </p:nvSpPr>
        <p:spPr>
          <a:xfrm>
            <a:off x="153215" y="1900330"/>
            <a:ext cx="12249264" cy="67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 sz="2800" b="1" spc="3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NewParis Headline" panose="02070500080000000003" pitchFamily="18" charset="0"/>
                <a:cs typeface="#9Slide04 Pridi SemiBold" panose="00000700000000000000" pitchFamily="2" charset="-34"/>
                <a:sym typeface="+mn-lt"/>
              </a:rPr>
              <a:t>TOÁN 3</a:t>
            </a:r>
            <a:endParaRPr lang="en-US" altLang="zh-CN" sz="2800" b="1" spc="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NewParis Headline" panose="02070500080000000003" pitchFamily="18" charset="0"/>
              <a:cs typeface="#9Slide04 Pridi SemiBold" panose="00000700000000000000" pitchFamily="2" charset="-34"/>
              <a:sym typeface="+mn-lt"/>
            </a:endParaRPr>
          </a:p>
        </p:txBody>
      </p:sp>
      <p:sp>
        <p:nvSpPr>
          <p:cNvPr id="23" name="文本框 303">
            <a:extLst>
              <a:ext uri="{FF2B5EF4-FFF2-40B4-BE49-F238E27FC236}">
                <a16:creationId xmlns:a16="http://schemas.microsoft.com/office/drawing/2014/main" id="{41AA3176-A80A-4828-B8D8-6398B84ADE75}"/>
              </a:ext>
            </a:extLst>
          </p:cNvPr>
          <p:cNvSpPr txBox="1"/>
          <p:nvPr/>
        </p:nvSpPr>
        <p:spPr>
          <a:xfrm>
            <a:off x="1094730" y="2677036"/>
            <a:ext cx="10366233" cy="1086928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151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 sz="3200" b="1" spc="30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 16:ĐIỂM Ở GIỮA, TRUNG ĐIỂM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 sz="3200" b="1" spc="30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CỦA ĐOẠN THẲNG</a:t>
            </a:r>
            <a:endParaRPr lang="en-US" altLang="zh-CN" sz="3200" b="1" spc="3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6"/>
          <a:stretch/>
        </p:blipFill>
        <p:spPr>
          <a:xfrm>
            <a:off x="4507992" y="4636591"/>
            <a:ext cx="3697695" cy="257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18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i.pinimg.com/564x/1f/a5/eb/1fa5eb16020bb5894ab19750a31920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89"/>
            <a:ext cx="12192000" cy="686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579042" y="1143836"/>
            <a:ext cx="11151896" cy="5056878"/>
          </a:xfrm>
          <a:prstGeom prst="roundRect">
            <a:avLst>
              <a:gd name="adj" fmla="val 21564"/>
            </a:avLst>
          </a:prstGeom>
          <a:solidFill>
            <a:schemeClr val="bg1"/>
          </a:solidFill>
          <a:ln w="762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135138"/>
              </p:ext>
            </p:extLst>
          </p:nvPr>
        </p:nvGraphicFramePr>
        <p:xfrm>
          <a:off x="1855639" y="1521033"/>
          <a:ext cx="439583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94342"/>
              </p:ext>
            </p:extLst>
          </p:nvPr>
        </p:nvGraphicFramePr>
        <p:xfrm>
          <a:off x="6263514" y="1524690"/>
          <a:ext cx="439583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056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1859411" y="1454585"/>
            <a:ext cx="8810513" cy="1576509"/>
            <a:chOff x="-211515" y="3441737"/>
            <a:chExt cx="8810513" cy="1576509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-211515" y="4264090"/>
              <a:ext cx="8810513" cy="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873313" y="4482147"/>
              <a:ext cx="3969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277569" y="4495026"/>
              <a:ext cx="3969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11772" y="3441737"/>
              <a:ext cx="39626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316765" y="3443041"/>
              <a:ext cx="39626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477090" y="2494487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2560DAD-5722-40A6-84A6-9105C4F0778E}"/>
              </a:ext>
            </a:extLst>
          </p:cNvPr>
          <p:cNvSpPr/>
          <p:nvPr/>
        </p:nvSpPr>
        <p:spPr>
          <a:xfrm>
            <a:off x="6625769" y="2203722"/>
            <a:ext cx="122793" cy="1201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501720" y="1494605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10564" y="1501250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287445" y="3570575"/>
            <a:ext cx="9683575" cy="2443948"/>
            <a:chOff x="1514007" y="3495909"/>
            <a:chExt cx="9683575" cy="2443948"/>
          </a:xfrm>
        </p:grpSpPr>
        <p:sp>
          <p:nvSpPr>
            <p:cNvPr id="23" name="Rounded Rectangle 22"/>
            <p:cNvSpPr/>
            <p:nvPr/>
          </p:nvSpPr>
          <p:spPr>
            <a:xfrm>
              <a:off x="1514007" y="3495909"/>
              <a:ext cx="9683575" cy="2443948"/>
            </a:xfrm>
            <a:prstGeom prst="roundRect">
              <a:avLst/>
            </a:prstGeom>
            <a:solidFill>
              <a:srgbClr val="FFCE61"/>
            </a:solidFill>
            <a:ln w="57150"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Google Shape;195;p4"/>
            <p:cNvSpPr txBox="1"/>
            <p:nvPr/>
          </p:nvSpPr>
          <p:spPr>
            <a:xfrm>
              <a:off x="1771958" y="3521698"/>
              <a:ext cx="9425624" cy="2292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91440">
                <a:spcBef>
                  <a:spcPts val="600"/>
                </a:spcBef>
                <a:buClr>
                  <a:srgbClr val="000000"/>
                </a:buClr>
                <a:defRPr/>
              </a:pPr>
              <a:r>
                <a:rPr lang="en-US" sz="3200" b="1" kern="0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      Quan sát hình vẽ trên, thảo luận nhóm 2 và trả lời các câu hỏi sau:</a:t>
              </a:r>
              <a:endParaRPr lang="en-US" sz="3200" b="1" kern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  <a:p>
              <a:pPr marL="91440" marR="0" lvl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1. Nhận</a:t>
              </a:r>
              <a:r>
                <a:rPr kumimoji="0" lang="en-US" sz="3200" b="1" i="0" u="none" strike="noStrike" kern="0" cap="none" spc="0" normalizeH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xét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vị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trí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ba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điểm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A, B</a:t>
              </a:r>
              <a:r>
                <a:rPr kumimoji="0" lang="en-US" sz="3200" b="1" i="0" u="none" strike="noStrike" kern="0" cap="none" spc="0" normalizeH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, C.</a:t>
              </a:r>
              <a:endParaRPr kumimoji="0" lang="en-US" sz="32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91440" marR="0" lvl="0" algn="l" defTabSz="914400" rtl="0" eaLnBrk="1" fontAlgn="auto" latinLnBrk="0" hangingPunct="1"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lang="en-US" sz="3200" b="1" kern="0" baseline="0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2. N</a:t>
              </a:r>
              <a:r>
                <a:rPr lang="en-US" sz="3200" b="1" kern="0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êu </a:t>
              </a:r>
              <a:r>
                <a:rPr lang="en-US" sz="3200" b="1" kern="0" dirty="0" err="1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tên</a:t>
              </a:r>
              <a:r>
                <a:rPr lang="en-US" sz="3200" b="1" kern="0" dirty="0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điểm</a:t>
              </a:r>
              <a:r>
                <a:rPr lang="en-US" sz="3200" b="1" kern="0" dirty="0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ở </a:t>
              </a:r>
              <a:r>
                <a:rPr lang="en-US" sz="3200" b="1" kern="0" dirty="0" err="1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giữa</a:t>
              </a:r>
              <a:r>
                <a:rPr lang="en-US" sz="3200" b="1" kern="0" dirty="0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hai</a:t>
              </a:r>
              <a:r>
                <a:rPr lang="en-US" sz="3200" b="1" kern="0" dirty="0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điểm</a:t>
              </a:r>
              <a:r>
                <a:rPr lang="en-US" sz="3200" b="1" kern="0" dirty="0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A </a:t>
              </a:r>
              <a:r>
                <a:rPr lang="en-US" sz="3200" b="1" kern="0" dirty="0" err="1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và</a:t>
              </a:r>
              <a:r>
                <a:rPr lang="en-US" sz="3200" b="1" kern="0" dirty="0"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C?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25" name="Picture 10" descr="Hình ảnh Vật Liệu Minh Họa Kính Lúp PNG , Vector Hình Minh Họa, Kính Lúp,  Tìm Kiếm PNG và Vector với nền trong suốt để tải xuống miễn phí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653" y="3471100"/>
            <a:ext cx="990735" cy="99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/>
          <p:cNvCxnSpPr/>
          <p:nvPr/>
        </p:nvCxnSpPr>
        <p:spPr>
          <a:xfrm>
            <a:off x="2554332" y="4202033"/>
            <a:ext cx="228351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375883" y="4202033"/>
            <a:ext cx="308676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884256" y="4701275"/>
            <a:ext cx="295359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23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014" y="337829"/>
            <a:ext cx="10829292" cy="6121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0640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s://i.pinimg.com/564x/1f/a5/eb/1fa5eb16020bb5894ab19750a31920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89"/>
            <a:ext cx="12192000" cy="686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579042" y="1175368"/>
            <a:ext cx="11151896" cy="5056878"/>
          </a:xfrm>
          <a:prstGeom prst="roundRect">
            <a:avLst>
              <a:gd name="adj" fmla="val 21564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85512"/>
              </p:ext>
            </p:extLst>
          </p:nvPr>
        </p:nvGraphicFramePr>
        <p:xfrm>
          <a:off x="1728209" y="1964515"/>
          <a:ext cx="439583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610653"/>
              </p:ext>
            </p:extLst>
          </p:nvPr>
        </p:nvGraphicFramePr>
        <p:xfrm>
          <a:off x="6136084" y="1968172"/>
          <a:ext cx="439583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056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651130"/>
              </p:ext>
            </p:extLst>
          </p:nvPr>
        </p:nvGraphicFramePr>
        <p:xfrm>
          <a:off x="1728209" y="3431365"/>
          <a:ext cx="439583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9290087"/>
              </p:ext>
            </p:extLst>
          </p:nvPr>
        </p:nvGraphicFramePr>
        <p:xfrm>
          <a:off x="6136084" y="3435022"/>
          <a:ext cx="439583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8" name="Straight Connector 17"/>
          <p:cNvCxnSpPr/>
          <p:nvPr/>
        </p:nvCxnSpPr>
        <p:spPr>
          <a:xfrm>
            <a:off x="1731981" y="3052665"/>
            <a:ext cx="8810513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816809" y="3283601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21065" y="3283601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855268" y="2244495"/>
            <a:ext cx="3962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260261" y="2257374"/>
            <a:ext cx="3962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59599" y="3279832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2560DAD-5722-40A6-84A6-9105C4F0778E}"/>
              </a:ext>
            </a:extLst>
          </p:cNvPr>
          <p:cNvSpPr/>
          <p:nvPr/>
        </p:nvSpPr>
        <p:spPr>
          <a:xfrm>
            <a:off x="6496703" y="2977492"/>
            <a:ext cx="122793" cy="1201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267235" y="2311902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76079" y="2318547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146795" y="3283601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560DAD-5722-40A6-84A6-9105C4F0778E}"/>
              </a:ext>
            </a:extLst>
          </p:cNvPr>
          <p:cNvSpPr/>
          <p:nvPr/>
        </p:nvSpPr>
        <p:spPr>
          <a:xfrm>
            <a:off x="4286400" y="2976567"/>
            <a:ext cx="130666" cy="12771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986905" y="3234666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2560DAD-5722-40A6-84A6-9105C4F0778E}"/>
              </a:ext>
            </a:extLst>
          </p:cNvPr>
          <p:cNvSpPr/>
          <p:nvPr/>
        </p:nvSpPr>
        <p:spPr>
          <a:xfrm>
            <a:off x="2094061" y="2972881"/>
            <a:ext cx="141130" cy="13514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123283" y="231926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64214" y="231926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7 cm</a:t>
            </a:r>
          </a:p>
        </p:txBody>
      </p:sp>
    </p:spTree>
    <p:extLst>
      <p:ext uri="{BB962C8B-B14F-4D97-AF65-F5344CB8AC3E}">
        <p14:creationId xmlns:p14="http://schemas.microsoft.com/office/powerpoint/2010/main" val="172127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81481E-6 L -0.18021 0.00185 " pathEditMode="relative" rAng="0" ptsTypes="AA">
                                      <p:cBhvr>
                                        <p:cTn id="13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19" y="18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0.00162 L -0.18151 0.00046 " pathEditMode="relative" rAng="0" ptsTypes="AA">
                                      <p:cBhvr>
                                        <p:cTn id="15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0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2" presetID="19" presetClass="emph" presetSubtype="0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3" grpId="0"/>
      <p:bldP spid="37" grpId="0"/>
      <p:bldP spid="37" grpId="1"/>
      <p:bldP spid="38" grpId="0" animBg="1"/>
      <p:bldP spid="38" grpId="1" animBg="1"/>
      <p:bldP spid="39" grpId="0"/>
      <p:bldP spid="40" grpId="0"/>
      <p:bldP spid="41" grpId="0"/>
      <p:bldP spid="44" grpId="0" animBg="1"/>
      <p:bldP spid="21" grpId="0" build="allAtOnce"/>
      <p:bldP spid="22" grpId="0" animBg="1"/>
      <p:bldP spid="22" grpId="1" animBg="1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s://i.pinimg.com/564x/1f/a5/eb/1fa5eb16020bb5894ab19750a31920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89"/>
            <a:ext cx="12192000" cy="686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579042" y="1175368"/>
            <a:ext cx="11151896" cy="5056878"/>
          </a:xfrm>
          <a:prstGeom prst="roundRect">
            <a:avLst>
              <a:gd name="adj" fmla="val 21564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3" name="Table 42"/>
          <p:cNvGraphicFramePr>
            <a:graphicFrameLocks noGrp="1"/>
          </p:cNvGraphicFramePr>
          <p:nvPr/>
        </p:nvGraphicFramePr>
        <p:xfrm>
          <a:off x="1728209" y="1964515"/>
          <a:ext cx="439583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/>
        </p:nvGraphicFramePr>
        <p:xfrm>
          <a:off x="6136084" y="1968172"/>
          <a:ext cx="439583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056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/>
        </p:nvGraphicFramePr>
        <p:xfrm>
          <a:off x="1728209" y="3431365"/>
          <a:ext cx="439583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7" name="Table 46"/>
          <p:cNvGraphicFramePr>
            <a:graphicFrameLocks noGrp="1"/>
          </p:cNvGraphicFramePr>
          <p:nvPr/>
        </p:nvGraphicFramePr>
        <p:xfrm>
          <a:off x="6136084" y="3435022"/>
          <a:ext cx="439583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5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8" name="Straight Connector 17"/>
          <p:cNvCxnSpPr/>
          <p:nvPr/>
        </p:nvCxnSpPr>
        <p:spPr>
          <a:xfrm>
            <a:off x="1731981" y="3052665"/>
            <a:ext cx="8810513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816809" y="3283601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21065" y="3283601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146795" y="3283601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86905" y="3234666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2560DAD-5722-40A6-84A6-9105C4F0778E}"/>
              </a:ext>
            </a:extLst>
          </p:cNvPr>
          <p:cNvSpPr/>
          <p:nvPr/>
        </p:nvSpPr>
        <p:spPr>
          <a:xfrm>
            <a:off x="2094061" y="2972881"/>
            <a:ext cx="141130" cy="13514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23283" y="231926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3066278" y="3052667"/>
            <a:ext cx="4347526" cy="12243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364214" y="231926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7 cm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260261" y="2257374"/>
            <a:ext cx="3962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843051" y="2436062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135315" y="2441473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246532" y="2438509"/>
            <a:ext cx="39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</a:p>
        </p:txBody>
      </p:sp>
      <p:cxnSp>
        <p:nvCxnSpPr>
          <p:cNvPr id="51" name="Straight Connector 50"/>
          <p:cNvCxnSpPr/>
          <p:nvPr/>
        </p:nvCxnSpPr>
        <p:spPr>
          <a:xfrm flipV="1">
            <a:off x="3064706" y="3055535"/>
            <a:ext cx="2195078" cy="1059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628467" y="230116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1693738" y="7110805"/>
            <a:ext cx="9191297" cy="2598280"/>
            <a:chOff x="1150883" y="2198818"/>
            <a:chExt cx="9191297" cy="2598280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 rotWithShape="1">
            <a:blip r:embed="rId4"/>
            <a:srcRect l="9997" t="45085" r="9640" b="44581"/>
            <a:stretch/>
          </p:blipFill>
          <p:spPr>
            <a:xfrm>
              <a:off x="1150883" y="2198818"/>
              <a:ext cx="9191297" cy="1173774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2500" l="5833" r="90000">
                          <a14:foregroundMark x1="62222" y1="92500" x2="60278" y2="71111"/>
                          <a14:foregroundMark x1="33333" y1="67500" x2="5833" y2="797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163782" y="2583004"/>
              <a:ext cx="2214094" cy="2214094"/>
            </a:xfrm>
            <a:prstGeom prst="rect">
              <a:avLst/>
            </a:prstGeom>
          </p:spPr>
        </p:pic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1399AC6-FF54-49A6-960C-ED956B7E0BAC}"/>
              </a:ext>
            </a:extLst>
          </p:cNvPr>
          <p:cNvCxnSpPr>
            <a:cxnSpLocks/>
          </p:cNvCxnSpPr>
          <p:nvPr/>
        </p:nvCxnSpPr>
        <p:spPr>
          <a:xfrm flipV="1">
            <a:off x="5259784" y="3055535"/>
            <a:ext cx="2154020" cy="1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1846138" y="7263205"/>
            <a:ext cx="9191297" cy="2598280"/>
            <a:chOff x="1150883" y="2198818"/>
            <a:chExt cx="9191297" cy="2598280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 rotWithShape="1">
            <a:blip r:embed="rId4"/>
            <a:srcRect l="9997" t="45085" r="9640" b="44581"/>
            <a:stretch/>
          </p:blipFill>
          <p:spPr>
            <a:xfrm>
              <a:off x="1150883" y="2198818"/>
              <a:ext cx="9191297" cy="1173774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2500" l="5833" r="90000">
                          <a14:foregroundMark x1="62222" y1="92500" x2="60278" y2="71111"/>
                          <a14:foregroundMark x1="33333" y1="67500" x2="5833" y2="797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163782" y="2583004"/>
              <a:ext cx="2214094" cy="2214094"/>
            </a:xfrm>
            <a:prstGeom prst="rect">
              <a:avLst/>
            </a:prstGeom>
          </p:spPr>
        </p:pic>
      </p:grpSp>
      <p:sp>
        <p:nvSpPr>
          <p:cNvPr id="60" name="TextBox 59"/>
          <p:cNvSpPr txBox="1"/>
          <p:nvPr/>
        </p:nvSpPr>
        <p:spPr>
          <a:xfrm>
            <a:off x="5967997" y="2311158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60261" y="2257374"/>
            <a:ext cx="3962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855268" y="2250037"/>
            <a:ext cx="3962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560DAD-5722-40A6-84A6-9105C4F0778E}"/>
              </a:ext>
            </a:extLst>
          </p:cNvPr>
          <p:cNvSpPr/>
          <p:nvPr/>
        </p:nvSpPr>
        <p:spPr>
          <a:xfrm>
            <a:off x="4286400" y="2976567"/>
            <a:ext cx="130666" cy="12771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9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07305 0.0018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6" y="93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96296E-6 L 0.075 -0.00301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2 -0.00834 L 0.09544 -0.58287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48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2 0.00648 L 0.2638 -0.60509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59" y="-30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41" grpId="0"/>
      <p:bldP spid="21" grpId="0"/>
      <p:bldP spid="22" grpId="0" animBg="1"/>
      <p:bldP spid="23" grpId="0"/>
      <p:bldP spid="24" grpId="0"/>
      <p:bldP spid="42" grpId="0"/>
      <p:bldP spid="49" grpId="0"/>
      <p:bldP spid="49" grpId="1"/>
      <p:bldP spid="50" grpId="0"/>
      <p:bldP spid="52" grpId="0"/>
      <p:bldP spid="60" grpId="0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ounded Rectangular Callout 2">
            <a:extLst>
              <a:ext uri="{FF2B5EF4-FFF2-40B4-BE49-F238E27FC236}">
                <a16:creationId xmlns:a16="http://schemas.microsoft.com/office/drawing/2014/main" id="{072656BB-ED90-4F4B-BF69-58188EEF3E0D}"/>
              </a:ext>
            </a:extLst>
          </p:cNvPr>
          <p:cNvSpPr/>
          <p:nvPr/>
        </p:nvSpPr>
        <p:spPr>
          <a:xfrm>
            <a:off x="5691647" y="0"/>
            <a:ext cx="4035828" cy="1235935"/>
          </a:xfrm>
          <a:prstGeom prst="wedgeRoundRectCallout">
            <a:avLst>
              <a:gd name="adj1" fmla="val 37857"/>
              <a:gd name="adj2" fmla="val 80271"/>
              <a:gd name="adj3" fmla="val 16667"/>
            </a:avLst>
          </a:prstGeom>
          <a:solidFill>
            <a:srgbClr val="F9F9FA"/>
          </a:solidFill>
          <a:ln w="38100"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5" name="Rounded Rectangular Callout 3">
            <a:extLst>
              <a:ext uri="{FF2B5EF4-FFF2-40B4-BE49-F238E27FC236}">
                <a16:creationId xmlns:a16="http://schemas.microsoft.com/office/drawing/2014/main" id="{D539CCE3-DFF7-529E-A298-A8F2AD25EA62}"/>
              </a:ext>
            </a:extLst>
          </p:cNvPr>
          <p:cNvSpPr/>
          <p:nvPr/>
        </p:nvSpPr>
        <p:spPr>
          <a:xfrm>
            <a:off x="1901834" y="0"/>
            <a:ext cx="3685309" cy="1149927"/>
          </a:xfrm>
          <a:prstGeom prst="wedgeRoundRectCallout">
            <a:avLst>
              <a:gd name="adj1" fmla="val 29449"/>
              <a:gd name="adj2" fmla="val 103776"/>
              <a:gd name="adj3" fmla="val 16667"/>
            </a:avLst>
          </a:prstGeom>
          <a:solidFill>
            <a:srgbClr val="F9F9FA"/>
          </a:solidFill>
          <a:ln w="38100"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245530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13260095871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2411" y="209862"/>
            <a:ext cx="10755104" cy="625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6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014" y="337829"/>
            <a:ext cx="10829292" cy="6121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4931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i.pinimg.com/564x/89/5e/8f/895e8fc2ff5b0ae5cb4184c10172fe3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1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99738E0-B68F-4582-998E-0E46AE3F974C}"/>
              </a:ext>
            </a:extLst>
          </p:cNvPr>
          <p:cNvSpPr txBox="1"/>
          <p:nvPr/>
        </p:nvSpPr>
        <p:spPr>
          <a:xfrm>
            <a:off x="2247901" y="2644170"/>
            <a:ext cx="772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solidFill>
                    <a:srgbClr val="FA2C42"/>
                  </a:solidFill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kumimoji="0" lang="en-US" sz="9600" b="1" i="0" u="none" strike="noStrike" kern="1200" cap="none" spc="0" normalizeH="0" noProof="0" dirty="0">
                <a:ln>
                  <a:solidFill>
                    <a:srgbClr val="FA2C42"/>
                  </a:solidFill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TẬP</a:t>
            </a:r>
            <a:endParaRPr kumimoji="0" lang="vi-VN" sz="9600" b="1" i="0" u="none" strike="noStrike" kern="1200" cap="none" spc="0" normalizeH="0" baseline="0" noProof="0" dirty="0">
              <a:ln>
                <a:solidFill>
                  <a:srgbClr val="FA2C42"/>
                </a:solidFill>
              </a:ln>
              <a:solidFill>
                <a:srgbClr val="FF006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587693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oup 4"/>
          <p:cNvGrpSpPr/>
          <p:nvPr/>
        </p:nvGrpSpPr>
        <p:grpSpPr>
          <a:xfrm>
            <a:off x="3953862" y="5014395"/>
            <a:ext cx="4235037" cy="1674867"/>
            <a:chOff x="0" y="2784"/>
            <a:chExt cx="3198696" cy="1212549"/>
          </a:xfrm>
        </p:grpSpPr>
        <p:sp>
          <p:nvSpPr>
            <p:cNvPr id="107" name="Freeform 5"/>
            <p:cNvSpPr/>
            <p:nvPr/>
          </p:nvSpPr>
          <p:spPr>
            <a:xfrm>
              <a:off x="0" y="2784"/>
              <a:ext cx="3198696" cy="1212549"/>
            </a:xfrm>
            <a:custGeom>
              <a:avLst/>
              <a:gdLst/>
              <a:ahLst/>
              <a:cxnLst/>
              <a:rect l="l" t="t" r="r" b="b"/>
              <a:pathLst>
                <a:path w="2987067" h="1215335">
                  <a:moveTo>
                    <a:pt x="2862607" y="1215334"/>
                  </a:moveTo>
                  <a:lnTo>
                    <a:pt x="124460" y="1215334"/>
                  </a:lnTo>
                  <a:cubicBezTo>
                    <a:pt x="55880" y="1215334"/>
                    <a:pt x="0" y="1159454"/>
                    <a:pt x="0" y="109087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62607" y="0"/>
                  </a:lnTo>
                  <a:cubicBezTo>
                    <a:pt x="2931187" y="0"/>
                    <a:pt x="2987067" y="55880"/>
                    <a:pt x="2987067" y="124460"/>
                  </a:cubicBezTo>
                  <a:lnTo>
                    <a:pt x="2987067" y="1090875"/>
                  </a:lnTo>
                  <a:cubicBezTo>
                    <a:pt x="2987067" y="1159455"/>
                    <a:pt x="2931187" y="1215335"/>
                    <a:pt x="2862607" y="1215335"/>
                  </a:cubicBezTo>
                  <a:close/>
                </a:path>
              </a:pathLst>
            </a:custGeom>
            <a:solidFill>
              <a:srgbClr val="FEFBF5"/>
            </a:solidFill>
          </p:spPr>
        </p:sp>
      </p:grpSp>
      <p:grpSp>
        <p:nvGrpSpPr>
          <p:cNvPr id="2" name="Group 2"/>
          <p:cNvGrpSpPr/>
          <p:nvPr/>
        </p:nvGrpSpPr>
        <p:grpSpPr>
          <a:xfrm>
            <a:off x="3978482" y="1145995"/>
            <a:ext cx="4235036" cy="2110419"/>
            <a:chOff x="0" y="0"/>
            <a:chExt cx="3002180" cy="12158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02181" cy="1215824"/>
            </a:xfrm>
            <a:custGeom>
              <a:avLst/>
              <a:gdLst/>
              <a:ahLst/>
              <a:cxnLst/>
              <a:rect l="l" t="t" r="r" b="b"/>
              <a:pathLst>
                <a:path w="3002181" h="1215824">
                  <a:moveTo>
                    <a:pt x="2877720" y="1215823"/>
                  </a:moveTo>
                  <a:lnTo>
                    <a:pt x="124460" y="1215823"/>
                  </a:lnTo>
                  <a:cubicBezTo>
                    <a:pt x="55880" y="1215823"/>
                    <a:pt x="0" y="1159944"/>
                    <a:pt x="0" y="10913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77720" y="0"/>
                  </a:lnTo>
                  <a:cubicBezTo>
                    <a:pt x="2946300" y="0"/>
                    <a:pt x="3002181" y="55880"/>
                    <a:pt x="3002181" y="124460"/>
                  </a:cubicBezTo>
                  <a:lnTo>
                    <a:pt x="3002181" y="1091364"/>
                  </a:lnTo>
                  <a:cubicBezTo>
                    <a:pt x="3002181" y="1159944"/>
                    <a:pt x="2946300" y="1215824"/>
                    <a:pt x="2877720" y="1215824"/>
                  </a:cubicBezTo>
                  <a:close/>
                </a:path>
              </a:pathLst>
            </a:custGeom>
            <a:solidFill>
              <a:srgbClr val="FEFBF5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3978482" y="3442855"/>
            <a:ext cx="4235037" cy="1525206"/>
            <a:chOff x="0" y="0"/>
            <a:chExt cx="3198696" cy="11600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98696" cy="1160063"/>
            </a:xfrm>
            <a:custGeom>
              <a:avLst/>
              <a:gdLst/>
              <a:ahLst/>
              <a:cxnLst/>
              <a:rect l="l" t="t" r="r" b="b"/>
              <a:pathLst>
                <a:path w="2987067" h="1215335">
                  <a:moveTo>
                    <a:pt x="2862607" y="1215334"/>
                  </a:moveTo>
                  <a:lnTo>
                    <a:pt x="124460" y="1215334"/>
                  </a:lnTo>
                  <a:cubicBezTo>
                    <a:pt x="55880" y="1215334"/>
                    <a:pt x="0" y="1159454"/>
                    <a:pt x="0" y="109087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62607" y="0"/>
                  </a:lnTo>
                  <a:cubicBezTo>
                    <a:pt x="2931187" y="0"/>
                    <a:pt x="2987067" y="55880"/>
                    <a:pt x="2987067" y="124460"/>
                  </a:cubicBezTo>
                  <a:lnTo>
                    <a:pt x="2987067" y="1090875"/>
                  </a:lnTo>
                  <a:cubicBezTo>
                    <a:pt x="2987067" y="1159455"/>
                    <a:pt x="2931187" y="1215335"/>
                    <a:pt x="2862607" y="1215335"/>
                  </a:cubicBezTo>
                  <a:close/>
                </a:path>
              </a:pathLst>
            </a:custGeom>
            <a:solidFill>
              <a:srgbClr val="FEFBF5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3802618" y="692316"/>
            <a:ext cx="4545473" cy="314720"/>
            <a:chOff x="0" y="0"/>
            <a:chExt cx="1645214" cy="159163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645214" cy="159163"/>
            </a:xfrm>
            <a:custGeom>
              <a:avLst/>
              <a:gdLst/>
              <a:ahLst/>
              <a:cxnLst/>
              <a:rect l="l" t="t" r="r" b="b"/>
              <a:pathLst>
                <a:path w="1645214" h="159163">
                  <a:moveTo>
                    <a:pt x="62398" y="0"/>
                  </a:moveTo>
                  <a:lnTo>
                    <a:pt x="1582816" y="0"/>
                  </a:lnTo>
                  <a:cubicBezTo>
                    <a:pt x="1599365" y="0"/>
                    <a:pt x="1615236" y="6574"/>
                    <a:pt x="1626938" y="18276"/>
                  </a:cubicBezTo>
                  <a:cubicBezTo>
                    <a:pt x="1638640" y="29978"/>
                    <a:pt x="1645214" y="45849"/>
                    <a:pt x="1645214" y="62398"/>
                  </a:cubicBezTo>
                  <a:lnTo>
                    <a:pt x="1645214" y="96765"/>
                  </a:lnTo>
                  <a:cubicBezTo>
                    <a:pt x="1645214" y="113314"/>
                    <a:pt x="1638640" y="129185"/>
                    <a:pt x="1626938" y="140887"/>
                  </a:cubicBezTo>
                  <a:cubicBezTo>
                    <a:pt x="1615236" y="152589"/>
                    <a:pt x="1599365" y="159163"/>
                    <a:pt x="1582816" y="159163"/>
                  </a:cubicBezTo>
                  <a:lnTo>
                    <a:pt x="62398" y="159163"/>
                  </a:lnTo>
                  <a:cubicBezTo>
                    <a:pt x="45849" y="159163"/>
                    <a:pt x="29978" y="152589"/>
                    <a:pt x="18276" y="140887"/>
                  </a:cubicBezTo>
                  <a:cubicBezTo>
                    <a:pt x="6574" y="129185"/>
                    <a:pt x="0" y="113314"/>
                    <a:pt x="0" y="96765"/>
                  </a:cubicBezTo>
                  <a:lnTo>
                    <a:pt x="0" y="62398"/>
                  </a:lnTo>
                  <a:cubicBezTo>
                    <a:pt x="0" y="45849"/>
                    <a:pt x="6574" y="29978"/>
                    <a:pt x="18276" y="18276"/>
                  </a:cubicBezTo>
                  <a:cubicBezTo>
                    <a:pt x="29978" y="6574"/>
                    <a:pt x="45849" y="0"/>
                    <a:pt x="62398" y="0"/>
                  </a:cubicBezTo>
                  <a:close/>
                </a:path>
              </a:pathLst>
            </a:custGeom>
            <a:solidFill>
              <a:srgbClr val="FEFBF5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2580" tIns="32580" rIns="32580" bIns="32580" rtlCol="0" anchor="ctr"/>
            <a:lstStyle/>
            <a:p>
              <a:pPr algn="ctr">
                <a:lnSpc>
                  <a:spcPts val="1706"/>
                </a:lnSpc>
              </a:pPr>
              <a:endParaRPr sz="1154"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3974411" y="744919"/>
            <a:ext cx="4846211" cy="236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539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53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16: </a:t>
            </a:r>
            <a:r>
              <a:rPr lang="en-US" sz="1539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53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539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153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39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153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39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53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39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53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39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153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39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endParaRPr lang="en-US" sz="1539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361405"/>
              </p:ext>
            </p:extLst>
          </p:nvPr>
        </p:nvGraphicFramePr>
        <p:xfrm>
          <a:off x="3953863" y="85982"/>
          <a:ext cx="4187120" cy="697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3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77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Trường Tiểu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Thắng</a:t>
                      </a: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000" baseline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Lợi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hs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Lớp: 3A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82" marR="4398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Năm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tháng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năm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2023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Toán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82" marR="4398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8" name="Picture 4" descr="D:\Downloads\1-removebg-preview (1).png"/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668" y="1532132"/>
            <a:ext cx="2365381" cy="61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B7F44B8F-9E04-43FE-9453-F13CD7441EB9}"/>
              </a:ext>
            </a:extLst>
          </p:cNvPr>
          <p:cNvSpPr txBox="1"/>
          <p:nvPr/>
        </p:nvSpPr>
        <p:spPr>
          <a:xfrm>
            <a:off x="4142229" y="2419492"/>
            <a:ext cx="3175505" cy="25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 M là trung điểm của đoạn thẳng AB. 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7F44B8F-9E04-43FE-9453-F13CD7441EB9}"/>
              </a:ext>
            </a:extLst>
          </p:cNvPr>
          <p:cNvSpPr txBox="1"/>
          <p:nvPr/>
        </p:nvSpPr>
        <p:spPr>
          <a:xfrm>
            <a:off x="4135714" y="2667910"/>
            <a:ext cx="3175505" cy="25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 N là trung điểm của đoạn thẳng BC. 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7F44B8F-9E04-43FE-9453-F13CD7441EB9}"/>
              </a:ext>
            </a:extLst>
          </p:cNvPr>
          <p:cNvSpPr txBox="1"/>
          <p:nvPr/>
        </p:nvSpPr>
        <p:spPr>
          <a:xfrm>
            <a:off x="4135714" y="2923721"/>
            <a:ext cx="3175505" cy="25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 B ở giữa hai điểm M và N.  </a:t>
            </a:r>
          </a:p>
        </p:txBody>
      </p:sp>
      <p:sp>
        <p:nvSpPr>
          <p:cNvPr id="102" name="Freeform 5"/>
          <p:cNvSpPr/>
          <p:nvPr/>
        </p:nvSpPr>
        <p:spPr>
          <a:xfrm>
            <a:off x="4335463" y="1255730"/>
            <a:ext cx="3293307" cy="256855"/>
          </a:xfrm>
          <a:custGeom>
            <a:avLst/>
            <a:gdLst/>
            <a:ahLst/>
            <a:cxnLst/>
            <a:rect l="l" t="t" r="r" b="b"/>
            <a:pathLst>
              <a:path w="2987067" h="1215335">
                <a:moveTo>
                  <a:pt x="2862607" y="1215334"/>
                </a:moveTo>
                <a:lnTo>
                  <a:pt x="124460" y="1215334"/>
                </a:lnTo>
                <a:cubicBezTo>
                  <a:pt x="55880" y="1215334"/>
                  <a:pt x="0" y="1159454"/>
                  <a:pt x="0" y="109087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862607" y="0"/>
                </a:lnTo>
                <a:cubicBezTo>
                  <a:pt x="2931187" y="0"/>
                  <a:pt x="2987067" y="55880"/>
                  <a:pt x="2987067" y="124460"/>
                </a:cubicBezTo>
                <a:lnTo>
                  <a:pt x="2987067" y="1090875"/>
                </a:lnTo>
                <a:cubicBezTo>
                  <a:pt x="2987067" y="1159455"/>
                  <a:pt x="2931187" y="1215335"/>
                  <a:pt x="2862607" y="1215335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55000"/>
            </a:schemeClr>
          </a:solidFill>
        </p:spPr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FE2440A-B136-484E-8E58-174DEC703BBA}"/>
              </a:ext>
            </a:extLst>
          </p:cNvPr>
          <p:cNvSpPr txBox="1"/>
          <p:nvPr/>
        </p:nvSpPr>
        <p:spPr>
          <a:xfrm>
            <a:off x="4286506" y="1206257"/>
            <a:ext cx="3416003" cy="25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2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102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lang="en-US" sz="102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2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02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2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102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2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02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102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102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102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2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02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2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102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2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102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2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102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995003" y="5563486"/>
            <a:ext cx="2882907" cy="853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1026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Ba điểm thẳng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1026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..............................................................................</a:t>
            </a:r>
          </a:p>
          <a:p>
            <a:pPr lvl="0">
              <a:lnSpc>
                <a:spcPct val="150000"/>
              </a:lnSpc>
            </a:pP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b) Điểm H ở giữa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................................</a:t>
            </a:r>
          </a:p>
          <a:p>
            <a:pPr lvl="0">
              <a:lnSpc>
                <a:spcPct val="150000"/>
              </a:lnSpc>
            </a:pP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c) Điểm M là trung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en-US" sz="1026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......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974411" y="3877520"/>
            <a:ext cx="3196715" cy="537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 ..... là trung điểm của đoạn thẳng AC.</a:t>
            </a:r>
          </a:p>
          <a:p>
            <a:pPr>
              <a:lnSpc>
                <a:spcPct val="150000"/>
              </a:lnSpc>
            </a:pP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 ..... là trung điểm của đoạn thẳng BD.</a:t>
            </a: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1" t="3284" r="1840" b="4310"/>
          <a:stretch/>
        </p:blipFill>
        <p:spPr>
          <a:xfrm>
            <a:off x="6642587" y="3454175"/>
            <a:ext cx="1570932" cy="146501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B3A91D6A-785F-4435-8C53-7A77DE4BC2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45" b="89848" l="2035" r="94767">
                        <a14:foregroundMark x1="57849" y1="21827" x2="64535" y2="28426"/>
                        <a14:foregroundMark x1="52326" y1="20812" x2="56395" y2="25381"/>
                        <a14:foregroundMark x1="6395" y1="76650" x2="95058" y2="75635"/>
                        <a14:foregroundMark x1="2035" y1="73604" x2="2035" y2="81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95177" y="4556608"/>
            <a:ext cx="841187" cy="576860"/>
          </a:xfrm>
          <a:prstGeom prst="rect">
            <a:avLst/>
          </a:prstGeom>
        </p:spPr>
      </p:pic>
      <p:sp>
        <p:nvSpPr>
          <p:cNvPr id="112" name="Google Shape;272;p9"/>
          <p:cNvSpPr txBox="1"/>
          <p:nvPr/>
        </p:nvSpPr>
        <p:spPr>
          <a:xfrm>
            <a:off x="4228327" y="5193639"/>
            <a:ext cx="3538601" cy="374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634" tIns="29309" rIns="58634" bIns="29309" anchor="t" anchorCtr="0">
            <a:spAutoFit/>
          </a:bodyPr>
          <a:lstStyle/>
          <a:p>
            <a:pPr algn="just" defTabSz="586405">
              <a:buClr>
                <a:srgbClr val="000000"/>
              </a:buClr>
              <a:defRPr/>
            </a:pP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3.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Điền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vào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chỗ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chấm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cho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thích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hợp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:</a:t>
            </a:r>
          </a:p>
          <a:p>
            <a:pPr algn="just" defTabSz="586405">
              <a:buClr>
                <a:srgbClr val="000000"/>
              </a:buClr>
              <a:defRPr/>
            </a:pP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Trong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hình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bên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:</a:t>
            </a:r>
            <a:endParaRPr sz="1026" b="1" kern="0" dirty="0">
              <a:solidFill>
                <a:srgbClr val="000000"/>
              </a:solidFill>
              <a:latin typeface="Times New Roman" pitchFamily="18" charset="0"/>
              <a:ea typeface="Arial"/>
              <a:cs typeface="Times New Roman" pitchFamily="18" charset="0"/>
              <a:sym typeface="Arial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F48DDD20-2BAC-4FD3-88CE-3D778FBFF53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2" t="23915" r="14827" b="25703"/>
          <a:stretch/>
        </p:blipFill>
        <p:spPr>
          <a:xfrm>
            <a:off x="4000057" y="3489189"/>
            <a:ext cx="263760" cy="237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AE24DA1-01D1-44CB-A4FD-8698D929AED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2" t="23915" r="14827" b="25703"/>
          <a:stretch/>
        </p:blipFill>
        <p:spPr>
          <a:xfrm>
            <a:off x="4049240" y="1225568"/>
            <a:ext cx="263760" cy="237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9760D75-DC6B-4B69-8C9A-0BFE4F48F1E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2" t="23915" r="14827" b="25703"/>
          <a:stretch/>
        </p:blipFill>
        <p:spPr>
          <a:xfrm>
            <a:off x="4013856" y="5177784"/>
            <a:ext cx="263760" cy="237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0" t="7407"/>
          <a:stretch/>
        </p:blipFill>
        <p:spPr bwMode="auto">
          <a:xfrm>
            <a:off x="6667653" y="5157323"/>
            <a:ext cx="1385317" cy="1518084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Google Shape;272;p9"/>
          <p:cNvSpPr txBox="1"/>
          <p:nvPr/>
        </p:nvSpPr>
        <p:spPr>
          <a:xfrm>
            <a:off x="4217920" y="3503044"/>
            <a:ext cx="3538601" cy="374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634" tIns="29309" rIns="58634" bIns="29309" anchor="t" anchorCtr="0">
            <a:spAutoFit/>
          </a:bodyPr>
          <a:lstStyle/>
          <a:p>
            <a:pPr algn="just" defTabSz="586405">
              <a:buClr>
                <a:srgbClr val="000000"/>
              </a:buClr>
              <a:defRPr/>
            </a:pPr>
            <a:r>
              <a:rPr lang="vi-VN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2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.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Điền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vào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chỗ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chấm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cho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thích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hợp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:</a:t>
            </a:r>
          </a:p>
          <a:p>
            <a:pPr algn="just" defTabSz="586405">
              <a:buClr>
                <a:srgbClr val="000000"/>
              </a:buClr>
              <a:defRPr/>
            </a:pP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Trong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hình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026" b="1" kern="0" dirty="0" err="1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bên</a:t>
            </a:r>
            <a:r>
              <a:rPr lang="en-US" sz="1026" b="1" kern="0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:</a:t>
            </a:r>
            <a:endParaRPr sz="1026" b="1" kern="0" dirty="0">
              <a:solidFill>
                <a:srgbClr val="000000"/>
              </a:solidFill>
              <a:latin typeface="Times New Roman" pitchFamily="18" charset="0"/>
              <a:ea typeface="Arial"/>
              <a:cs typeface="Times New Roman" pitchFamily="18" charset="0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70CE449-C847-4DE6-BBAC-9F4932DBCBB5}"/>
              </a:ext>
            </a:extLst>
          </p:cNvPr>
          <p:cNvSpPr txBox="1"/>
          <p:nvPr/>
        </p:nvSpPr>
        <p:spPr>
          <a:xfrm>
            <a:off x="4142229" y="2167433"/>
            <a:ext cx="3175505" cy="25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26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026" b="1" dirty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 descr="https://i.pinimg.com/564x/ed/38/0c/ed380c5f709ec4fec1bb5fd1ca4313a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603"/>
            <a:ext cx="12179997" cy="729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365309" y="288332"/>
            <a:ext cx="11258550" cy="6311606"/>
          </a:xfrm>
          <a:prstGeom prst="roundRect">
            <a:avLst>
              <a:gd name="adj" fmla="val 8705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107号-萌趣欢乐体" panose="00000500000000000000" pitchFamily="2" charset="-122"/>
              <a:cs typeface="Arial" panose="020B0604020202020204" pitchFamily="34" charset="0"/>
              <a:sym typeface="字魂107号-萌趣欢乐体" panose="00000500000000000000" pitchFamily="2" charset="-12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7F44B8F-9E04-43FE-9453-F13CD7441EB9}"/>
              </a:ext>
            </a:extLst>
          </p:cNvPr>
          <p:cNvSpPr txBox="1"/>
          <p:nvPr/>
        </p:nvSpPr>
        <p:spPr>
          <a:xfrm>
            <a:off x="2513614" y="3998133"/>
            <a:ext cx="7808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AB. 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8088C16-A6D0-4E55-B20C-2CE597F66492}"/>
              </a:ext>
            </a:extLst>
          </p:cNvPr>
          <p:cNvSpPr txBox="1"/>
          <p:nvPr/>
        </p:nvSpPr>
        <p:spPr>
          <a:xfrm>
            <a:off x="2513614" y="4872983"/>
            <a:ext cx="7808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 Điểm N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BC.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148E3B7-4969-4E75-AAB8-719312F837F6}"/>
              </a:ext>
            </a:extLst>
          </p:cNvPr>
          <p:cNvSpPr txBox="1"/>
          <p:nvPr/>
        </p:nvSpPr>
        <p:spPr>
          <a:xfrm>
            <a:off x="2513615" y="5744378"/>
            <a:ext cx="81182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Điểm B ở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sz="30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N.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98352" y="3444135"/>
            <a:ext cx="344522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hình trên:</a:t>
            </a:r>
          </a:p>
        </p:txBody>
      </p:sp>
      <p:sp>
        <p:nvSpPr>
          <p:cNvPr id="60" name="Oval 59"/>
          <p:cNvSpPr/>
          <p:nvPr/>
        </p:nvSpPr>
        <p:spPr>
          <a:xfrm>
            <a:off x="2359349" y="3970152"/>
            <a:ext cx="684801" cy="6200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912073" y="534062"/>
            <a:ext cx="9435158" cy="666005"/>
          </a:xfrm>
          <a:prstGeom prst="roundRect">
            <a:avLst>
              <a:gd name="adj" fmla="val 23660"/>
            </a:avLst>
          </a:prstGeom>
          <a:solidFill>
            <a:srgbClr val="FFFF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225;p7"/>
          <p:cNvSpPr txBox="1"/>
          <p:nvPr/>
        </p:nvSpPr>
        <p:spPr>
          <a:xfrm>
            <a:off x="2113295" y="460215"/>
            <a:ext cx="1009279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vi-VN" sz="3200" b="1" ker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Khoanh</a:t>
            </a:r>
            <a:r>
              <a:rPr lang="en-US" sz="3200" b="1" ker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3200" b="1" ker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vào chữ cái trước câu trả lời đúng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113295" y="1017240"/>
            <a:ext cx="155842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187276" y="1017240"/>
            <a:ext cx="436039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组合 21"/>
          <p:cNvGrpSpPr/>
          <p:nvPr/>
        </p:nvGrpSpPr>
        <p:grpSpPr>
          <a:xfrm>
            <a:off x="781567" y="415181"/>
            <a:ext cx="1053549" cy="966248"/>
            <a:chOff x="1627086" y="1705794"/>
            <a:chExt cx="1610670" cy="1613928"/>
          </a:xfrm>
        </p:grpSpPr>
        <p:sp>
          <p:nvSpPr>
            <p:cNvPr id="51" name="任意多边形 82"/>
            <p:cNvSpPr/>
            <p:nvPr/>
          </p:nvSpPr>
          <p:spPr bwMode="auto">
            <a:xfrm rot="3738964">
              <a:off x="1625457" y="1707423"/>
              <a:ext cx="1613928" cy="1610670"/>
            </a:xfrm>
            <a:custGeom>
              <a:avLst/>
              <a:gdLst>
                <a:gd name="connsiteX0" fmla="*/ 0 w 1800200"/>
                <a:gd name="connsiteY0" fmla="*/ 900100 h 1800200"/>
                <a:gd name="connsiteX1" fmla="*/ 263634 w 1800200"/>
                <a:gd name="connsiteY1" fmla="*/ 263633 h 1800200"/>
                <a:gd name="connsiteX2" fmla="*/ 900101 w 1800200"/>
                <a:gd name="connsiteY2" fmla="*/ 1 h 1800200"/>
                <a:gd name="connsiteX3" fmla="*/ 1536568 w 1800200"/>
                <a:gd name="connsiteY3" fmla="*/ 263635 h 1800200"/>
                <a:gd name="connsiteX4" fmla="*/ 1800200 w 1800200"/>
                <a:gd name="connsiteY4" fmla="*/ 900102 h 1800200"/>
                <a:gd name="connsiteX5" fmla="*/ 1536567 w 1800200"/>
                <a:gd name="connsiteY5" fmla="*/ 1536569 h 1800200"/>
                <a:gd name="connsiteX6" fmla="*/ 900100 w 1800200"/>
                <a:gd name="connsiteY6" fmla="*/ 1800202 h 1800200"/>
                <a:gd name="connsiteX7" fmla="*/ 263633 w 1800200"/>
                <a:gd name="connsiteY7" fmla="*/ 1536568 h 1800200"/>
                <a:gd name="connsiteX8" fmla="*/ 0 w 1800200"/>
                <a:gd name="connsiteY8" fmla="*/ 900101 h 1800200"/>
                <a:gd name="connsiteX9" fmla="*/ 0 w 1800200"/>
                <a:gd name="connsiteY9" fmla="*/ 900100 h 18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200" h="1800200">
                  <a:moveTo>
                    <a:pt x="0" y="900100"/>
                  </a:moveTo>
                  <a:cubicBezTo>
                    <a:pt x="0" y="661379"/>
                    <a:pt x="94832" y="432435"/>
                    <a:pt x="263634" y="263633"/>
                  </a:cubicBezTo>
                  <a:cubicBezTo>
                    <a:pt x="432436" y="94832"/>
                    <a:pt x="661380" y="0"/>
                    <a:pt x="900101" y="1"/>
                  </a:cubicBezTo>
                  <a:cubicBezTo>
                    <a:pt x="1138822" y="1"/>
                    <a:pt x="1367766" y="94833"/>
                    <a:pt x="1536568" y="263635"/>
                  </a:cubicBezTo>
                  <a:cubicBezTo>
                    <a:pt x="1705369" y="432437"/>
                    <a:pt x="1800201" y="661381"/>
                    <a:pt x="1800200" y="900102"/>
                  </a:cubicBezTo>
                  <a:cubicBezTo>
                    <a:pt x="1800200" y="1138823"/>
                    <a:pt x="1705368" y="1367767"/>
                    <a:pt x="1536567" y="1536569"/>
                  </a:cubicBezTo>
                  <a:cubicBezTo>
                    <a:pt x="1367765" y="1705371"/>
                    <a:pt x="1138821" y="1800202"/>
                    <a:pt x="900100" y="1800202"/>
                  </a:cubicBezTo>
                  <a:cubicBezTo>
                    <a:pt x="661379" y="1800202"/>
                    <a:pt x="432435" y="1705370"/>
                    <a:pt x="263633" y="1536568"/>
                  </a:cubicBezTo>
                  <a:cubicBezTo>
                    <a:pt x="94832" y="1367766"/>
                    <a:pt x="0" y="1138822"/>
                    <a:pt x="0" y="900101"/>
                  </a:cubicBezTo>
                  <a:lnTo>
                    <a:pt x="0" y="90010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 kern="0">
                <a:latin typeface="Arial"/>
                <a:ea typeface="微软雅黑 Light" panose="020B0502040204020203" pitchFamily="34" charset="-122"/>
              </a:endParaRPr>
            </a:p>
          </p:txBody>
        </p:sp>
        <p:sp>
          <p:nvSpPr>
            <p:cNvPr id="52" name="椭圆 80"/>
            <p:cNvSpPr/>
            <p:nvPr/>
          </p:nvSpPr>
          <p:spPr bwMode="auto">
            <a:xfrm>
              <a:off x="1850444" y="1929603"/>
              <a:ext cx="1163953" cy="1166311"/>
            </a:xfrm>
            <a:prstGeom prst="ellipse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121917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 kern="0">
                <a:ea typeface="微软雅黑 Light" panose="020B0502040204020203" pitchFamily="34" charset="-122"/>
              </a:endParaRPr>
            </a:p>
          </p:txBody>
        </p:sp>
        <p:sp>
          <p:nvSpPr>
            <p:cNvPr id="53" name="TextBox 57"/>
            <p:cNvSpPr txBox="1"/>
            <p:nvPr/>
          </p:nvSpPr>
          <p:spPr>
            <a:xfrm>
              <a:off x="2140857" y="1972973"/>
              <a:ext cx="694031" cy="10795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lvl="1" algn="ctr" defTabSz="1219170">
                <a:defRPr/>
              </a:pPr>
              <a:r>
                <a:rPr lang="en-US" altLang="zh-CN" sz="3600" b="1" spc="300">
                  <a:latin typeface="Times New Roman" panose="02020603050405020304" pitchFamily="18" charset="0"/>
                  <a:ea typeface="微软雅黑 Light" panose="020B0502040204020203" pitchFamily="34" charset="-122"/>
                  <a:cs typeface="Times New Roman" panose="02020603050405020304" pitchFamily="18" charset="0"/>
                </a:rPr>
                <a:t>1</a:t>
              </a:r>
              <a:endParaRPr lang="zh-CN" altLang="en-US" sz="3600" b="1" spc="300" dirty="0"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 rot="3902341">
            <a:off x="2935848" y="2619757"/>
            <a:ext cx="116699" cy="9713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 rot="3902341">
            <a:off x="4723499" y="2618987"/>
            <a:ext cx="116699" cy="9713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3757502" y="1536480"/>
            <a:ext cx="5665391" cy="2228802"/>
            <a:chOff x="3757502" y="1536480"/>
            <a:chExt cx="5665391" cy="2228802"/>
          </a:xfrm>
        </p:grpSpPr>
        <p:grpSp>
          <p:nvGrpSpPr>
            <p:cNvPr id="48" name="Group 47"/>
            <p:cNvGrpSpPr/>
            <p:nvPr/>
          </p:nvGrpSpPr>
          <p:grpSpPr>
            <a:xfrm>
              <a:off x="6549828" y="1536480"/>
              <a:ext cx="2873065" cy="1149966"/>
              <a:chOff x="6549828" y="1536480"/>
              <a:chExt cx="2873065" cy="1149966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3FAC543E-2699-4F96-9353-70967AFDE3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49828" y="1576733"/>
                <a:ext cx="2871039" cy="110971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A80058DE-8255-4856-A237-707A718D2B20}"/>
                  </a:ext>
                </a:extLst>
              </p:cNvPr>
              <p:cNvSpPr/>
              <p:nvPr/>
            </p:nvSpPr>
            <p:spPr>
              <a:xfrm rot="3902341">
                <a:off x="8260761" y="1944692"/>
                <a:ext cx="116699" cy="10506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66" name="Oval 65"/>
              <p:cNvSpPr/>
              <p:nvPr/>
            </p:nvSpPr>
            <p:spPr>
              <a:xfrm rot="3902341">
                <a:off x="9312011" y="1542297"/>
                <a:ext cx="116699" cy="10506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3757502" y="2615316"/>
              <a:ext cx="2873065" cy="1149966"/>
              <a:chOff x="6549828" y="1523228"/>
              <a:chExt cx="2873065" cy="1149966"/>
            </a:xfrm>
          </p:grpSpPr>
          <p:cxnSp>
            <p:nvCxnSpPr>
              <p:cNvPr id="61" name="Straight Connector 60"/>
              <p:cNvCxnSpPr>
                <a:cxnSpLocks/>
              </p:cNvCxnSpPr>
              <p:nvPr/>
            </p:nvCxnSpPr>
            <p:spPr>
              <a:xfrm flipV="1">
                <a:off x="6549828" y="1563481"/>
                <a:ext cx="2871039" cy="1109713"/>
              </a:xfrm>
              <a:prstGeom prst="line">
                <a:avLst/>
              </a:prstGeom>
              <a:ln w="762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Oval 61"/>
              <p:cNvSpPr/>
              <p:nvPr/>
            </p:nvSpPr>
            <p:spPr>
              <a:xfrm rot="3902341">
                <a:off x="8128241" y="1984448"/>
                <a:ext cx="116699" cy="105065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63" name="Oval 62"/>
              <p:cNvSpPr/>
              <p:nvPr/>
            </p:nvSpPr>
            <p:spPr>
              <a:xfrm rot="3902341">
                <a:off x="9312011" y="1529045"/>
                <a:ext cx="116699" cy="10506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67" name="Group 66"/>
          <p:cNvGrpSpPr/>
          <p:nvPr/>
        </p:nvGrpSpPr>
        <p:grpSpPr>
          <a:xfrm>
            <a:off x="3727919" y="1163175"/>
            <a:ext cx="6003110" cy="3169595"/>
            <a:chOff x="3727919" y="1163175"/>
            <a:chExt cx="6003110" cy="3169595"/>
          </a:xfrm>
        </p:grpSpPr>
        <p:grpSp>
          <p:nvGrpSpPr>
            <p:cNvPr id="68" name="Group 67"/>
            <p:cNvGrpSpPr/>
            <p:nvPr/>
          </p:nvGrpSpPr>
          <p:grpSpPr>
            <a:xfrm>
              <a:off x="6876904" y="1163175"/>
              <a:ext cx="2854125" cy="1526279"/>
              <a:chOff x="6876904" y="1163175"/>
              <a:chExt cx="2854125" cy="1526279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3AD5AF9-99BB-4E76-BB74-B76DB82F8379}"/>
                  </a:ext>
                </a:extLst>
              </p:cNvPr>
              <p:cNvSpPr txBox="1"/>
              <p:nvPr/>
            </p:nvSpPr>
            <p:spPr>
              <a:xfrm rot="20142326">
                <a:off x="8239163" y="2166234"/>
                <a:ext cx="54428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00C83BFF-2871-48DF-B7AA-39FD5E79CC93}"/>
                  </a:ext>
                </a:extLst>
              </p:cNvPr>
              <p:cNvSpPr txBox="1"/>
              <p:nvPr/>
            </p:nvSpPr>
            <p:spPr>
              <a:xfrm rot="20100874">
                <a:off x="9186743" y="1701936"/>
                <a:ext cx="54428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FDEB8458-6CCD-4424-BF73-4269BA457665}"/>
                  </a:ext>
                </a:extLst>
              </p:cNvPr>
              <p:cNvSpPr txBox="1"/>
              <p:nvPr/>
            </p:nvSpPr>
            <p:spPr>
              <a:xfrm rot="20170406">
                <a:off x="6876904" y="1711576"/>
                <a:ext cx="76498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3cm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5176E1FC-36AE-45C9-B4B8-DD3F80E8A3C4}"/>
                  </a:ext>
                </a:extLst>
              </p:cNvPr>
              <p:cNvSpPr txBox="1"/>
              <p:nvPr/>
            </p:nvSpPr>
            <p:spPr>
              <a:xfrm rot="20309706">
                <a:off x="8134108" y="1163175"/>
                <a:ext cx="76498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2cm</a:t>
                </a:r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3727919" y="2899255"/>
              <a:ext cx="2907133" cy="1433515"/>
              <a:chOff x="6876904" y="1242687"/>
              <a:chExt cx="2907133" cy="1433515"/>
            </a:xfrm>
          </p:grpSpPr>
          <p:sp>
            <p:nvSpPr>
              <p:cNvPr id="70" name="TextBox 69"/>
              <p:cNvSpPr txBox="1"/>
              <p:nvPr/>
            </p:nvSpPr>
            <p:spPr>
              <a:xfrm rot="20142326">
                <a:off x="8133146" y="2152982"/>
                <a:ext cx="54428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 rot="20100874">
                <a:off x="9239751" y="1741692"/>
                <a:ext cx="54428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 rot="20170406">
                <a:off x="6876904" y="1711576"/>
                <a:ext cx="76498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3cm</a:t>
                </a: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 rot="20309706">
                <a:off x="8107604" y="1242687"/>
                <a:ext cx="76498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2cm</a:t>
                </a:r>
              </a:p>
            </p:txBody>
          </p:sp>
        </p:grpSp>
      </p:grpSp>
      <p:grpSp>
        <p:nvGrpSpPr>
          <p:cNvPr id="106" name="Group 105"/>
          <p:cNvGrpSpPr/>
          <p:nvPr/>
        </p:nvGrpSpPr>
        <p:grpSpPr>
          <a:xfrm>
            <a:off x="2743200" y="2037145"/>
            <a:ext cx="4076689" cy="1323940"/>
            <a:chOff x="2424530" y="2011901"/>
            <a:chExt cx="4409524" cy="1323940"/>
          </a:xfrm>
        </p:grpSpPr>
        <p:sp>
          <p:nvSpPr>
            <p:cNvPr id="107" name="TextBox 106"/>
            <p:cNvSpPr txBox="1"/>
            <p:nvPr/>
          </p:nvSpPr>
          <p:spPr>
            <a:xfrm>
              <a:off x="6289768" y="2807870"/>
              <a:ext cx="544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cxnSp>
          <p:nvCxnSpPr>
            <p:cNvPr id="108" name="Straight Connector 107"/>
            <p:cNvCxnSpPr>
              <a:cxnSpLocks/>
            </p:cNvCxnSpPr>
            <p:nvPr/>
          </p:nvCxnSpPr>
          <p:spPr>
            <a:xfrm>
              <a:off x="2667000" y="2640717"/>
              <a:ext cx="3916683" cy="2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Oval 108"/>
            <p:cNvSpPr/>
            <p:nvPr/>
          </p:nvSpPr>
          <p:spPr>
            <a:xfrm rot="3902341">
              <a:off x="6525333" y="2577296"/>
              <a:ext cx="116699" cy="10506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424530" y="2780678"/>
              <a:ext cx="544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4408502" y="2812621"/>
              <a:ext cx="544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3132485" y="2011901"/>
              <a:ext cx="9061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3cm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5049145" y="2034173"/>
              <a:ext cx="9162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544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Đẹp mãi tuổi thơ (Tập hát theo lời bài hát mẫu lớp 3 SGK CTPT 2018 - NXBGD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12192000" cy="6359208"/>
          </a:xfrm>
        </p:spPr>
      </p:pic>
    </p:spTree>
    <p:extLst>
      <p:ext uri="{BB962C8B-B14F-4D97-AF65-F5344CB8AC3E}">
        <p14:creationId xmlns:p14="http://schemas.microsoft.com/office/powerpoint/2010/main" val="286930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 descr="https://i.pinimg.com/564x/ed/38/0c/ed380c5f709ec4fec1bb5fd1ca4313a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603"/>
            <a:ext cx="12179997" cy="729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354025" y="847985"/>
            <a:ext cx="11464741" cy="4836118"/>
          </a:xfrm>
          <a:prstGeom prst="roundRect">
            <a:avLst>
              <a:gd name="adj" fmla="val 37378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107号-萌趣欢乐体" panose="00000500000000000000" pitchFamily="2" charset="-122"/>
              <a:cs typeface="Arial" panose="020B0604020202020204" pitchFamily="34" charset="0"/>
              <a:sym typeface="字魂107号-萌趣欢乐体" panose="00000500000000000000" pitchFamily="2" charset="-122"/>
            </a:endParaRPr>
          </a:p>
        </p:txBody>
      </p:sp>
      <p:sp>
        <p:nvSpPr>
          <p:cNvPr id="45" name="Oval 44"/>
          <p:cNvSpPr/>
          <p:nvPr/>
        </p:nvSpPr>
        <p:spPr>
          <a:xfrm rot="3902341">
            <a:off x="3240648" y="3457957"/>
            <a:ext cx="116699" cy="9713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 rot="3902341">
            <a:off x="5028299" y="3457187"/>
            <a:ext cx="116699" cy="9713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4062302" y="2374680"/>
            <a:ext cx="5665391" cy="2228802"/>
            <a:chOff x="3757502" y="1536480"/>
            <a:chExt cx="5665391" cy="2228802"/>
          </a:xfrm>
        </p:grpSpPr>
        <p:grpSp>
          <p:nvGrpSpPr>
            <p:cNvPr id="48" name="Group 47"/>
            <p:cNvGrpSpPr/>
            <p:nvPr/>
          </p:nvGrpSpPr>
          <p:grpSpPr>
            <a:xfrm>
              <a:off x="6549828" y="1536480"/>
              <a:ext cx="2873065" cy="1149966"/>
              <a:chOff x="6549828" y="1536480"/>
              <a:chExt cx="2873065" cy="1149966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3FAC543E-2699-4F96-9353-70967AFDE3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49828" y="1576733"/>
                <a:ext cx="2871039" cy="110971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A80058DE-8255-4856-A237-707A718D2B20}"/>
                  </a:ext>
                </a:extLst>
              </p:cNvPr>
              <p:cNvSpPr/>
              <p:nvPr/>
            </p:nvSpPr>
            <p:spPr>
              <a:xfrm rot="3902341">
                <a:off x="8260761" y="1944692"/>
                <a:ext cx="116699" cy="10506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66" name="Oval 65"/>
              <p:cNvSpPr/>
              <p:nvPr/>
            </p:nvSpPr>
            <p:spPr>
              <a:xfrm rot="3902341">
                <a:off x="9312011" y="1542297"/>
                <a:ext cx="116699" cy="10506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3757502" y="2615316"/>
              <a:ext cx="2873065" cy="1149966"/>
              <a:chOff x="6549828" y="1523228"/>
              <a:chExt cx="2873065" cy="1149966"/>
            </a:xfrm>
          </p:grpSpPr>
          <p:cxnSp>
            <p:nvCxnSpPr>
              <p:cNvPr id="61" name="Straight Connector 60"/>
              <p:cNvCxnSpPr>
                <a:cxnSpLocks/>
              </p:cNvCxnSpPr>
              <p:nvPr/>
            </p:nvCxnSpPr>
            <p:spPr>
              <a:xfrm flipV="1">
                <a:off x="6549828" y="1563481"/>
                <a:ext cx="2871039" cy="1109713"/>
              </a:xfrm>
              <a:prstGeom prst="line">
                <a:avLst/>
              </a:prstGeom>
              <a:ln w="762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Oval 61"/>
              <p:cNvSpPr/>
              <p:nvPr/>
            </p:nvSpPr>
            <p:spPr>
              <a:xfrm rot="3902341">
                <a:off x="8128241" y="1984448"/>
                <a:ext cx="116699" cy="105065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63" name="Oval 62"/>
              <p:cNvSpPr/>
              <p:nvPr/>
            </p:nvSpPr>
            <p:spPr>
              <a:xfrm rot="3902341">
                <a:off x="9312011" y="1529045"/>
                <a:ext cx="116699" cy="10506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67" name="Group 66"/>
          <p:cNvGrpSpPr/>
          <p:nvPr/>
        </p:nvGrpSpPr>
        <p:grpSpPr>
          <a:xfrm>
            <a:off x="4032719" y="2001375"/>
            <a:ext cx="6003110" cy="3169595"/>
            <a:chOff x="3727919" y="1163175"/>
            <a:chExt cx="6003110" cy="3169595"/>
          </a:xfrm>
        </p:grpSpPr>
        <p:grpSp>
          <p:nvGrpSpPr>
            <p:cNvPr id="68" name="Group 67"/>
            <p:cNvGrpSpPr/>
            <p:nvPr/>
          </p:nvGrpSpPr>
          <p:grpSpPr>
            <a:xfrm>
              <a:off x="6876904" y="1163175"/>
              <a:ext cx="2854125" cy="1526279"/>
              <a:chOff x="6876904" y="1163175"/>
              <a:chExt cx="2854125" cy="1526279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3AD5AF9-99BB-4E76-BB74-B76DB82F8379}"/>
                  </a:ext>
                </a:extLst>
              </p:cNvPr>
              <p:cNvSpPr txBox="1"/>
              <p:nvPr/>
            </p:nvSpPr>
            <p:spPr>
              <a:xfrm rot="20142326">
                <a:off x="8239163" y="2166234"/>
                <a:ext cx="54428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00C83BFF-2871-48DF-B7AA-39FD5E79CC93}"/>
                  </a:ext>
                </a:extLst>
              </p:cNvPr>
              <p:cNvSpPr txBox="1"/>
              <p:nvPr/>
            </p:nvSpPr>
            <p:spPr>
              <a:xfrm rot="20100874">
                <a:off x="9186743" y="1701936"/>
                <a:ext cx="54428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FDEB8458-6CCD-4424-BF73-4269BA457665}"/>
                  </a:ext>
                </a:extLst>
              </p:cNvPr>
              <p:cNvSpPr txBox="1"/>
              <p:nvPr/>
            </p:nvSpPr>
            <p:spPr>
              <a:xfrm rot="20170406">
                <a:off x="6876904" y="1711576"/>
                <a:ext cx="76498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3cm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5176E1FC-36AE-45C9-B4B8-DD3F80E8A3C4}"/>
                  </a:ext>
                </a:extLst>
              </p:cNvPr>
              <p:cNvSpPr txBox="1"/>
              <p:nvPr/>
            </p:nvSpPr>
            <p:spPr>
              <a:xfrm rot="20309706">
                <a:off x="8134108" y="1163175"/>
                <a:ext cx="76498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2cm</a:t>
                </a:r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3727919" y="2899255"/>
              <a:ext cx="2907133" cy="1433515"/>
              <a:chOff x="6876904" y="1242687"/>
              <a:chExt cx="2907133" cy="1433515"/>
            </a:xfrm>
          </p:grpSpPr>
          <p:sp>
            <p:nvSpPr>
              <p:cNvPr id="70" name="TextBox 69"/>
              <p:cNvSpPr txBox="1"/>
              <p:nvPr/>
            </p:nvSpPr>
            <p:spPr>
              <a:xfrm rot="20142326">
                <a:off x="8133146" y="2152982"/>
                <a:ext cx="54428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 rot="20100874">
                <a:off x="9239751" y="1741692"/>
                <a:ext cx="54428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 rot="20170406">
                <a:off x="6876904" y="1711576"/>
                <a:ext cx="76498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3cm</a:t>
                </a: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 rot="20309706">
                <a:off x="8107604" y="1242687"/>
                <a:ext cx="76498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2cm</a:t>
                </a:r>
              </a:p>
            </p:txBody>
          </p:sp>
        </p:grpSp>
      </p:grpSp>
      <p:grpSp>
        <p:nvGrpSpPr>
          <p:cNvPr id="106" name="Group 105"/>
          <p:cNvGrpSpPr/>
          <p:nvPr/>
        </p:nvGrpSpPr>
        <p:grpSpPr>
          <a:xfrm>
            <a:off x="3048000" y="2875345"/>
            <a:ext cx="4076689" cy="1323940"/>
            <a:chOff x="2424530" y="2011901"/>
            <a:chExt cx="4409524" cy="1323940"/>
          </a:xfrm>
        </p:grpSpPr>
        <p:sp>
          <p:nvSpPr>
            <p:cNvPr id="107" name="TextBox 106"/>
            <p:cNvSpPr txBox="1"/>
            <p:nvPr/>
          </p:nvSpPr>
          <p:spPr>
            <a:xfrm>
              <a:off x="6289768" y="2807870"/>
              <a:ext cx="544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cxnSp>
          <p:nvCxnSpPr>
            <p:cNvPr id="108" name="Straight Connector 107"/>
            <p:cNvCxnSpPr>
              <a:cxnSpLocks/>
            </p:cNvCxnSpPr>
            <p:nvPr/>
          </p:nvCxnSpPr>
          <p:spPr>
            <a:xfrm>
              <a:off x="2667000" y="2640717"/>
              <a:ext cx="3916683" cy="2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Oval 108"/>
            <p:cNvSpPr/>
            <p:nvPr/>
          </p:nvSpPr>
          <p:spPr>
            <a:xfrm rot="3902341">
              <a:off x="6525333" y="2577296"/>
              <a:ext cx="116699" cy="10506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424530" y="2780678"/>
              <a:ext cx="544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4408502" y="2812621"/>
              <a:ext cx="544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3132485" y="2011901"/>
              <a:ext cx="9061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3cm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5049145" y="2034173"/>
              <a:ext cx="9162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3cm</a:t>
              </a:r>
            </a:p>
          </p:txBody>
        </p:sp>
      </p:grpSp>
      <p:pic>
        <p:nvPicPr>
          <p:cNvPr id="78" name="Picture 6" descr="https://i.pinimg.com/564x/01/c8/44/01c84431cbcf5f35d0eb7013f4d09e5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05" b="89894" l="8156" r="94149">
                        <a14:foregroundMark x1="13298" y1="23582" x2="15957" y2="31738"/>
                        <a14:foregroundMark x1="31915" y1="31738" x2="35993" y2="37943"/>
                        <a14:foregroundMark x1="40603" y1="16667" x2="50709" y2="16135"/>
                        <a14:foregroundMark x1="61525" y1="12234" x2="62057" y2="16844"/>
                        <a14:foregroundMark x1="73227" y1="11525" x2="79078" y2="8688"/>
                        <a14:foregroundMark x1="82447" y1="17199" x2="87234" y2="22340"/>
                        <a14:foregroundMark x1="14539" y1="42199" x2="14894" y2="43794"/>
                        <a14:foregroundMark x1="21099" y1="54965" x2="17376" y2="70567"/>
                        <a14:foregroundMark x1="40603" y1="58511" x2="38830" y2="68440"/>
                        <a14:foregroundMark x1="57270" y1="57092" x2="74291" y2="81915"/>
                        <a14:foregroundMark x1="88121" y1="65248" x2="92199" y2="60816"/>
                        <a14:foregroundMark x1="15603" y1="63830" x2="14362" y2="62234"/>
                        <a14:foregroundMark x1="72872" y1="76064" x2="76950" y2="79787"/>
                        <a14:foregroundMark x1="93262" y1="33688" x2="94326" y2="33333"/>
                        <a14:foregroundMark x1="50532" y1="60816" x2="43972" y2="68262"/>
                        <a14:foregroundMark x1="44858" y1="42021" x2="44858" y2="42021"/>
                        <a14:foregroundMark x1="33688" y1="46099" x2="33688" y2="46099"/>
                        <a14:foregroundMark x1="24823" y1="43617" x2="24113" y2="42021"/>
                        <a14:foregroundMark x1="13830" y1="5851" x2="13830" y2="2305"/>
                        <a14:foregroundMark x1="8156" y1="32270" x2="17376" y2="31206"/>
                        <a14:foregroundMark x1="16667" y1="68794" x2="15426" y2="74645"/>
                        <a14:foregroundMark x1="21277" y1="69326" x2="23227" y2="73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9" t="35934" r="79331" b="51348"/>
          <a:stretch/>
        </p:blipFill>
        <p:spPr bwMode="auto">
          <a:xfrm>
            <a:off x="10882012" y="200279"/>
            <a:ext cx="1117370" cy="83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6" descr="https://i.pinimg.com/564x/01/c8/44/01c84431cbcf5f35d0eb7013f4d09e5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05" b="89894" l="8156" r="94149">
                        <a14:foregroundMark x1="13298" y1="23582" x2="15957" y2="31738"/>
                        <a14:foregroundMark x1="31915" y1="31738" x2="35993" y2="37943"/>
                        <a14:foregroundMark x1="40603" y1="16667" x2="50709" y2="16135"/>
                        <a14:foregroundMark x1="61525" y1="12234" x2="62057" y2="16844"/>
                        <a14:foregroundMark x1="73227" y1="11525" x2="79078" y2="8688"/>
                        <a14:foregroundMark x1="82447" y1="17199" x2="87234" y2="22340"/>
                        <a14:foregroundMark x1="14539" y1="42199" x2="14894" y2="43794"/>
                        <a14:foregroundMark x1="21099" y1="54965" x2="17376" y2="70567"/>
                        <a14:foregroundMark x1="40603" y1="58511" x2="38830" y2="68440"/>
                        <a14:foregroundMark x1="57270" y1="57092" x2="74291" y2="81915"/>
                        <a14:foregroundMark x1="88121" y1="65248" x2="92199" y2="60816"/>
                        <a14:foregroundMark x1="15603" y1="63830" x2="14362" y2="62234"/>
                        <a14:foregroundMark x1="72872" y1="76064" x2="76950" y2="79787"/>
                        <a14:foregroundMark x1="93262" y1="33688" x2="94326" y2="33333"/>
                        <a14:foregroundMark x1="50532" y1="60816" x2="43972" y2="68262"/>
                        <a14:foregroundMark x1="44858" y1="42021" x2="44858" y2="42021"/>
                        <a14:foregroundMark x1="33688" y1="46099" x2="33688" y2="46099"/>
                        <a14:foregroundMark x1="24823" y1="43617" x2="24113" y2="42021"/>
                        <a14:foregroundMark x1="13830" y1="5851" x2="13830" y2="2305"/>
                        <a14:foregroundMark x1="8156" y1="32270" x2="17376" y2="31206"/>
                        <a14:foregroundMark x1="16667" y1="68794" x2="15426" y2="74645"/>
                        <a14:foregroundMark x1="21277" y1="69326" x2="23227" y2="73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9" t="35934" r="79331" b="51348"/>
          <a:stretch/>
        </p:blipFill>
        <p:spPr bwMode="auto">
          <a:xfrm>
            <a:off x="-7206" y="5345755"/>
            <a:ext cx="821218" cy="61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6" descr="https://i.pinimg.com/564x/01/c8/44/01c84431cbcf5f35d0eb7013f4d09e5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05" b="89894" l="8156" r="94149">
                        <a14:foregroundMark x1="13298" y1="23582" x2="15957" y2="31738"/>
                        <a14:foregroundMark x1="31915" y1="31738" x2="35993" y2="37943"/>
                        <a14:foregroundMark x1="40603" y1="16667" x2="50709" y2="16135"/>
                        <a14:foregroundMark x1="61525" y1="12234" x2="62057" y2="16844"/>
                        <a14:foregroundMark x1="73227" y1="11525" x2="79078" y2="8688"/>
                        <a14:foregroundMark x1="82447" y1="17199" x2="87234" y2="22340"/>
                        <a14:foregroundMark x1="14539" y1="42199" x2="14894" y2="43794"/>
                        <a14:foregroundMark x1="21099" y1="54965" x2="17376" y2="70567"/>
                        <a14:foregroundMark x1="40603" y1="58511" x2="38830" y2="68440"/>
                        <a14:foregroundMark x1="57270" y1="57092" x2="74291" y2="81915"/>
                        <a14:foregroundMark x1="88121" y1="65248" x2="92199" y2="60816"/>
                        <a14:foregroundMark x1="15603" y1="63830" x2="14362" y2="62234"/>
                        <a14:foregroundMark x1="72872" y1="76064" x2="76950" y2="79787"/>
                        <a14:foregroundMark x1="93262" y1="33688" x2="94326" y2="33333"/>
                        <a14:foregroundMark x1="50532" y1="60816" x2="43972" y2="68262"/>
                        <a14:foregroundMark x1="44858" y1="42021" x2="44858" y2="42021"/>
                        <a14:foregroundMark x1="33688" y1="46099" x2="33688" y2="46099"/>
                        <a14:foregroundMark x1="24823" y1="43617" x2="24113" y2="42021"/>
                        <a14:foregroundMark x1="13830" y1="5851" x2="13830" y2="2305"/>
                        <a14:foregroundMark x1="8156" y1="32270" x2="17376" y2="31206"/>
                        <a14:foregroundMark x1="16667" y1="68794" x2="15426" y2="74645"/>
                        <a14:foregroundMark x1="21277" y1="69326" x2="23227" y2="73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9" t="35934" r="79331" b="51348"/>
          <a:stretch/>
        </p:blipFill>
        <p:spPr bwMode="auto">
          <a:xfrm>
            <a:off x="10120862" y="163444"/>
            <a:ext cx="821218" cy="61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6" descr="https://i.pinimg.com/564x/01/c8/44/01c84431cbcf5f35d0eb7013f4d09e57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05" b="89894" l="8156" r="94149">
                        <a14:foregroundMark x1="13298" y1="23582" x2="15957" y2="31738"/>
                        <a14:foregroundMark x1="31915" y1="31738" x2="35993" y2="37943"/>
                        <a14:foregroundMark x1="40603" y1="16667" x2="50709" y2="16135"/>
                        <a14:foregroundMark x1="61525" y1="12234" x2="62057" y2="16844"/>
                        <a14:foregroundMark x1="73227" y1="11525" x2="79078" y2="8688"/>
                        <a14:foregroundMark x1="82447" y1="17199" x2="87234" y2="22340"/>
                        <a14:foregroundMark x1="14539" y1="42199" x2="14894" y2="43794"/>
                        <a14:foregroundMark x1="21099" y1="54965" x2="17376" y2="70567"/>
                        <a14:foregroundMark x1="40603" y1="58511" x2="38830" y2="68440"/>
                        <a14:foregroundMark x1="57270" y1="57092" x2="74291" y2="81915"/>
                        <a14:foregroundMark x1="88121" y1="65248" x2="92199" y2="60816"/>
                        <a14:foregroundMark x1="15603" y1="63830" x2="14362" y2="62234"/>
                        <a14:foregroundMark x1="72872" y1="76064" x2="76950" y2="79787"/>
                        <a14:foregroundMark x1="93262" y1="33688" x2="94326" y2="33333"/>
                        <a14:foregroundMark x1="50532" y1="60816" x2="43972" y2="68262"/>
                        <a14:foregroundMark x1="44858" y1="42021" x2="44858" y2="42021"/>
                        <a14:foregroundMark x1="33688" y1="46099" x2="33688" y2="46099"/>
                        <a14:foregroundMark x1="24823" y1="43617" x2="24113" y2="42021"/>
                        <a14:foregroundMark x1="13830" y1="5851" x2="13830" y2="2305"/>
                        <a14:foregroundMark x1="8156" y1="32270" x2="17376" y2="31206"/>
                        <a14:foregroundMark x1="16667" y1="68794" x2="15426" y2="74645"/>
                        <a14:foregroundMark x1="21277" y1="69326" x2="23227" y2="73404"/>
                        <a14:backgroundMark x1="14894" y1="42553" x2="14894" y2="42553"/>
                        <a14:backgroundMark x1="24468" y1="42730" x2="24468" y2="42730"/>
                        <a14:backgroundMark x1="33688" y1="45922" x2="33688" y2="45922"/>
                        <a14:backgroundMark x1="33511" y1="35638" x2="33511" y2="35638"/>
                        <a14:backgroundMark x1="45567" y1="41667" x2="45567" y2="41667"/>
                        <a14:backgroundMark x1="34929" y1="32624" x2="34929" y2="32624"/>
                        <a14:backgroundMark x1="36525" y1="31560" x2="36525" y2="31560"/>
                        <a14:backgroundMark x1="25355" y1="37766" x2="36879" y2="257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9" t="22262" r="68928" b="63272"/>
          <a:stretch/>
        </p:blipFill>
        <p:spPr bwMode="auto">
          <a:xfrm rot="20121901">
            <a:off x="5858186" y="5971218"/>
            <a:ext cx="2070058" cy="109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93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30000">
                                      <p:cBhvr>
                                        <p:cTn id="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380000">
                                      <p:cBhvr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i.pinimg.com/564x/e8/2a/66/e82a6600b9ff3fce7f89c7fa39cdb3b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169"/>
            <a:ext cx="12192000" cy="6852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316089" y="410622"/>
            <a:ext cx="11209161" cy="6142999"/>
          </a:xfrm>
          <a:prstGeom prst="roundRect">
            <a:avLst>
              <a:gd name="adj" fmla="val 8705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107号-萌趣欢乐体" panose="00000500000000000000" pitchFamily="2" charset="-122"/>
              <a:cs typeface="Arial" panose="020B0604020202020204" pitchFamily="34" charset="0"/>
              <a:sym typeface="字魂107号-萌趣欢乐体" panose="00000500000000000000" pitchFamily="2" charset="-122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9F1590D5-E59E-4EA7-BBE1-6BF2056C3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890" y="185428"/>
            <a:ext cx="1458563" cy="902331"/>
          </a:xfrm>
          <a:prstGeom prst="rect">
            <a:avLst/>
          </a:prstGeom>
        </p:spPr>
      </p:pic>
      <p:sp>
        <p:nvSpPr>
          <p:cNvPr id="39" name="Google Shape;272;p9"/>
          <p:cNvSpPr txBox="1"/>
          <p:nvPr/>
        </p:nvSpPr>
        <p:spPr>
          <a:xfrm>
            <a:off x="1827938" y="632383"/>
            <a:ext cx="98281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Điền vào chỗ chấm cho thích hợp: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C3FBDF7C-2020-4ADC-A252-0617F3A1D6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95675" y="1404674"/>
            <a:ext cx="4294106" cy="3122986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3A91D6A-785F-4435-8C53-7A77DE4BC2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7329" y="4502365"/>
            <a:ext cx="3513383" cy="2012025"/>
          </a:xfrm>
          <a:prstGeom prst="rect">
            <a:avLst/>
          </a:prstGeom>
          <a:ln>
            <a:noFill/>
          </a:ln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4E55068A-7AF5-40EF-97B5-ABAB207C66C1}"/>
              </a:ext>
            </a:extLst>
          </p:cNvPr>
          <p:cNvSpPr txBox="1"/>
          <p:nvPr/>
        </p:nvSpPr>
        <p:spPr>
          <a:xfrm>
            <a:off x="786259" y="4810319"/>
            <a:ext cx="819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Điểm … là trung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 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3506C16-F405-436C-B670-724A440BE7D3}"/>
              </a:ext>
            </a:extLst>
          </p:cNvPr>
          <p:cNvSpPr txBox="1"/>
          <p:nvPr/>
        </p:nvSpPr>
        <p:spPr>
          <a:xfrm>
            <a:off x="784729" y="5524453"/>
            <a:ext cx="8458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Điểm … là trung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BD.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3366" y="4121735"/>
            <a:ext cx="30556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buClr>
                <a:srgbClr val="000000"/>
              </a:buClr>
              <a:defRPr/>
            </a:pPr>
            <a:r>
              <a:rPr lang="en-US" sz="3200" b="1" ker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Trong hình bên:</a:t>
            </a:r>
            <a:endParaRPr lang="en-US" sz="3200" b="1" kern="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999269" y="1179018"/>
            <a:ext cx="31823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组合 21"/>
          <p:cNvGrpSpPr/>
          <p:nvPr/>
        </p:nvGrpSpPr>
        <p:grpSpPr>
          <a:xfrm>
            <a:off x="781567" y="529481"/>
            <a:ext cx="1053549" cy="966248"/>
            <a:chOff x="1627086" y="1705794"/>
            <a:chExt cx="1610670" cy="1613928"/>
          </a:xfrm>
        </p:grpSpPr>
        <p:sp>
          <p:nvSpPr>
            <p:cNvPr id="25" name="任意多边形 82"/>
            <p:cNvSpPr/>
            <p:nvPr/>
          </p:nvSpPr>
          <p:spPr bwMode="auto">
            <a:xfrm rot="3738964">
              <a:off x="1625457" y="1707423"/>
              <a:ext cx="1613928" cy="1610670"/>
            </a:xfrm>
            <a:custGeom>
              <a:avLst/>
              <a:gdLst>
                <a:gd name="connsiteX0" fmla="*/ 0 w 1800200"/>
                <a:gd name="connsiteY0" fmla="*/ 900100 h 1800200"/>
                <a:gd name="connsiteX1" fmla="*/ 263634 w 1800200"/>
                <a:gd name="connsiteY1" fmla="*/ 263633 h 1800200"/>
                <a:gd name="connsiteX2" fmla="*/ 900101 w 1800200"/>
                <a:gd name="connsiteY2" fmla="*/ 1 h 1800200"/>
                <a:gd name="connsiteX3" fmla="*/ 1536568 w 1800200"/>
                <a:gd name="connsiteY3" fmla="*/ 263635 h 1800200"/>
                <a:gd name="connsiteX4" fmla="*/ 1800200 w 1800200"/>
                <a:gd name="connsiteY4" fmla="*/ 900102 h 1800200"/>
                <a:gd name="connsiteX5" fmla="*/ 1536567 w 1800200"/>
                <a:gd name="connsiteY5" fmla="*/ 1536569 h 1800200"/>
                <a:gd name="connsiteX6" fmla="*/ 900100 w 1800200"/>
                <a:gd name="connsiteY6" fmla="*/ 1800202 h 1800200"/>
                <a:gd name="connsiteX7" fmla="*/ 263633 w 1800200"/>
                <a:gd name="connsiteY7" fmla="*/ 1536568 h 1800200"/>
                <a:gd name="connsiteX8" fmla="*/ 0 w 1800200"/>
                <a:gd name="connsiteY8" fmla="*/ 900101 h 1800200"/>
                <a:gd name="connsiteX9" fmla="*/ 0 w 1800200"/>
                <a:gd name="connsiteY9" fmla="*/ 900100 h 18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200" h="1800200">
                  <a:moveTo>
                    <a:pt x="0" y="900100"/>
                  </a:moveTo>
                  <a:cubicBezTo>
                    <a:pt x="0" y="661379"/>
                    <a:pt x="94832" y="432435"/>
                    <a:pt x="263634" y="263633"/>
                  </a:cubicBezTo>
                  <a:cubicBezTo>
                    <a:pt x="432436" y="94832"/>
                    <a:pt x="661380" y="0"/>
                    <a:pt x="900101" y="1"/>
                  </a:cubicBezTo>
                  <a:cubicBezTo>
                    <a:pt x="1138822" y="1"/>
                    <a:pt x="1367766" y="94833"/>
                    <a:pt x="1536568" y="263635"/>
                  </a:cubicBezTo>
                  <a:cubicBezTo>
                    <a:pt x="1705369" y="432437"/>
                    <a:pt x="1800201" y="661381"/>
                    <a:pt x="1800200" y="900102"/>
                  </a:cubicBezTo>
                  <a:cubicBezTo>
                    <a:pt x="1800200" y="1138823"/>
                    <a:pt x="1705368" y="1367767"/>
                    <a:pt x="1536567" y="1536569"/>
                  </a:cubicBezTo>
                  <a:cubicBezTo>
                    <a:pt x="1367765" y="1705371"/>
                    <a:pt x="1138821" y="1800202"/>
                    <a:pt x="900100" y="1800202"/>
                  </a:cubicBezTo>
                  <a:cubicBezTo>
                    <a:pt x="661379" y="1800202"/>
                    <a:pt x="432435" y="1705370"/>
                    <a:pt x="263633" y="1536568"/>
                  </a:cubicBezTo>
                  <a:cubicBezTo>
                    <a:pt x="94832" y="1367766"/>
                    <a:pt x="0" y="1138822"/>
                    <a:pt x="0" y="900101"/>
                  </a:cubicBezTo>
                  <a:lnTo>
                    <a:pt x="0" y="90010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 kern="0">
                <a:latin typeface="Arial"/>
                <a:ea typeface="微软雅黑 Light" panose="020B0502040204020203" pitchFamily="34" charset="-122"/>
              </a:endParaRPr>
            </a:p>
          </p:txBody>
        </p:sp>
        <p:sp>
          <p:nvSpPr>
            <p:cNvPr id="26" name="椭圆 80"/>
            <p:cNvSpPr/>
            <p:nvPr/>
          </p:nvSpPr>
          <p:spPr bwMode="auto">
            <a:xfrm>
              <a:off x="1850444" y="1929603"/>
              <a:ext cx="1163953" cy="1166311"/>
            </a:xfrm>
            <a:prstGeom prst="ellipse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121917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 kern="0">
                <a:ea typeface="微软雅黑 Light" panose="020B0502040204020203" pitchFamily="34" charset="-122"/>
              </a:endParaRPr>
            </a:p>
          </p:txBody>
        </p:sp>
        <p:sp>
          <p:nvSpPr>
            <p:cNvPr id="27" name="TextBox 57"/>
            <p:cNvSpPr txBox="1"/>
            <p:nvPr/>
          </p:nvSpPr>
          <p:spPr>
            <a:xfrm>
              <a:off x="2140857" y="1972973"/>
              <a:ext cx="694031" cy="10795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lvl="1" algn="ctr" defTabSz="1219170">
                <a:defRPr/>
              </a:pPr>
              <a:r>
                <a:rPr lang="en-US" altLang="zh-CN" sz="3600" b="1" spc="300">
                  <a:latin typeface="Times New Roman" panose="02020603050405020304" pitchFamily="18" charset="0"/>
                  <a:ea typeface="微软雅黑 Light" panose="020B0502040204020203" pitchFamily="34" charset="-122"/>
                  <a:cs typeface="Times New Roman" panose="02020603050405020304" pitchFamily="18" charset="0"/>
                </a:rPr>
                <a:t>2</a:t>
              </a:r>
              <a:endParaRPr lang="zh-CN" altLang="en-US" sz="3600" b="1" spc="300" dirty="0"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endParaRPr>
            </a:p>
          </p:txBody>
        </p:sp>
      </p:grpSp>
      <p:cxnSp>
        <p:nvCxnSpPr>
          <p:cNvPr id="6" name="Straight Connector 5"/>
          <p:cNvCxnSpPr/>
          <p:nvPr/>
        </p:nvCxnSpPr>
        <p:spPr>
          <a:xfrm>
            <a:off x="4610675" y="2951862"/>
            <a:ext cx="351905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6280442" y="2891326"/>
            <a:ext cx="114300" cy="1143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5766506" y="1800281"/>
            <a:ext cx="0" cy="22916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699417" y="2875142"/>
            <a:ext cx="114300" cy="1143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699417" y="1743131"/>
            <a:ext cx="114300" cy="1143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696364" y="4029515"/>
            <a:ext cx="114300" cy="1143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8023717" y="2885081"/>
            <a:ext cx="114300" cy="1143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544064" y="2885081"/>
            <a:ext cx="114300" cy="1143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D35A5A-A0DB-F24C-2A5E-8F3962D3EE3B}"/>
              </a:ext>
            </a:extLst>
          </p:cNvPr>
          <p:cNvSpPr txBox="1"/>
          <p:nvPr/>
        </p:nvSpPr>
        <p:spPr>
          <a:xfrm>
            <a:off x="2272146" y="5506879"/>
            <a:ext cx="443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D99E31-5E69-9E4A-A426-F0B636BB674A}"/>
              </a:ext>
            </a:extLst>
          </p:cNvPr>
          <p:cNvSpPr txBox="1"/>
          <p:nvPr/>
        </p:nvSpPr>
        <p:spPr>
          <a:xfrm>
            <a:off x="2272146" y="4832379"/>
            <a:ext cx="443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215566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https://i.pinimg.com/564x/ed/38/0c/ed380c5f709ec4fec1bb5fd1ca4313a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353"/>
            <a:ext cx="12179997" cy="729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234757" y="854861"/>
            <a:ext cx="11848064" cy="5622140"/>
          </a:xfrm>
          <a:prstGeom prst="roundRect">
            <a:avLst>
              <a:gd name="adj" fmla="val 8705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字魂107号-萌趣欢乐体" panose="00000500000000000000" pitchFamily="2" charset="-122"/>
                <a:cs typeface="Arial" panose="020B0604020202020204" pitchFamily="34" charset="0"/>
                <a:sym typeface="字魂107号-萌趣欢乐体" panose="00000500000000000000" pitchFamily="2" charset="-122"/>
              </a:rPr>
              <a:t>            </a:t>
            </a: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107号-萌趣欢乐体" panose="00000500000000000000" pitchFamily="2" charset="-122"/>
              <a:cs typeface="Arial" panose="020B0604020202020204" pitchFamily="34" charset="0"/>
              <a:sym typeface="字魂107号-萌趣欢乐体" panose="00000500000000000000" pitchFamily="2" charset="-122"/>
            </a:endParaRPr>
          </a:p>
        </p:txBody>
      </p:sp>
      <p:graphicFrame>
        <p:nvGraphicFramePr>
          <p:cNvPr id="56" name="Table 5">
            <a:extLst>
              <a:ext uri="{FF2B5EF4-FFF2-40B4-BE49-F238E27FC236}">
                <a16:creationId xmlns:a16="http://schemas.microsoft.com/office/drawing/2014/main" id="{EA25BB8C-0767-4D72-A184-F6D832DCA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031757"/>
              </p:ext>
            </p:extLst>
          </p:nvPr>
        </p:nvGraphicFramePr>
        <p:xfrm>
          <a:off x="6871098" y="1903645"/>
          <a:ext cx="5130804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7567">
                  <a:extLst>
                    <a:ext uri="{9D8B030D-6E8A-4147-A177-3AD203B41FA5}">
                      <a16:colId xmlns:a16="http://schemas.microsoft.com/office/drawing/2014/main" val="3988114793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2261859285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3015907277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3339449801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4134771037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1061790383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3264344148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3778293545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40029234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3798119529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2493841942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3608965308"/>
                    </a:ext>
                  </a:extLst>
                </a:gridCol>
              </a:tblGrid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376035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803925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784448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129261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131730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508972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901241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135986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809498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471849"/>
                  </a:ext>
                </a:extLst>
              </a:tr>
            </a:tbl>
          </a:graphicData>
        </a:graphic>
      </p:graphicFrame>
      <p:sp>
        <p:nvSpPr>
          <p:cNvPr id="51" name="Google Shape;247;p8"/>
          <p:cNvSpPr txBox="1"/>
          <p:nvPr/>
        </p:nvSpPr>
        <p:spPr>
          <a:xfrm>
            <a:off x="1422753" y="1188555"/>
            <a:ext cx="906923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Điền vào chỗ chấm cho thích hợp: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1399AC6-FF54-49A6-960C-ED956B7E0BAC}"/>
              </a:ext>
            </a:extLst>
          </p:cNvPr>
          <p:cNvCxnSpPr>
            <a:cxnSpLocks/>
          </p:cNvCxnSpPr>
          <p:nvPr/>
        </p:nvCxnSpPr>
        <p:spPr>
          <a:xfrm flipH="1">
            <a:off x="7700705" y="2249471"/>
            <a:ext cx="31887" cy="2963895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9E9030A-AA44-48FB-8BF8-E86825CD1067}"/>
              </a:ext>
            </a:extLst>
          </p:cNvPr>
          <p:cNvCxnSpPr>
            <a:cxnSpLocks/>
          </p:cNvCxnSpPr>
          <p:nvPr/>
        </p:nvCxnSpPr>
        <p:spPr>
          <a:xfrm>
            <a:off x="11143377" y="2629473"/>
            <a:ext cx="6339" cy="2209227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A466BA04-203D-41A2-8D9F-66BD3E5CF683}"/>
              </a:ext>
            </a:extLst>
          </p:cNvPr>
          <p:cNvSpPr/>
          <p:nvPr/>
        </p:nvSpPr>
        <p:spPr>
          <a:xfrm flipV="1">
            <a:off x="7699029" y="3340426"/>
            <a:ext cx="60955" cy="4571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30FB807-5F63-4708-ADDF-C42D46081352}"/>
              </a:ext>
            </a:extLst>
          </p:cNvPr>
          <p:cNvCxnSpPr>
            <a:cxnSpLocks/>
          </p:cNvCxnSpPr>
          <p:nvPr/>
        </p:nvCxnSpPr>
        <p:spPr>
          <a:xfrm>
            <a:off x="7693943" y="3361698"/>
            <a:ext cx="3455097" cy="14922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030D42B8-B7CC-4BE7-980A-447A7CDEFB28}"/>
              </a:ext>
            </a:extLst>
          </p:cNvPr>
          <p:cNvSpPr txBox="1"/>
          <p:nvPr/>
        </p:nvSpPr>
        <p:spPr>
          <a:xfrm>
            <a:off x="7089895" y="1883714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DCB0586-E174-4720-89BA-BEE4846D88BE}"/>
              </a:ext>
            </a:extLst>
          </p:cNvPr>
          <p:cNvSpPr txBox="1"/>
          <p:nvPr/>
        </p:nvSpPr>
        <p:spPr>
          <a:xfrm>
            <a:off x="7135143" y="4738571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32F996-4591-44F2-B032-C3B8EBF65740}"/>
              </a:ext>
            </a:extLst>
          </p:cNvPr>
          <p:cNvSpPr txBox="1"/>
          <p:nvPr/>
        </p:nvSpPr>
        <p:spPr>
          <a:xfrm>
            <a:off x="7067050" y="3161131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DCFFC52-C74D-4779-89FE-9D334DFD1881}"/>
              </a:ext>
            </a:extLst>
          </p:cNvPr>
          <p:cNvSpPr txBox="1"/>
          <p:nvPr/>
        </p:nvSpPr>
        <p:spPr>
          <a:xfrm>
            <a:off x="9180193" y="3524389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3066D4-AD27-4557-912C-51AA04DB2E32}"/>
              </a:ext>
            </a:extLst>
          </p:cNvPr>
          <p:cNvSpPr txBox="1"/>
          <p:nvPr/>
        </p:nvSpPr>
        <p:spPr>
          <a:xfrm>
            <a:off x="11308852" y="3086296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K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D80FEDE-C651-4EB5-A0FA-E20F32EDD48A}"/>
              </a:ext>
            </a:extLst>
          </p:cNvPr>
          <p:cNvSpPr txBox="1"/>
          <p:nvPr/>
        </p:nvSpPr>
        <p:spPr>
          <a:xfrm>
            <a:off x="11303677" y="2285893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59CB112-E8AE-486F-B2C5-DF678A8BAB2F}"/>
              </a:ext>
            </a:extLst>
          </p:cNvPr>
          <p:cNvSpPr txBox="1"/>
          <p:nvPr/>
        </p:nvSpPr>
        <p:spPr>
          <a:xfrm>
            <a:off x="11334276" y="4467686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D</a:t>
            </a:r>
          </a:p>
        </p:txBody>
      </p:sp>
      <p:sp>
        <p:nvSpPr>
          <p:cNvPr id="75" name="Google Shape;247;p8">
            <a:extLst>
              <a:ext uri="{FF2B5EF4-FFF2-40B4-BE49-F238E27FC236}">
                <a16:creationId xmlns:a16="http://schemas.microsoft.com/office/drawing/2014/main" id="{450CBBE1-19BB-4509-96B3-CF8E0956CCA3}"/>
              </a:ext>
            </a:extLst>
          </p:cNvPr>
          <p:cNvSpPr txBox="1"/>
          <p:nvPr/>
        </p:nvSpPr>
        <p:spPr>
          <a:xfrm>
            <a:off x="396272" y="2508289"/>
            <a:ext cx="578502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. </a:t>
            </a:r>
            <a:r>
              <a:rPr lang="en-US" sz="2800" b="1" ker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Ba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điểm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thẳng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hàng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2800" b="1" i="0" u="none" strike="noStrike" kern="0" cap="none" spc="0" normalizeH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: ………....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CC6A3BBF-4F79-4769-945C-A3D81F94AB31}"/>
              </a:ext>
            </a:extLst>
          </p:cNvPr>
          <p:cNvSpPr/>
          <p:nvPr/>
        </p:nvSpPr>
        <p:spPr>
          <a:xfrm>
            <a:off x="9347093" y="3316092"/>
            <a:ext cx="154500" cy="1426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Google Shape;247;p8">
            <a:extLst>
              <a:ext uri="{FF2B5EF4-FFF2-40B4-BE49-F238E27FC236}">
                <a16:creationId xmlns:a16="http://schemas.microsoft.com/office/drawing/2014/main" id="{3C429010-C103-4C05-B673-C5F38547BC1E}"/>
              </a:ext>
            </a:extLst>
          </p:cNvPr>
          <p:cNvSpPr txBox="1"/>
          <p:nvPr/>
        </p:nvSpPr>
        <p:spPr>
          <a:xfrm>
            <a:off x="390786" y="4199772"/>
            <a:ext cx="645702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buClr>
                <a:srgbClr val="000000"/>
              </a:buClr>
            </a:pPr>
            <a:r>
              <a:rPr lang="en-US" sz="2800" b="1" kern="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b. </a:t>
            </a:r>
            <a:r>
              <a:rPr lang="en-US" sz="2800" b="1" kern="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Điểm</a:t>
            </a:r>
            <a:r>
              <a:rPr lang="en-US" sz="2800" b="1" kern="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H ở </a:t>
            </a:r>
            <a:r>
              <a:rPr lang="en-US" sz="2800" b="1" kern="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giữa</a:t>
            </a:r>
            <a:r>
              <a:rPr lang="en-US" sz="2800" b="1" kern="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hai</a:t>
            </a:r>
            <a:r>
              <a:rPr lang="en-US" sz="2800" b="1" kern="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điểm</a:t>
            </a:r>
            <a:r>
              <a:rPr lang="en-US" sz="2800" b="1" ker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…………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4" name="Google Shape;247;p8">
            <a:extLst>
              <a:ext uri="{FF2B5EF4-FFF2-40B4-BE49-F238E27FC236}">
                <a16:creationId xmlns:a16="http://schemas.microsoft.com/office/drawing/2014/main" id="{E1BF534C-0191-4AC5-9688-FA394CCAA611}"/>
              </a:ext>
            </a:extLst>
          </p:cNvPr>
          <p:cNvSpPr txBox="1"/>
          <p:nvPr/>
        </p:nvSpPr>
        <p:spPr>
          <a:xfrm>
            <a:off x="375791" y="5736336"/>
            <a:ext cx="917008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buClr>
                <a:srgbClr val="000000"/>
              </a:buClr>
            </a:pPr>
            <a:r>
              <a:rPr lang="en-US" sz="2800" b="1" kern="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c. </a:t>
            </a:r>
            <a:r>
              <a:rPr lang="en-US" sz="2800" b="1" kern="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Điểm</a:t>
            </a:r>
            <a:r>
              <a:rPr lang="en-US" sz="2800" b="1" kern="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M </a:t>
            </a:r>
            <a:r>
              <a:rPr lang="en-US" sz="2800" b="1" kern="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là</a:t>
            </a:r>
            <a:r>
              <a:rPr lang="en-US" sz="2800" b="1" kern="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trung</a:t>
            </a:r>
            <a:r>
              <a:rPr lang="en-US" sz="2800" b="1" kern="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điểm</a:t>
            </a:r>
            <a:r>
              <a:rPr lang="en-US" sz="2800" b="1" kern="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2800" b="1" kern="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đoạn</a:t>
            </a:r>
            <a:r>
              <a:rPr lang="en-US" sz="2800" b="1" kern="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thẳng</a:t>
            </a:r>
            <a:r>
              <a:rPr lang="en-US" sz="2800" b="1" ker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……..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7" name="Google Shape;247;p8">
            <a:extLst>
              <a:ext uri="{FF2B5EF4-FFF2-40B4-BE49-F238E27FC236}">
                <a16:creationId xmlns:a16="http://schemas.microsoft.com/office/drawing/2014/main" id="{450CBBE1-19BB-4509-96B3-CF8E0956CCA3}"/>
              </a:ext>
            </a:extLst>
          </p:cNvPr>
          <p:cNvSpPr txBox="1"/>
          <p:nvPr/>
        </p:nvSpPr>
        <p:spPr>
          <a:xfrm>
            <a:off x="355777" y="3080076"/>
            <a:ext cx="578502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………………………………………..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6A433D-BCBD-43D7-8AFC-3199DE93BF11}"/>
              </a:ext>
            </a:extLst>
          </p:cNvPr>
          <p:cNvSpPr txBox="1"/>
          <p:nvPr/>
        </p:nvSpPr>
        <p:spPr>
          <a:xfrm>
            <a:off x="4534650" y="2480566"/>
            <a:ext cx="1716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 (Headings)"/>
              </a:rPr>
              <a:t>A, H</a:t>
            </a:r>
            <a:r>
              <a:rPr lang="en-US" sz="2800" b="1">
                <a:solidFill>
                  <a:srgbClr val="FF0000"/>
                </a:solidFill>
                <a:latin typeface="Times New Roman (Headings)"/>
              </a:rPr>
              <a:t>, B;</a:t>
            </a:r>
            <a:endParaRPr lang="en-US" sz="2800" b="1" dirty="0">
              <a:solidFill>
                <a:srgbClr val="FF0000"/>
              </a:solidFill>
              <a:latin typeface="Times New Roman (Headings)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7194B6E-E4AE-485F-BBAC-79BD689EC077}"/>
              </a:ext>
            </a:extLst>
          </p:cNvPr>
          <p:cNvSpPr txBox="1"/>
          <p:nvPr/>
        </p:nvSpPr>
        <p:spPr>
          <a:xfrm>
            <a:off x="370880" y="3065313"/>
            <a:ext cx="1712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 (Headings)"/>
              </a:rPr>
              <a:t>H, M</a:t>
            </a:r>
            <a:r>
              <a:rPr lang="en-US" sz="2800" b="1">
                <a:solidFill>
                  <a:srgbClr val="FF0000"/>
                </a:solidFill>
                <a:latin typeface="Times New Roman (Headings)"/>
              </a:rPr>
              <a:t>, K;</a:t>
            </a:r>
            <a:endParaRPr lang="en-US" sz="2800" b="1" dirty="0">
              <a:solidFill>
                <a:srgbClr val="FF0000"/>
              </a:solidFill>
              <a:latin typeface="Times New Roman (Headings)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FFC694-5BEF-4EC6-9AD4-875E5204E397}"/>
              </a:ext>
            </a:extLst>
          </p:cNvPr>
          <p:cNvSpPr txBox="1"/>
          <p:nvPr/>
        </p:nvSpPr>
        <p:spPr>
          <a:xfrm>
            <a:off x="1930365" y="3080076"/>
            <a:ext cx="1358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 (Headings)"/>
              </a:rPr>
              <a:t>C, K, D</a:t>
            </a:r>
          </a:p>
        </p:txBody>
      </p:sp>
      <p:sp>
        <p:nvSpPr>
          <p:cNvPr id="39" name="Google Shape;247;p8">
            <a:extLst>
              <a:ext uri="{FF2B5EF4-FFF2-40B4-BE49-F238E27FC236}">
                <a16:creationId xmlns:a16="http://schemas.microsoft.com/office/drawing/2014/main" id="{3C429010-C103-4C05-B673-C5F38547BC1E}"/>
              </a:ext>
            </a:extLst>
          </p:cNvPr>
          <p:cNvSpPr txBox="1"/>
          <p:nvPr/>
        </p:nvSpPr>
        <p:spPr>
          <a:xfrm>
            <a:off x="4629811" y="4172465"/>
            <a:ext cx="136141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buClr>
                <a:srgbClr val="000000"/>
              </a:buClr>
            </a:pPr>
            <a:r>
              <a:rPr lang="en-US" sz="2800" b="1" kern="0">
                <a:solidFill>
                  <a:srgbClr val="FF0000"/>
                </a:solidFill>
                <a:latin typeface="Times New Roman (Headings)"/>
                <a:ea typeface="Arial"/>
                <a:cs typeface="Arial"/>
                <a:sym typeface="Arial"/>
              </a:rPr>
              <a:t>A </a:t>
            </a:r>
            <a:r>
              <a:rPr lang="en-US" sz="2800" b="1" kern="0" dirty="0" err="1">
                <a:solidFill>
                  <a:srgbClr val="FF0000"/>
                </a:solidFill>
                <a:latin typeface="Times New Roman (Headings)"/>
                <a:ea typeface="Arial"/>
                <a:cs typeface="Arial"/>
                <a:sym typeface="Arial"/>
              </a:rPr>
              <a:t>và</a:t>
            </a:r>
            <a:r>
              <a:rPr lang="en-US" sz="2800" b="1" kern="0" dirty="0">
                <a:solidFill>
                  <a:srgbClr val="FF0000"/>
                </a:solidFill>
                <a:latin typeface="Times New Roman (Headings)"/>
                <a:ea typeface="Arial"/>
                <a:cs typeface="Arial"/>
                <a:sym typeface="Arial"/>
              </a:rPr>
              <a:t> B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 (Headings)"/>
              <a:ea typeface="Arial"/>
              <a:cs typeface="Arial"/>
              <a:sym typeface="Arial"/>
            </a:endParaRPr>
          </a:p>
        </p:txBody>
      </p:sp>
      <p:sp>
        <p:nvSpPr>
          <p:cNvPr id="40" name="Google Shape;247;p8">
            <a:extLst>
              <a:ext uri="{FF2B5EF4-FFF2-40B4-BE49-F238E27FC236}">
                <a16:creationId xmlns:a16="http://schemas.microsoft.com/office/drawing/2014/main" id="{3C429010-C103-4C05-B673-C5F38547BC1E}"/>
              </a:ext>
            </a:extLst>
          </p:cNvPr>
          <p:cNvSpPr txBox="1"/>
          <p:nvPr/>
        </p:nvSpPr>
        <p:spPr>
          <a:xfrm>
            <a:off x="6734298" y="5697805"/>
            <a:ext cx="80168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buClr>
                <a:srgbClr val="000000"/>
              </a:buClr>
            </a:pPr>
            <a:r>
              <a:rPr lang="en-US" sz="2800" b="1" kern="0" noProof="0">
                <a:solidFill>
                  <a:srgbClr val="FF0000"/>
                </a:solidFill>
                <a:latin typeface="Times New Roman (Headings)"/>
                <a:ea typeface="Arial"/>
                <a:cs typeface="Arial"/>
                <a:sym typeface="Arial"/>
              </a:rPr>
              <a:t>HK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 (Headings)"/>
              <a:ea typeface="Arial"/>
              <a:cs typeface="Arial"/>
              <a:sym typeface="Arial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55777" y="1930391"/>
            <a:ext cx="27013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buClr>
                <a:srgbClr val="000000"/>
              </a:buClr>
              <a:defRPr/>
            </a:pPr>
            <a:r>
              <a:rPr lang="en-US" sz="2800" b="1" ker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Trong hình bên:</a:t>
            </a:r>
            <a:endParaRPr lang="en-US" sz="2800" b="1" kern="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1477479" y="1729674"/>
            <a:ext cx="337317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CC6A3BBF-4F79-4769-945C-A3D81F94AB31}"/>
              </a:ext>
            </a:extLst>
          </p:cNvPr>
          <p:cNvSpPr/>
          <p:nvPr/>
        </p:nvSpPr>
        <p:spPr>
          <a:xfrm>
            <a:off x="7652256" y="2162008"/>
            <a:ext cx="154500" cy="1426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C6A3BBF-4F79-4769-945C-A3D81F94AB31}"/>
              </a:ext>
            </a:extLst>
          </p:cNvPr>
          <p:cNvSpPr/>
          <p:nvPr/>
        </p:nvSpPr>
        <p:spPr>
          <a:xfrm>
            <a:off x="7637310" y="3272998"/>
            <a:ext cx="154500" cy="1426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C6A3BBF-4F79-4769-945C-A3D81F94AB31}"/>
              </a:ext>
            </a:extLst>
          </p:cNvPr>
          <p:cNvSpPr/>
          <p:nvPr/>
        </p:nvSpPr>
        <p:spPr>
          <a:xfrm>
            <a:off x="7616693" y="5094732"/>
            <a:ext cx="154500" cy="1426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C6A3BBF-4F79-4769-945C-A3D81F94AB31}"/>
              </a:ext>
            </a:extLst>
          </p:cNvPr>
          <p:cNvSpPr/>
          <p:nvPr/>
        </p:nvSpPr>
        <p:spPr>
          <a:xfrm>
            <a:off x="11075013" y="2558135"/>
            <a:ext cx="154500" cy="1426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C6A3BBF-4F79-4769-945C-A3D81F94AB31}"/>
              </a:ext>
            </a:extLst>
          </p:cNvPr>
          <p:cNvSpPr/>
          <p:nvPr/>
        </p:nvSpPr>
        <p:spPr>
          <a:xfrm>
            <a:off x="11056876" y="3276641"/>
            <a:ext cx="154500" cy="1426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CC6A3BBF-4F79-4769-945C-A3D81F94AB31}"/>
              </a:ext>
            </a:extLst>
          </p:cNvPr>
          <p:cNvSpPr/>
          <p:nvPr/>
        </p:nvSpPr>
        <p:spPr>
          <a:xfrm>
            <a:off x="11087496" y="4728532"/>
            <a:ext cx="154500" cy="1426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组合 21"/>
          <p:cNvGrpSpPr/>
          <p:nvPr/>
        </p:nvGrpSpPr>
        <p:grpSpPr>
          <a:xfrm>
            <a:off x="390786" y="986994"/>
            <a:ext cx="1053549" cy="966248"/>
            <a:chOff x="1627086" y="1705794"/>
            <a:chExt cx="1610670" cy="1613928"/>
          </a:xfrm>
        </p:grpSpPr>
        <p:sp>
          <p:nvSpPr>
            <p:cNvPr id="55" name="任意多边形 82"/>
            <p:cNvSpPr/>
            <p:nvPr/>
          </p:nvSpPr>
          <p:spPr bwMode="auto">
            <a:xfrm rot="3738964">
              <a:off x="1625457" y="1707423"/>
              <a:ext cx="1613928" cy="1610670"/>
            </a:xfrm>
            <a:custGeom>
              <a:avLst/>
              <a:gdLst>
                <a:gd name="connsiteX0" fmla="*/ 0 w 1800200"/>
                <a:gd name="connsiteY0" fmla="*/ 900100 h 1800200"/>
                <a:gd name="connsiteX1" fmla="*/ 263634 w 1800200"/>
                <a:gd name="connsiteY1" fmla="*/ 263633 h 1800200"/>
                <a:gd name="connsiteX2" fmla="*/ 900101 w 1800200"/>
                <a:gd name="connsiteY2" fmla="*/ 1 h 1800200"/>
                <a:gd name="connsiteX3" fmla="*/ 1536568 w 1800200"/>
                <a:gd name="connsiteY3" fmla="*/ 263635 h 1800200"/>
                <a:gd name="connsiteX4" fmla="*/ 1800200 w 1800200"/>
                <a:gd name="connsiteY4" fmla="*/ 900102 h 1800200"/>
                <a:gd name="connsiteX5" fmla="*/ 1536567 w 1800200"/>
                <a:gd name="connsiteY5" fmla="*/ 1536569 h 1800200"/>
                <a:gd name="connsiteX6" fmla="*/ 900100 w 1800200"/>
                <a:gd name="connsiteY6" fmla="*/ 1800202 h 1800200"/>
                <a:gd name="connsiteX7" fmla="*/ 263633 w 1800200"/>
                <a:gd name="connsiteY7" fmla="*/ 1536568 h 1800200"/>
                <a:gd name="connsiteX8" fmla="*/ 0 w 1800200"/>
                <a:gd name="connsiteY8" fmla="*/ 900101 h 1800200"/>
                <a:gd name="connsiteX9" fmla="*/ 0 w 1800200"/>
                <a:gd name="connsiteY9" fmla="*/ 900100 h 18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200" h="1800200">
                  <a:moveTo>
                    <a:pt x="0" y="900100"/>
                  </a:moveTo>
                  <a:cubicBezTo>
                    <a:pt x="0" y="661379"/>
                    <a:pt x="94832" y="432435"/>
                    <a:pt x="263634" y="263633"/>
                  </a:cubicBezTo>
                  <a:cubicBezTo>
                    <a:pt x="432436" y="94832"/>
                    <a:pt x="661380" y="0"/>
                    <a:pt x="900101" y="1"/>
                  </a:cubicBezTo>
                  <a:cubicBezTo>
                    <a:pt x="1138822" y="1"/>
                    <a:pt x="1367766" y="94833"/>
                    <a:pt x="1536568" y="263635"/>
                  </a:cubicBezTo>
                  <a:cubicBezTo>
                    <a:pt x="1705369" y="432437"/>
                    <a:pt x="1800201" y="661381"/>
                    <a:pt x="1800200" y="900102"/>
                  </a:cubicBezTo>
                  <a:cubicBezTo>
                    <a:pt x="1800200" y="1138823"/>
                    <a:pt x="1705368" y="1367767"/>
                    <a:pt x="1536567" y="1536569"/>
                  </a:cubicBezTo>
                  <a:cubicBezTo>
                    <a:pt x="1367765" y="1705371"/>
                    <a:pt x="1138821" y="1800202"/>
                    <a:pt x="900100" y="1800202"/>
                  </a:cubicBezTo>
                  <a:cubicBezTo>
                    <a:pt x="661379" y="1800202"/>
                    <a:pt x="432435" y="1705370"/>
                    <a:pt x="263633" y="1536568"/>
                  </a:cubicBezTo>
                  <a:cubicBezTo>
                    <a:pt x="94832" y="1367766"/>
                    <a:pt x="0" y="1138822"/>
                    <a:pt x="0" y="900101"/>
                  </a:cubicBezTo>
                  <a:lnTo>
                    <a:pt x="0" y="90010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 kern="0">
                <a:latin typeface="Arial"/>
                <a:ea typeface="微软雅黑 Light" panose="020B0502040204020203" pitchFamily="34" charset="-122"/>
              </a:endParaRPr>
            </a:p>
          </p:txBody>
        </p:sp>
        <p:sp>
          <p:nvSpPr>
            <p:cNvPr id="59" name="椭圆 80"/>
            <p:cNvSpPr/>
            <p:nvPr/>
          </p:nvSpPr>
          <p:spPr bwMode="auto">
            <a:xfrm>
              <a:off x="1850444" y="1929603"/>
              <a:ext cx="1163953" cy="1166311"/>
            </a:xfrm>
            <a:prstGeom prst="ellipse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121917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 kern="0">
                <a:ea typeface="微软雅黑 Light" panose="020B0502040204020203" pitchFamily="34" charset="-122"/>
              </a:endParaRPr>
            </a:p>
          </p:txBody>
        </p:sp>
        <p:sp>
          <p:nvSpPr>
            <p:cNvPr id="60" name="TextBox 57"/>
            <p:cNvSpPr txBox="1"/>
            <p:nvPr/>
          </p:nvSpPr>
          <p:spPr>
            <a:xfrm>
              <a:off x="2140857" y="1972973"/>
              <a:ext cx="694031" cy="10795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lvl="1" algn="ctr" defTabSz="1219170">
                <a:defRPr/>
              </a:pPr>
              <a:r>
                <a:rPr lang="en-US" altLang="zh-CN" sz="3600" b="1" spc="300">
                  <a:latin typeface="Times New Roman" panose="02020603050405020304" pitchFamily="18" charset="0"/>
                  <a:ea typeface="微软雅黑 Light" panose="020B0502040204020203" pitchFamily="34" charset="-122"/>
                  <a:cs typeface="Times New Roman" panose="02020603050405020304" pitchFamily="18" charset="0"/>
                </a:rPr>
                <a:t>3</a:t>
              </a:r>
              <a:endParaRPr lang="zh-CN" altLang="en-US" sz="3600" b="1" spc="300" dirty="0"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957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16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" dur="16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4463"/>
            <a:ext cx="12192000" cy="700246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-717082" y="-557609"/>
            <a:ext cx="13106400" cy="8223036"/>
          </a:xfrm>
          <a:prstGeom prst="roundRect">
            <a:avLst/>
          </a:prstGeom>
          <a:solidFill>
            <a:schemeClr val="bg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651164" y="2396358"/>
            <a:ext cx="10889672" cy="18508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DFDFD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en-US">
              <a:solidFill>
                <a:srgbClr val="0070C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836" y="2463738"/>
            <a:ext cx="10986328" cy="1458119"/>
          </a:xfrm>
          <a:ln>
            <a:noFill/>
            <a:prstDash val="lgDashDot"/>
          </a:ln>
        </p:spPr>
        <p:txBody>
          <a:bodyPr>
            <a:normAutofit/>
          </a:bodyPr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trong lớp học và chỉ ra những vật liên quan đến điểm ở giữa và trung điểm của đoạn thẳng. 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55+ Ảnh Lớp Học Đẹp, Cute, Sinh Động, Ấn Tượng Nhấ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76944" y1="11944" x2="78889" y2="14722"/>
                        <a14:foregroundMark x1="68611" y1="30000" x2="70556" y2="2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337" y="3405209"/>
            <a:ext cx="3865937" cy="386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67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4463"/>
            <a:ext cx="12192000" cy="700246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-717082" y="-557609"/>
            <a:ext cx="13106400" cy="8223036"/>
          </a:xfrm>
          <a:prstGeom prst="roundRect">
            <a:avLst/>
          </a:prstGeom>
          <a:solidFill>
            <a:schemeClr val="bg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651164" y="2396358"/>
            <a:ext cx="10889672" cy="18508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DFDFD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en-US">
              <a:solidFill>
                <a:srgbClr val="0070C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836" y="2463738"/>
            <a:ext cx="10986328" cy="1458119"/>
          </a:xfrm>
          <a:ln>
            <a:noFill/>
            <a:prstDash val="lgDashDot"/>
          </a:ln>
        </p:spPr>
        <p:txBody>
          <a:bodyPr>
            <a:normAutofit/>
          </a:bodyPr>
          <a:lstStyle/>
          <a:p>
            <a:pPr algn="ctr"/>
            <a:r>
              <a:rPr 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 Tập làm phóng viên</a:t>
            </a:r>
            <a:endParaRPr lang="en-US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55+ Ảnh Lớp Học Đẹp, Cute, Sinh Động, Ấn Tượng Nhấ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2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62885" y="515155"/>
            <a:ext cx="2240923" cy="875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任意多边形: 形状 14">
            <a:extLst>
              <a:ext uri="{FF2B5EF4-FFF2-40B4-BE49-F238E27FC236}">
                <a16:creationId xmlns:a16="http://schemas.microsoft.com/office/drawing/2014/main" id="{D783EFA1-BB26-4079-A870-CECB524A8F23}"/>
              </a:ext>
            </a:extLst>
          </p:cNvPr>
          <p:cNvSpPr/>
          <p:nvPr/>
        </p:nvSpPr>
        <p:spPr>
          <a:xfrm>
            <a:off x="618187" y="886387"/>
            <a:ext cx="10457644" cy="5296403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833894"/>
              <a:gd name="connsiteY0" fmla="*/ 10281887 h 10594476"/>
              <a:gd name="connsiteX1" fmla="*/ 93319 w 14833894"/>
              <a:gd name="connsiteY1" fmla="*/ 6926129 h 10594476"/>
              <a:gd name="connsiteX2" fmla="*/ 129076 w 14833894"/>
              <a:gd name="connsiteY2" fmla="*/ 1401394 h 10594476"/>
              <a:gd name="connsiteX3" fmla="*/ 1537665 w 14833894"/>
              <a:gd name="connsiteY3" fmla="*/ 26244 h 10594476"/>
              <a:gd name="connsiteX4" fmla="*/ 6055057 w 14833894"/>
              <a:gd name="connsiteY4" fmla="*/ 33764 h 10594476"/>
              <a:gd name="connsiteX5" fmla="*/ 13683339 w 14833894"/>
              <a:gd name="connsiteY5" fmla="*/ 26636 h 10594476"/>
              <a:gd name="connsiteX6" fmla="*/ 14709351 w 14833894"/>
              <a:gd name="connsiteY6" fmla="*/ 4166210 h 10594476"/>
              <a:gd name="connsiteX7" fmla="*/ 14525744 w 14833894"/>
              <a:gd name="connsiteY7" fmla="*/ 9700653 h 10594476"/>
              <a:gd name="connsiteX8" fmla="*/ 11431312 w 14833894"/>
              <a:gd name="connsiteY8" fmla="*/ 10339281 h 10594476"/>
              <a:gd name="connsiteX9" fmla="*/ 2751769 w 14833894"/>
              <a:gd name="connsiteY9" fmla="*/ 10455395 h 10594476"/>
              <a:gd name="connsiteX10" fmla="*/ 389061 w 14833894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525744 w 14757426"/>
              <a:gd name="connsiteY7" fmla="*/ 9700653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867183"/>
              <a:gd name="connsiteY0" fmla="*/ 10281887 h 10594476"/>
              <a:gd name="connsiteX1" fmla="*/ 93319 w 14867183"/>
              <a:gd name="connsiteY1" fmla="*/ 6926129 h 10594476"/>
              <a:gd name="connsiteX2" fmla="*/ 129076 w 14867183"/>
              <a:gd name="connsiteY2" fmla="*/ 1401394 h 10594476"/>
              <a:gd name="connsiteX3" fmla="*/ 1537665 w 14867183"/>
              <a:gd name="connsiteY3" fmla="*/ 26244 h 10594476"/>
              <a:gd name="connsiteX4" fmla="*/ 6055057 w 14867183"/>
              <a:gd name="connsiteY4" fmla="*/ 33764 h 10594476"/>
              <a:gd name="connsiteX5" fmla="*/ 13683339 w 14867183"/>
              <a:gd name="connsiteY5" fmla="*/ 26636 h 10594476"/>
              <a:gd name="connsiteX6" fmla="*/ 14709351 w 14867183"/>
              <a:gd name="connsiteY6" fmla="*/ 4166210 h 10594476"/>
              <a:gd name="connsiteX7" fmla="*/ 14808032 w 14867183"/>
              <a:gd name="connsiteY7" fmla="*/ 9676185 h 10594476"/>
              <a:gd name="connsiteX8" fmla="*/ 11431312 w 14867183"/>
              <a:gd name="connsiteY8" fmla="*/ 10339281 h 10594476"/>
              <a:gd name="connsiteX9" fmla="*/ 2751769 w 14867183"/>
              <a:gd name="connsiteY9" fmla="*/ 10455395 h 10594476"/>
              <a:gd name="connsiteX10" fmla="*/ 389061 w 14867183"/>
              <a:gd name="connsiteY10" fmla="*/ 10281887 h 10594476"/>
              <a:gd name="connsiteX0" fmla="*/ 389061 w 14779683"/>
              <a:gd name="connsiteY0" fmla="*/ 10281887 h 10594476"/>
              <a:gd name="connsiteX1" fmla="*/ 93319 w 14779683"/>
              <a:gd name="connsiteY1" fmla="*/ 6926129 h 10594476"/>
              <a:gd name="connsiteX2" fmla="*/ 129076 w 14779683"/>
              <a:gd name="connsiteY2" fmla="*/ 1401394 h 10594476"/>
              <a:gd name="connsiteX3" fmla="*/ 1537665 w 14779683"/>
              <a:gd name="connsiteY3" fmla="*/ 26244 h 10594476"/>
              <a:gd name="connsiteX4" fmla="*/ 6055057 w 14779683"/>
              <a:gd name="connsiteY4" fmla="*/ 33764 h 10594476"/>
              <a:gd name="connsiteX5" fmla="*/ 13683339 w 14779683"/>
              <a:gd name="connsiteY5" fmla="*/ 26636 h 10594476"/>
              <a:gd name="connsiteX6" fmla="*/ 14709351 w 14779683"/>
              <a:gd name="connsiteY6" fmla="*/ 4166210 h 10594476"/>
              <a:gd name="connsiteX7" fmla="*/ 14695116 w 14779683"/>
              <a:gd name="connsiteY7" fmla="*/ 9627248 h 10594476"/>
              <a:gd name="connsiteX8" fmla="*/ 11431312 w 14779683"/>
              <a:gd name="connsiteY8" fmla="*/ 10339281 h 10594476"/>
              <a:gd name="connsiteX9" fmla="*/ 2751769 w 14779683"/>
              <a:gd name="connsiteY9" fmla="*/ 10455395 h 10594476"/>
              <a:gd name="connsiteX10" fmla="*/ 389061 w 14779683"/>
              <a:gd name="connsiteY10" fmla="*/ 10281887 h 10594476"/>
              <a:gd name="connsiteX0" fmla="*/ 389061 w 14767246"/>
              <a:gd name="connsiteY0" fmla="*/ 10281887 h 10594476"/>
              <a:gd name="connsiteX1" fmla="*/ 93319 w 14767246"/>
              <a:gd name="connsiteY1" fmla="*/ 6926129 h 10594476"/>
              <a:gd name="connsiteX2" fmla="*/ 129076 w 14767246"/>
              <a:gd name="connsiteY2" fmla="*/ 1401394 h 10594476"/>
              <a:gd name="connsiteX3" fmla="*/ 1537665 w 14767246"/>
              <a:gd name="connsiteY3" fmla="*/ 26244 h 10594476"/>
              <a:gd name="connsiteX4" fmla="*/ 6055057 w 14767246"/>
              <a:gd name="connsiteY4" fmla="*/ 33764 h 10594476"/>
              <a:gd name="connsiteX5" fmla="*/ 13683339 w 14767246"/>
              <a:gd name="connsiteY5" fmla="*/ 26636 h 10594476"/>
              <a:gd name="connsiteX6" fmla="*/ 14709351 w 14767246"/>
              <a:gd name="connsiteY6" fmla="*/ 4166210 h 10594476"/>
              <a:gd name="connsiteX7" fmla="*/ 14676297 w 14767246"/>
              <a:gd name="connsiteY7" fmla="*/ 9602780 h 10594476"/>
              <a:gd name="connsiteX8" fmla="*/ 11431312 w 14767246"/>
              <a:gd name="connsiteY8" fmla="*/ 10339281 h 10594476"/>
              <a:gd name="connsiteX9" fmla="*/ 2751769 w 14767246"/>
              <a:gd name="connsiteY9" fmla="*/ 10455395 h 10594476"/>
              <a:gd name="connsiteX10" fmla="*/ 389061 w 14767246"/>
              <a:gd name="connsiteY10" fmla="*/ 10281887 h 10594476"/>
              <a:gd name="connsiteX0" fmla="*/ 308302 w 14686487"/>
              <a:gd name="connsiteY0" fmla="*/ 10281887 h 10594476"/>
              <a:gd name="connsiteX1" fmla="*/ 12560 w 14686487"/>
              <a:gd name="connsiteY1" fmla="*/ 6926129 h 10594476"/>
              <a:gd name="connsiteX2" fmla="*/ 48317 w 14686487"/>
              <a:gd name="connsiteY2" fmla="*/ 1401394 h 10594476"/>
              <a:gd name="connsiteX3" fmla="*/ 1456906 w 14686487"/>
              <a:gd name="connsiteY3" fmla="*/ 26244 h 10594476"/>
              <a:gd name="connsiteX4" fmla="*/ 5974298 w 14686487"/>
              <a:gd name="connsiteY4" fmla="*/ 33764 h 10594476"/>
              <a:gd name="connsiteX5" fmla="*/ 13602580 w 14686487"/>
              <a:gd name="connsiteY5" fmla="*/ 26636 h 10594476"/>
              <a:gd name="connsiteX6" fmla="*/ 14628592 w 14686487"/>
              <a:gd name="connsiteY6" fmla="*/ 4166210 h 10594476"/>
              <a:gd name="connsiteX7" fmla="*/ 14595538 w 14686487"/>
              <a:gd name="connsiteY7" fmla="*/ 9602780 h 10594476"/>
              <a:gd name="connsiteX8" fmla="*/ 11350553 w 14686487"/>
              <a:gd name="connsiteY8" fmla="*/ 10339281 h 10594476"/>
              <a:gd name="connsiteX9" fmla="*/ 2671010 w 14686487"/>
              <a:gd name="connsiteY9" fmla="*/ 10455395 h 10594476"/>
              <a:gd name="connsiteX10" fmla="*/ 308302 w 14686487"/>
              <a:gd name="connsiteY10" fmla="*/ 10281887 h 10594476"/>
              <a:gd name="connsiteX0" fmla="*/ 354141 w 14732326"/>
              <a:gd name="connsiteY0" fmla="*/ 10281887 h 10594476"/>
              <a:gd name="connsiteX1" fmla="*/ 58399 w 14732326"/>
              <a:gd name="connsiteY1" fmla="*/ 6926129 h 10594476"/>
              <a:gd name="connsiteX2" fmla="*/ 60 w 14732326"/>
              <a:gd name="connsiteY2" fmla="*/ 1401394 h 10594476"/>
              <a:gd name="connsiteX3" fmla="*/ 1502745 w 14732326"/>
              <a:gd name="connsiteY3" fmla="*/ 26244 h 10594476"/>
              <a:gd name="connsiteX4" fmla="*/ 6020137 w 14732326"/>
              <a:gd name="connsiteY4" fmla="*/ 33764 h 10594476"/>
              <a:gd name="connsiteX5" fmla="*/ 13648419 w 14732326"/>
              <a:gd name="connsiteY5" fmla="*/ 26636 h 10594476"/>
              <a:gd name="connsiteX6" fmla="*/ 14674431 w 14732326"/>
              <a:gd name="connsiteY6" fmla="*/ 4166210 h 10594476"/>
              <a:gd name="connsiteX7" fmla="*/ 14641377 w 14732326"/>
              <a:gd name="connsiteY7" fmla="*/ 9602780 h 10594476"/>
              <a:gd name="connsiteX8" fmla="*/ 11396392 w 14732326"/>
              <a:gd name="connsiteY8" fmla="*/ 10339281 h 10594476"/>
              <a:gd name="connsiteX9" fmla="*/ 2716849 w 14732326"/>
              <a:gd name="connsiteY9" fmla="*/ 10455395 h 10594476"/>
              <a:gd name="connsiteX10" fmla="*/ 354141 w 147323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32326" h="10594476">
                <a:moveTo>
                  <a:pt x="354141" y="10281887"/>
                </a:moveTo>
                <a:cubicBezTo>
                  <a:pt x="-88934" y="9693676"/>
                  <a:pt x="117412" y="8406211"/>
                  <a:pt x="58399" y="6926129"/>
                </a:cubicBezTo>
                <a:cubicBezTo>
                  <a:pt x="-614" y="5446047"/>
                  <a:pt x="3987" y="2575843"/>
                  <a:pt x="60" y="1401394"/>
                </a:cubicBezTo>
                <a:cubicBezTo>
                  <a:pt x="-3867" y="226945"/>
                  <a:pt x="179423" y="8695"/>
                  <a:pt x="1502745" y="26244"/>
                </a:cubicBezTo>
                <a:cubicBezTo>
                  <a:pt x="2597209" y="192572"/>
                  <a:pt x="4764437" y="33699"/>
                  <a:pt x="6020137" y="33764"/>
                </a:cubicBezTo>
                <a:cubicBezTo>
                  <a:pt x="7275837" y="33829"/>
                  <a:pt x="12263253" y="-37231"/>
                  <a:pt x="13648419" y="26636"/>
                </a:cubicBezTo>
                <a:cubicBezTo>
                  <a:pt x="15033585" y="90503"/>
                  <a:pt x="14688373" y="3076486"/>
                  <a:pt x="14674431" y="4166210"/>
                </a:cubicBezTo>
                <a:cubicBezTo>
                  <a:pt x="14694818" y="5255932"/>
                  <a:pt x="14811333" y="8500529"/>
                  <a:pt x="14641377" y="9602780"/>
                </a:cubicBezTo>
                <a:cubicBezTo>
                  <a:pt x="14471421" y="10705031"/>
                  <a:pt x="13461049" y="10301181"/>
                  <a:pt x="11396392" y="10339281"/>
                </a:cubicBezTo>
                <a:cubicBezTo>
                  <a:pt x="9560335" y="10694881"/>
                  <a:pt x="4557224" y="10464961"/>
                  <a:pt x="2716849" y="10455395"/>
                </a:cubicBezTo>
                <a:cubicBezTo>
                  <a:pt x="876474" y="10445829"/>
                  <a:pt x="797216" y="10870098"/>
                  <a:pt x="354141" y="1028188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76200">
            <a:solidFill>
              <a:srgbClr val="9DE4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3189840" y="414001"/>
            <a:ext cx="5314337" cy="687841"/>
          </a:xfrm>
          <a:prstGeom prst="rect">
            <a:avLst/>
          </a:prstGeom>
          <a:solidFill>
            <a:schemeClr val="bg1">
              <a:alpha val="91000"/>
            </a:schemeClr>
          </a:solidFill>
          <a:ln w="57150">
            <a:gradFill>
              <a:gsLst>
                <a:gs pos="0">
                  <a:srgbClr val="9DE4E8"/>
                </a:gs>
                <a:gs pos="41000">
                  <a:srgbClr val="AFD7EB"/>
                </a:gs>
                <a:gs pos="27000">
                  <a:srgbClr val="9DE4E8"/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779" y="3251882"/>
            <a:ext cx="104289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- Xác định được ba điểm thẳng hàng, điểm ở giữa, trung điểm của đoạn thẳng qua hình ảnh trực quan.</a:t>
            </a:r>
          </a:p>
        </p:txBody>
      </p:sp>
      <p:sp>
        <p:nvSpPr>
          <p:cNvPr id="4" name="Rectangle 3"/>
          <p:cNvSpPr/>
          <p:nvPr/>
        </p:nvSpPr>
        <p:spPr>
          <a:xfrm>
            <a:off x="862885" y="1561781"/>
            <a:ext cx="98946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- Nhận biết được điểm ở giữa, trung điểm của đoạn thẳng. </a:t>
            </a: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id="{37D6D3E3-75BA-4A54-9434-96FB2881D1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846" y="5741647"/>
            <a:ext cx="3120106" cy="763940"/>
          </a:xfrm>
          <a:prstGeom prst="rect">
            <a:avLst/>
          </a:prstGeom>
        </p:spPr>
      </p:pic>
      <p:pic>
        <p:nvPicPr>
          <p:cNvPr id="10" name="Picture 9" descr="A close-up of a toy&#10;&#10;Description automatically generated with medium confidence">
            <a:extLst>
              <a:ext uri="{FF2B5EF4-FFF2-40B4-BE49-F238E27FC236}">
                <a16:creationId xmlns:a16="http://schemas.microsoft.com/office/drawing/2014/main" id="{8AF0A0FA-81EF-4516-B7FE-AAA1FE0AEC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04" y="4447311"/>
            <a:ext cx="1175286" cy="1356548"/>
          </a:xfrm>
          <a:prstGeom prst="rect">
            <a:avLst/>
          </a:prstGeom>
        </p:spPr>
      </p:pic>
      <p:pic>
        <p:nvPicPr>
          <p:cNvPr id="11" name="Picture 2" descr="Hình ảnh Cuốn Sách Học Bút Chì PNG , Sách, Bốn Quyển Sách, Một Cái Bút PNG  miễn phí tải tập tin PSDComment và Vect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4" y="119646"/>
            <a:ext cx="1442135" cy="144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ình ảnh Biểu Tượng đồ Dùng Học Tập PNG Miễn Phí Tải Về - Lovepik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253" y1="40818" x2="73253" y2="15868"/>
                        <a14:foregroundMark x1="64471" y1="13473" x2="65269" y2="22056"/>
                        <a14:foregroundMark x1="75948" y1="12375" x2="75948" y2="12375"/>
                        <a14:foregroundMark x1="76747" y1="18263" x2="78842" y2="38723"/>
                        <a14:foregroundMark x1="78244" y1="13074" x2="77545" y2="42415"/>
                        <a14:foregroundMark x1="74850" y1="15968" x2="75848" y2="13673"/>
                        <a14:foregroundMark x1="79641" y1="26946" x2="78244" y2="28543"/>
                        <a14:foregroundMark x1="80639" y1="23253" x2="79641" y2="23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509" t="7520" r="5541" b="54756"/>
          <a:stretch/>
        </p:blipFill>
        <p:spPr bwMode="auto">
          <a:xfrm>
            <a:off x="8177040" y="5480345"/>
            <a:ext cx="1031354" cy="1025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Kích Thước Thước Vẽ Tay đồ Dùng Học Tập Trường Bắt đầu Phim Hoạt  Hình Biểu Tượng Giấy Máy Bay Bóng đá PNG , Nguồn Cung Cấp Hàng Ngày, Trườ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14688" y1="15469" x2="22188" y2="32656"/>
                        <a14:foregroundMark x1="21250" y1="44844" x2="24375" y2="52344"/>
                        <a14:foregroundMark x1="54688" y1="40156" x2="45000" y2="53906"/>
                        <a14:foregroundMark x1="80000" y1="44219" x2="77188" y2="52656"/>
                        <a14:foregroundMark x1="81563" y1="16094" x2="75938" y2="29844"/>
                        <a14:foregroundMark x1="22188" y1="68906" x2="18438" y2="82031"/>
                        <a14:foregroundMark x1="48125" y1="69219" x2="50938" y2="82969"/>
                        <a14:foregroundMark x1="79375" y1="68594" x2="77500" y2="78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148" t="13052" r="7289" b="62260"/>
          <a:stretch/>
        </p:blipFill>
        <p:spPr bwMode="auto">
          <a:xfrm rot="1738466">
            <a:off x="9722850" y="258532"/>
            <a:ext cx="1619250" cy="150495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ình ảnh Kích Thước Thước Vẽ Tay đồ Dùng Học Tập Trường Bắt đầu Phim Hoạt  Hình Biểu Tượng Giấy Máy Bay Bóng đá PNG , Nguồn Cung Cấp Hàng Ngày, Trườ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938">
                        <a14:foregroundMark x1="14688" y1="15469" x2="22188" y2="32656"/>
                        <a14:foregroundMark x1="21250" y1="44844" x2="24375" y2="52344"/>
                        <a14:foregroundMark x1="54688" y1="40156" x2="45000" y2="53906"/>
                        <a14:foregroundMark x1="80000" y1="44219" x2="77188" y2="52656"/>
                        <a14:foregroundMark x1="81563" y1="16094" x2="75938" y2="29844"/>
                        <a14:foregroundMark x1="22188" y1="68906" x2="18438" y2="82031"/>
                        <a14:foregroundMark x1="48125" y1="69219" x2="50938" y2="82969"/>
                        <a14:foregroundMark x1="79375" y1="68594" x2="77500" y2="78906"/>
                        <a14:foregroundMark x1="71250" y1="48906" x2="84688" y2="38906"/>
                        <a14:foregroundMark x1="87813" y1="39844" x2="90625" y2="50156"/>
                        <a14:foregroundMark x1="71875" y1="55781" x2="90938" y2="51406"/>
                        <a14:foregroundMark x1="16563" y1="49219" x2="25000" y2="48281"/>
                        <a14:foregroundMark x1="12500" y1="50781" x2="29375" y2="54219"/>
                        <a14:foregroundMark x1="30312" y1="53906" x2="31563" y2="50156"/>
                        <a14:foregroundMark x1="12188" y1="50156" x2="16250" y2="52344"/>
                        <a14:foregroundMark x1="52812" y1="39531" x2="59688" y2="48281"/>
                        <a14:foregroundMark x1="59062" y1="49219" x2="47188" y2="5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35240" r="8227" b="43198"/>
          <a:stretch/>
        </p:blipFill>
        <p:spPr bwMode="auto">
          <a:xfrm>
            <a:off x="1148403" y="5119194"/>
            <a:ext cx="5161200" cy="121264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42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1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2" grpId="0" animBg="1"/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7" t="1565" r="5621" b="741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9221" y="695459"/>
            <a:ext cx="10831133" cy="272871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TRÂN TRỌNG CẢM ƠN QUÝ THẦY CÔ,</a:t>
            </a:r>
          </a:p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HỌC SINH </a:t>
            </a:r>
          </a:p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CHĂM NGOAN, HỌC GIỎI!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17" b="90661" l="5875" r="92250">
                        <a14:foregroundMark x1="46250" y1="28702" x2="36625" y2="50797"/>
                        <a14:foregroundMark x1="51000" y1="65831" x2="55125" y2="69021"/>
                        <a14:foregroundMark x1="45250" y1="78360" x2="45250" y2="85649"/>
                        <a14:foregroundMark x1="84625" y1="57403" x2="90000" y2="88383"/>
                        <a14:foregroundMark x1="91000" y1="61048" x2="91000" y2="63098"/>
                        <a14:foregroundMark x1="85125" y1="88155" x2="83375" y2="90661"/>
                        <a14:foregroundMark x1="81000" y1="81321" x2="82250" y2="81321"/>
                        <a14:foregroundMark x1="72250" y1="84055" x2="73250" y2="86560"/>
                        <a14:foregroundMark x1="48625" y1="11390" x2="52875" y2="15718"/>
                        <a14:foregroundMark x1="9000" y1="53986" x2="8375" y2="61959"/>
                        <a14:foregroundMark x1="5875" y1="66515" x2="8000" y2="67198"/>
                        <a14:foregroundMark x1="15125" y1="87244" x2="16000" y2="91116"/>
                        <a14:foregroundMark x1="12125" y1="87699" x2="11625" y2="90888"/>
                        <a14:foregroundMark x1="22375" y1="79271" x2="20500" y2="86788"/>
                        <a14:foregroundMark x1="24375" y1="77677" x2="24750" y2="87699"/>
                        <a14:foregroundMark x1="26125" y1="65604" x2="32000" y2="68337"/>
                        <a14:foregroundMark x1="33000" y1="68793" x2="37250" y2="73349"/>
                        <a14:foregroundMark x1="32375" y1="67882" x2="28875" y2="71526"/>
                        <a14:foregroundMark x1="52500" y1="81549" x2="53375" y2="85877"/>
                        <a14:foregroundMark x1="58375" y1="76310" x2="57250" y2="85421"/>
                        <a14:foregroundMark x1="60125" y1="76310" x2="60875" y2="85877"/>
                        <a14:foregroundMark x1="36750" y1="76082" x2="38250" y2="74943"/>
                        <a14:foregroundMark x1="92250" y1="76765" x2="92250" y2="76765"/>
                        <a14:foregroundMark x1="74125" y1="88383" x2="74125" y2="88383"/>
                        <a14:foregroundMark x1="67500" y1="86333" x2="67500" y2="86333"/>
                        <a14:foregroundMark x1="31125" y1="81321" x2="31125" y2="81321"/>
                        <a14:foregroundMark x1="33875" y1="81549" x2="33875" y2="81549"/>
                        <a14:foregroundMark x1="35375" y1="87699" x2="35375" y2="87699"/>
                        <a14:foregroundMark x1="46875" y1="7517" x2="46875" y2="7517"/>
                        <a14:foregroundMark x1="7750" y1="73121" x2="7750" y2="73121"/>
                        <a14:foregroundMark x1="9125" y1="74260" x2="9125" y2="74260"/>
                        <a14:foregroundMark x1="10250" y1="84966" x2="10250" y2="84966"/>
                        <a14:foregroundMark x1="17125" y1="68565" x2="19625" y2="76082"/>
                        <a14:foregroundMark x1="10250" y1="73804" x2="10000" y2="83371"/>
                        <a14:backgroundMark x1="9125" y1="67882" x2="9125" y2="67882"/>
                        <a14:backgroundMark x1="10250" y1="73576" x2="10250" y2="73576"/>
                        <a14:backgroundMark x1="55250" y1="73121" x2="55250" y2="73121"/>
                        <a14:backgroundMark x1="38125" y1="67882" x2="38125" y2="67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3" t="635" r="6281" b="-1"/>
          <a:stretch/>
        </p:blipFill>
        <p:spPr>
          <a:xfrm flipH="1">
            <a:off x="4288665" y="3424169"/>
            <a:ext cx="7145628" cy="3600402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69459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cw">
                                      <p:cBhvr override="childStyle"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-389744" y="-464695"/>
            <a:ext cx="2248524" cy="2173574"/>
          </a:xfrm>
          <a:prstGeom prst="ellipse">
            <a:avLst/>
          </a:prstGeom>
          <a:solidFill>
            <a:srgbClr val="0131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MỞ ĐẦU KĐ (1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70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36478"/>
            <a:ext cx="12192000" cy="6858000"/>
          </a:xfrm>
          <a:prstGeom prst="rect">
            <a:avLst/>
          </a:prstGeom>
        </p:spPr>
      </p:pic>
      <p:sp>
        <p:nvSpPr>
          <p:cNvPr id="2" name="Action Button: Go Forward or Next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6CBC3E60-D8C0-4AA2-A2F9-3211CF31ACA6}"/>
              </a:ext>
            </a:extLst>
          </p:cNvPr>
          <p:cNvSpPr/>
          <p:nvPr/>
        </p:nvSpPr>
        <p:spPr>
          <a:xfrm>
            <a:off x="11614245" y="6277970"/>
            <a:ext cx="436728" cy="35484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6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i.pinimg.com/564x/08/f2/ac/08f2ac8cf3e9bfdbea3790c1562fbe7c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83849"/>
          </a:xfrm>
          <a:prstGeom prst="rect">
            <a:avLst/>
          </a:prstGeom>
          <a:solidFill>
            <a:srgbClr val="40BFB6"/>
          </a:solidFill>
          <a:effectLst>
            <a:outerShdw blurRad="635000" dist="406400" dir="10740000" algn="ctr" rotWithShape="0">
              <a:srgbClr val="000000">
                <a:alpha val="51000"/>
              </a:srgb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1861510" y="1433734"/>
            <a:ext cx="9903126" cy="5316066"/>
          </a:xfrm>
          <a:prstGeom prst="roundRect">
            <a:avLst/>
          </a:prstGeom>
          <a:solidFill>
            <a:schemeClr val="bg1">
              <a:alpha val="74000"/>
            </a:schemeClr>
          </a:solidFill>
          <a:ln>
            <a:noFill/>
          </a:ln>
          <a:effectLst>
            <a:outerShdw blurRad="50800" dist="584200" dir="762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34" b="96541" l="6667" r="90000">
                        <a14:foregroundMark x1="6667" y1="37107" x2="24889" y2="85849"/>
                        <a14:foregroundMark x1="14889" y1="58491" x2="9556" y2="60063"/>
                        <a14:foregroundMark x1="14444" y1="69497" x2="14222" y2="93082"/>
                        <a14:foregroundMark x1="26667" y1="94969" x2="33111" y2="89308"/>
                        <a14:foregroundMark x1="14889" y1="96541" x2="18000" y2="94969"/>
                        <a14:foregroundMark x1="7778" y1="24843" x2="7333" y2="33019"/>
                        <a14:foregroundMark x1="33556" y1="54717" x2="35333" y2="50000"/>
                        <a14:foregroundMark x1="35778" y1="52516" x2="36889" y2="47170"/>
                        <a14:foregroundMark x1="36222" y1="53145" x2="39111" y2="53774"/>
                        <a14:foregroundMark x1="36889" y1="51887" x2="38889" y2="48742"/>
                        <a14:backgroundMark x1="36222" y1="17610" x2="37333" y2="36478"/>
                        <a14:backgroundMark x1="37333" y1="36478" x2="38667" y2="17610"/>
                        <a14:backgroundMark x1="38667" y1="17610" x2="38667" y2="17610"/>
                        <a14:backgroundMark x1="38667" y1="17610" x2="38667" y2="17610"/>
                        <a14:backgroundMark x1="38667" y1="17610" x2="38667" y2="17610"/>
                        <a14:backgroundMark x1="36222" y1="16667" x2="40000" y2="51887"/>
                        <a14:backgroundMark x1="39778" y1="15723" x2="38667" y2="86164"/>
                        <a14:backgroundMark x1="40000" y1="35220" x2="45556" y2="85220"/>
                        <a14:backgroundMark x1="40667" y1="23270" x2="58222" y2="2830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-1" t="14532" r="59286"/>
          <a:stretch/>
        </p:blipFill>
        <p:spPr>
          <a:xfrm>
            <a:off x="-274293" y="2218812"/>
            <a:ext cx="3122763" cy="4632385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22" name="Rounded Rectangle 21"/>
          <p:cNvSpPr/>
          <p:nvPr/>
        </p:nvSpPr>
        <p:spPr>
          <a:xfrm>
            <a:off x="2198800" y="1017358"/>
            <a:ext cx="9116900" cy="1984464"/>
          </a:xfrm>
          <a:prstGeom prst="roundRect">
            <a:avLst>
              <a:gd name="adj" fmla="val 2226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919197" y="123791"/>
            <a:ext cx="7405903" cy="8108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525893" y="194695"/>
            <a:ext cx="632425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nl-NL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chọn những đáp án đúng</a:t>
            </a:r>
            <a:endParaRPr lang="en-US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A">
            <a:extLst>
              <a:ext uri="{FF2B5EF4-FFF2-40B4-BE49-F238E27FC236}">
                <a16:creationId xmlns:a16="http://schemas.microsoft.com/office/drawing/2014/main" id="{6F7BD1A3-87C6-4150-B039-4C13E8C2DBDB}"/>
              </a:ext>
            </a:extLst>
          </p:cNvPr>
          <p:cNvSpPr/>
          <p:nvPr/>
        </p:nvSpPr>
        <p:spPr>
          <a:xfrm>
            <a:off x="3795996" y="5880750"/>
            <a:ext cx="6366361" cy="578499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5FC5E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  <a:tabLst>
                <a:tab pos="1190625" algn="l"/>
              </a:tabLst>
            </a:pPr>
            <a:r>
              <a:rPr lang="nl-NL" sz="3200" b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d. Đường thẳng a</a:t>
            </a:r>
            <a:endParaRPr lang="en-US" sz="32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B">
            <a:extLst>
              <a:ext uri="{FF2B5EF4-FFF2-40B4-BE49-F238E27FC236}">
                <a16:creationId xmlns:a16="http://schemas.microsoft.com/office/drawing/2014/main" id="{C3F609AC-00FD-4AA8-8859-DFC33DD6D4AE}"/>
              </a:ext>
            </a:extLst>
          </p:cNvPr>
          <p:cNvSpPr/>
          <p:nvPr/>
        </p:nvSpPr>
        <p:spPr>
          <a:xfrm>
            <a:off x="3771900" y="4399883"/>
            <a:ext cx="6377836" cy="56141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5FC5E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  <a:tabLst>
                <a:tab pos="1190625" algn="l"/>
              </a:tabLst>
            </a:pPr>
            <a:r>
              <a:rPr lang="nl-NL" sz="32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b. Đoạn thẳng MP</a:t>
            </a:r>
            <a:endParaRPr lang="en-US" sz="3200" b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C">
            <a:extLst>
              <a:ext uri="{FF2B5EF4-FFF2-40B4-BE49-F238E27FC236}">
                <a16:creationId xmlns:a16="http://schemas.microsoft.com/office/drawing/2014/main" id="{9BB386F8-1E91-4358-9C7D-8FA463469EF3}"/>
              </a:ext>
            </a:extLst>
          </p:cNvPr>
          <p:cNvSpPr/>
          <p:nvPr/>
        </p:nvSpPr>
        <p:spPr>
          <a:xfrm>
            <a:off x="3778913" y="5144967"/>
            <a:ext cx="6372337" cy="56523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5FC5E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3200" b="1">
                <a:solidFill>
                  <a:schemeClr val="tx1"/>
                </a:solidFill>
                <a:latin typeface="Times New Roman" panose="02020603050405020304" pitchFamily="18" charset="0"/>
              </a:rPr>
              <a:t> c. Ba điểm M, N, P thẳng hàng</a:t>
            </a:r>
            <a:endParaRPr lang="en-US" sz="32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" name="Picture 50" descr="Logo&#10;&#10;Description automatically generated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105" y="2330503"/>
            <a:ext cx="1624573" cy="16245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nhạc chơi rung chuông vàng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669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96368" y="2932274"/>
            <a:ext cx="469745" cy="469745"/>
          </a:xfrm>
          <a:prstGeom prst="rect">
            <a:avLst/>
          </a:prstGeom>
        </p:spPr>
      </p:pic>
      <p:cxnSp>
        <p:nvCxnSpPr>
          <p:cNvPr id="71" name="Straight Connector 70"/>
          <p:cNvCxnSpPr/>
          <p:nvPr/>
        </p:nvCxnSpPr>
        <p:spPr>
          <a:xfrm>
            <a:off x="2694100" y="1747886"/>
            <a:ext cx="200622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/>
          <p:cNvGrpSpPr/>
          <p:nvPr/>
        </p:nvGrpSpPr>
        <p:grpSpPr>
          <a:xfrm>
            <a:off x="2471558" y="1202459"/>
            <a:ext cx="444352" cy="769441"/>
            <a:chOff x="3450177" y="3752181"/>
            <a:chExt cx="444352" cy="769441"/>
          </a:xfrm>
        </p:grpSpPr>
        <p:sp>
          <p:nvSpPr>
            <p:cNvPr id="73" name="TextBox 72"/>
            <p:cNvSpPr txBox="1"/>
            <p:nvPr/>
          </p:nvSpPr>
          <p:spPr>
            <a:xfrm>
              <a:off x="3523955" y="3752181"/>
              <a:ext cx="2667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450177" y="3752822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4454384" y="1202458"/>
            <a:ext cx="423514" cy="769441"/>
            <a:chOff x="3499428" y="3752180"/>
            <a:chExt cx="423514" cy="769441"/>
          </a:xfrm>
        </p:grpSpPr>
        <p:sp>
          <p:nvSpPr>
            <p:cNvPr id="76" name="TextBox 75"/>
            <p:cNvSpPr txBox="1"/>
            <p:nvPr/>
          </p:nvSpPr>
          <p:spPr>
            <a:xfrm>
              <a:off x="3561983" y="3752180"/>
              <a:ext cx="2667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499428" y="3752180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</p:grpSp>
      <p:cxnSp>
        <p:nvCxnSpPr>
          <p:cNvPr id="79" name="Straight Connector 78"/>
          <p:cNvCxnSpPr/>
          <p:nvPr/>
        </p:nvCxnSpPr>
        <p:spPr>
          <a:xfrm flipV="1">
            <a:off x="4737503" y="1907824"/>
            <a:ext cx="2669712" cy="8453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Group 79"/>
          <p:cNvGrpSpPr/>
          <p:nvPr/>
        </p:nvGrpSpPr>
        <p:grpSpPr>
          <a:xfrm>
            <a:off x="4930309" y="2041641"/>
            <a:ext cx="522900" cy="807365"/>
            <a:chOff x="3558536" y="3700679"/>
            <a:chExt cx="522900" cy="807365"/>
          </a:xfrm>
        </p:grpSpPr>
        <p:sp>
          <p:nvSpPr>
            <p:cNvPr id="81" name="TextBox 80"/>
            <p:cNvSpPr txBox="1"/>
            <p:nvPr/>
          </p:nvSpPr>
          <p:spPr>
            <a:xfrm>
              <a:off x="3655103" y="3738603"/>
              <a:ext cx="2667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3558536" y="3700679"/>
              <a:ext cx="5229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6093118" y="1676758"/>
            <a:ext cx="444352" cy="789463"/>
            <a:chOff x="3527763" y="3721624"/>
            <a:chExt cx="444352" cy="789463"/>
          </a:xfrm>
        </p:grpSpPr>
        <p:sp>
          <p:nvSpPr>
            <p:cNvPr id="84" name="TextBox 83"/>
            <p:cNvSpPr txBox="1"/>
            <p:nvPr/>
          </p:nvSpPr>
          <p:spPr>
            <a:xfrm>
              <a:off x="3616304" y="3741646"/>
              <a:ext cx="2667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527763" y="3721624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6753774" y="1499997"/>
            <a:ext cx="404278" cy="793226"/>
            <a:chOff x="3529554" y="3724909"/>
            <a:chExt cx="404278" cy="793226"/>
          </a:xfrm>
        </p:grpSpPr>
        <p:sp>
          <p:nvSpPr>
            <p:cNvPr id="89" name="TextBox 88"/>
            <p:cNvSpPr txBox="1"/>
            <p:nvPr/>
          </p:nvSpPr>
          <p:spPr>
            <a:xfrm>
              <a:off x="3529554" y="3724909"/>
              <a:ext cx="4042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529554" y="3748694"/>
              <a:ext cx="2667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644753" y="-1540558"/>
            <a:ext cx="3632847" cy="3902395"/>
            <a:chOff x="4798942" y="-799153"/>
            <a:chExt cx="4002524" cy="4048709"/>
          </a:xfrm>
        </p:grpSpPr>
        <p:sp>
          <p:nvSpPr>
            <p:cNvPr id="90" name="Arc 89"/>
            <p:cNvSpPr/>
            <p:nvPr/>
          </p:nvSpPr>
          <p:spPr>
            <a:xfrm rot="7842361">
              <a:off x="4775849" y="-776060"/>
              <a:ext cx="4048709" cy="4002524"/>
            </a:xfrm>
            <a:prstGeom prst="arc">
              <a:avLst>
                <a:gd name="adj1" fmla="val 16200000"/>
                <a:gd name="adj2" fmla="val 489635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605462" y="2701058"/>
              <a:ext cx="3282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2293567" y="2990961"/>
            <a:ext cx="4090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3200" b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hình vẽ trên có:</a:t>
            </a:r>
            <a:endParaRPr lang="en-US" sz="32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C">
            <a:extLst>
              <a:ext uri="{FF2B5EF4-FFF2-40B4-BE49-F238E27FC236}">
                <a16:creationId xmlns:a16="http://schemas.microsoft.com/office/drawing/2014/main" id="{9BB386F8-1E91-4358-9C7D-8FA463469EF3}"/>
              </a:ext>
            </a:extLst>
          </p:cNvPr>
          <p:cNvSpPr/>
          <p:nvPr/>
        </p:nvSpPr>
        <p:spPr>
          <a:xfrm>
            <a:off x="3778913" y="3624960"/>
            <a:ext cx="6372337" cy="56141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5FC5E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3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a. Đoạn thẳng AB</a:t>
            </a:r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dung 6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3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696368" y="6048759"/>
            <a:ext cx="609600" cy="609600"/>
          </a:xfrm>
          <a:prstGeom prst="rect">
            <a:avLst/>
          </a:prstGeom>
        </p:spPr>
      </p:pic>
      <p:pic>
        <p:nvPicPr>
          <p:cNvPr id="6" name="Recorded_12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881239" y="4070990"/>
            <a:ext cx="609600" cy="609600"/>
          </a:xfrm>
          <a:prstGeom prst="rect">
            <a:avLst/>
          </a:prstGeom>
        </p:spPr>
      </p:pic>
      <p:pic>
        <p:nvPicPr>
          <p:cNvPr id="10" name="Đáp án (1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72434" y="49612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3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6170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3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4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0" presetClass="entr" presetSubtype="0" decel="100000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0" presetClass="entr" presetSubtype="0" decel="100000" fill="hold" grpId="0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8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8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8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0" presetClass="entr" presetSubtype="0" decel="100000" fill="hold" grpId="0" nodeType="withEffect">
                                      <p:stCondLst>
                                        <p:cond delay="78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0" presetClass="entr" presetSubtype="0" decel="100000" fill="hold" grpId="0" nodeType="withEffect">
                                      <p:stCondLst>
                                        <p:cond delay="114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11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1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11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148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0" presetID="32" presetClass="emph" presetSubtype="0" repeatCount="indefinite" fill="hold" nodeType="withEffect">
                                      <p:stCondLst>
                                        <p:cond delay="147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41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2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3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4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5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6" presetID="1" presetClass="mediacall" presetSubtype="0" fill="hold" nodeType="withEffect">
                                      <p:stCondLst>
                                        <p:cond delay="1450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7" dur="5667" fill="hold"/>
                                            <p:tgtEl>
                                              <p:spTgt spid="5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4736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3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9999"/>
                                          </p:to>
                                        </p:animClr>
                                        <p:set>
                                          <p:cBhvr>
                                            <p:cTn id="54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5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2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Effect transition="out" filter="fade">
                                          <p:cBhvr>
                                            <p:cTn id="57" dur="20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8" dur="100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9" presetID="1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0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9999"/>
                                          </p:to>
                                        </p:animClr>
                                        <p:set>
                                          <p:cBhvr>
                                            <p:cTn id="61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2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6" presetClass="emph" presetSubtype="0" repeatCount="indefinite" fill="hold" grpId="1" nodeType="withEffect">
                                      <p:stCondLst>
                                        <p:cond delay="27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Effect transition="out" filter="fade">
                                          <p:cBhvr>
                                            <p:cTn id="64" dur="2000" tmFilter="0, 0; .2, .5; .8, .5; 1, 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5" dur="1000" autoRev="1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4736"/>
                                </p:stCondLst>
                                <p:childTnLst>
                                  <p:par>
                                    <p:cTn id="67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8" dur="3693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95455">
                    <p:cTn id="6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2"/>
                    </p:tgtEl>
                  </p:cMediaNode>
                </p:audio>
                <p:audio>
                  <p:cMediaNode vol="96970">
                    <p:cTn id="7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100000">
                    <p:cTn id="7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  <p:audio>
                  <p:cMediaNode vol="80000">
                    <p:cTn id="7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</p:childTnLst>
            </p:cTn>
          </p:par>
        </p:tnLst>
        <p:bldLst>
          <p:bldP spid="22" grpId="0" animBg="1"/>
          <p:bldP spid="27" grpId="0"/>
          <p:bldP spid="28" grpId="0" animBg="1"/>
          <p:bldP spid="29" grpId="0" animBg="1"/>
          <p:bldP spid="30" grpId="0" animBg="1"/>
          <p:bldP spid="30" grpId="1" animBg="1"/>
          <p:bldP spid="38" grpId="0" animBg="1"/>
          <p:bldP spid="38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6170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0" presetClass="entr" presetSubtype="0" decel="100000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0" presetClass="entr" presetSubtype="0" decel="100000" fill="hold" grpId="0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8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8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8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0" presetClass="entr" presetSubtype="0" decel="100000" fill="hold" grpId="0" nodeType="withEffect">
                                      <p:stCondLst>
                                        <p:cond delay="78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0" presetClass="entr" presetSubtype="0" decel="100000" fill="hold" grpId="0" nodeType="withEffect">
                                      <p:stCondLst>
                                        <p:cond delay="114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11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1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11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148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0" presetID="32" presetClass="emph" presetSubtype="0" repeatCount="indefinite" fill="hold" nodeType="withEffect">
                                      <p:stCondLst>
                                        <p:cond delay="147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41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2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3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4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5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6" presetID="1" presetClass="mediacall" presetSubtype="0" fill="hold" nodeType="withEffect">
                                      <p:stCondLst>
                                        <p:cond delay="1450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7" dur="5667" fill="hold"/>
                                            <p:tgtEl>
                                              <p:spTgt spid="5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4736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3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9999"/>
                                          </p:to>
                                        </p:animClr>
                                        <p:set>
                                          <p:cBhvr>
                                            <p:cTn id="54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5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2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Effect transition="out" filter="fade">
                                          <p:cBhvr>
                                            <p:cTn id="57" dur="20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8" dur="100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9" presetID="1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0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9999"/>
                                          </p:to>
                                        </p:animClr>
                                        <p:set>
                                          <p:cBhvr>
                                            <p:cTn id="61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2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6" presetClass="emph" presetSubtype="0" repeatCount="indefinite" fill="hold" grpId="1" nodeType="withEffect">
                                      <p:stCondLst>
                                        <p:cond delay="27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Effect transition="out" filter="fade">
                                          <p:cBhvr>
                                            <p:cTn id="64" dur="2000" tmFilter="0, 0; .2, .5; .8, .5; 1, 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5" dur="1000" autoRev="1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4736"/>
                                </p:stCondLst>
                                <p:childTnLst>
                                  <p:par>
                                    <p:cTn id="67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8" dur="3693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95455">
                    <p:cTn id="6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2"/>
                    </p:tgtEl>
                  </p:cMediaNode>
                </p:audio>
                <p:audio>
                  <p:cMediaNode vol="96970">
                    <p:cTn id="7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100000">
                    <p:cTn id="7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  <p:audio>
                  <p:cMediaNode vol="80000">
                    <p:cTn id="7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</p:childTnLst>
            </p:cTn>
          </p:par>
        </p:tnLst>
        <p:bldLst>
          <p:bldP spid="22" grpId="0" animBg="1"/>
          <p:bldP spid="27" grpId="0"/>
          <p:bldP spid="28" grpId="0" animBg="1"/>
          <p:bldP spid="29" grpId="0" animBg="1"/>
          <p:bldP spid="30" grpId="0" animBg="1"/>
          <p:bldP spid="30" grpId="1" animBg="1"/>
          <p:bldP spid="38" grpId="0" animBg="1"/>
          <p:bldP spid="38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13260096674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1851" y="235131"/>
            <a:ext cx="10694126" cy="620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" name="Rounded Rectangular Callout 2">
            <a:extLst>
              <a:ext uri="{FF2B5EF4-FFF2-40B4-BE49-F238E27FC236}">
                <a16:creationId xmlns:a16="http://schemas.microsoft.com/office/drawing/2014/main" id="{072656BB-ED90-4F4B-BF69-58188EEF3E0D}"/>
              </a:ext>
            </a:extLst>
          </p:cNvPr>
          <p:cNvSpPr/>
          <p:nvPr/>
        </p:nvSpPr>
        <p:spPr>
          <a:xfrm>
            <a:off x="5521234" y="0"/>
            <a:ext cx="4249783" cy="1249877"/>
          </a:xfrm>
          <a:prstGeom prst="wedgeRoundRectCallout">
            <a:avLst>
              <a:gd name="adj1" fmla="val 37345"/>
              <a:gd name="adj2" fmla="val 74051"/>
              <a:gd name="adj3" fmla="val 16667"/>
            </a:avLst>
          </a:prstGeom>
          <a:solidFill>
            <a:srgbClr val="F9F9FA"/>
          </a:solidFill>
          <a:ln w="38100"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5" name="Rounded Rectangular Callout 3">
            <a:extLst>
              <a:ext uri="{FF2B5EF4-FFF2-40B4-BE49-F238E27FC236}">
                <a16:creationId xmlns:a16="http://schemas.microsoft.com/office/drawing/2014/main" id="{D539CCE3-DFF7-529E-A298-A8F2AD25EA62}"/>
              </a:ext>
            </a:extLst>
          </p:cNvPr>
          <p:cNvSpPr/>
          <p:nvPr/>
        </p:nvSpPr>
        <p:spPr>
          <a:xfrm>
            <a:off x="1748099" y="0"/>
            <a:ext cx="3685309" cy="1149927"/>
          </a:xfrm>
          <a:prstGeom prst="wedgeRoundRectCallout">
            <a:avLst>
              <a:gd name="adj1" fmla="val 31577"/>
              <a:gd name="adj2" fmla="val 112106"/>
              <a:gd name="adj3" fmla="val 16667"/>
            </a:avLst>
          </a:prstGeom>
          <a:solidFill>
            <a:srgbClr val="F9F9FA"/>
          </a:solidFill>
          <a:ln w="38100"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604293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e7/20/3c/e7203c5480172ecbcb7f2822468674a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1" r="-1681" b="-486"/>
          <a:stretch/>
        </p:blipFill>
        <p:spPr bwMode="auto">
          <a:xfrm>
            <a:off x="678425" y="302826"/>
            <a:ext cx="10618840" cy="609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371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62885" y="515155"/>
            <a:ext cx="2240923" cy="875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任意多边形: 形状 14">
            <a:extLst>
              <a:ext uri="{FF2B5EF4-FFF2-40B4-BE49-F238E27FC236}">
                <a16:creationId xmlns:a16="http://schemas.microsoft.com/office/drawing/2014/main" id="{D783EFA1-BB26-4079-A870-CECB524A8F23}"/>
              </a:ext>
            </a:extLst>
          </p:cNvPr>
          <p:cNvSpPr/>
          <p:nvPr/>
        </p:nvSpPr>
        <p:spPr>
          <a:xfrm>
            <a:off x="618187" y="886387"/>
            <a:ext cx="10457644" cy="5296403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833894"/>
              <a:gd name="connsiteY0" fmla="*/ 10281887 h 10594476"/>
              <a:gd name="connsiteX1" fmla="*/ 93319 w 14833894"/>
              <a:gd name="connsiteY1" fmla="*/ 6926129 h 10594476"/>
              <a:gd name="connsiteX2" fmla="*/ 129076 w 14833894"/>
              <a:gd name="connsiteY2" fmla="*/ 1401394 h 10594476"/>
              <a:gd name="connsiteX3" fmla="*/ 1537665 w 14833894"/>
              <a:gd name="connsiteY3" fmla="*/ 26244 h 10594476"/>
              <a:gd name="connsiteX4" fmla="*/ 6055057 w 14833894"/>
              <a:gd name="connsiteY4" fmla="*/ 33764 h 10594476"/>
              <a:gd name="connsiteX5" fmla="*/ 13683339 w 14833894"/>
              <a:gd name="connsiteY5" fmla="*/ 26636 h 10594476"/>
              <a:gd name="connsiteX6" fmla="*/ 14709351 w 14833894"/>
              <a:gd name="connsiteY6" fmla="*/ 4166210 h 10594476"/>
              <a:gd name="connsiteX7" fmla="*/ 14525744 w 14833894"/>
              <a:gd name="connsiteY7" fmla="*/ 9700653 h 10594476"/>
              <a:gd name="connsiteX8" fmla="*/ 11431312 w 14833894"/>
              <a:gd name="connsiteY8" fmla="*/ 10339281 h 10594476"/>
              <a:gd name="connsiteX9" fmla="*/ 2751769 w 14833894"/>
              <a:gd name="connsiteY9" fmla="*/ 10455395 h 10594476"/>
              <a:gd name="connsiteX10" fmla="*/ 389061 w 14833894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525744 w 14757426"/>
              <a:gd name="connsiteY7" fmla="*/ 9700653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867183"/>
              <a:gd name="connsiteY0" fmla="*/ 10281887 h 10594476"/>
              <a:gd name="connsiteX1" fmla="*/ 93319 w 14867183"/>
              <a:gd name="connsiteY1" fmla="*/ 6926129 h 10594476"/>
              <a:gd name="connsiteX2" fmla="*/ 129076 w 14867183"/>
              <a:gd name="connsiteY2" fmla="*/ 1401394 h 10594476"/>
              <a:gd name="connsiteX3" fmla="*/ 1537665 w 14867183"/>
              <a:gd name="connsiteY3" fmla="*/ 26244 h 10594476"/>
              <a:gd name="connsiteX4" fmla="*/ 6055057 w 14867183"/>
              <a:gd name="connsiteY4" fmla="*/ 33764 h 10594476"/>
              <a:gd name="connsiteX5" fmla="*/ 13683339 w 14867183"/>
              <a:gd name="connsiteY5" fmla="*/ 26636 h 10594476"/>
              <a:gd name="connsiteX6" fmla="*/ 14709351 w 14867183"/>
              <a:gd name="connsiteY6" fmla="*/ 4166210 h 10594476"/>
              <a:gd name="connsiteX7" fmla="*/ 14808032 w 14867183"/>
              <a:gd name="connsiteY7" fmla="*/ 9676185 h 10594476"/>
              <a:gd name="connsiteX8" fmla="*/ 11431312 w 14867183"/>
              <a:gd name="connsiteY8" fmla="*/ 10339281 h 10594476"/>
              <a:gd name="connsiteX9" fmla="*/ 2751769 w 14867183"/>
              <a:gd name="connsiteY9" fmla="*/ 10455395 h 10594476"/>
              <a:gd name="connsiteX10" fmla="*/ 389061 w 14867183"/>
              <a:gd name="connsiteY10" fmla="*/ 10281887 h 10594476"/>
              <a:gd name="connsiteX0" fmla="*/ 389061 w 14779683"/>
              <a:gd name="connsiteY0" fmla="*/ 10281887 h 10594476"/>
              <a:gd name="connsiteX1" fmla="*/ 93319 w 14779683"/>
              <a:gd name="connsiteY1" fmla="*/ 6926129 h 10594476"/>
              <a:gd name="connsiteX2" fmla="*/ 129076 w 14779683"/>
              <a:gd name="connsiteY2" fmla="*/ 1401394 h 10594476"/>
              <a:gd name="connsiteX3" fmla="*/ 1537665 w 14779683"/>
              <a:gd name="connsiteY3" fmla="*/ 26244 h 10594476"/>
              <a:gd name="connsiteX4" fmla="*/ 6055057 w 14779683"/>
              <a:gd name="connsiteY4" fmla="*/ 33764 h 10594476"/>
              <a:gd name="connsiteX5" fmla="*/ 13683339 w 14779683"/>
              <a:gd name="connsiteY5" fmla="*/ 26636 h 10594476"/>
              <a:gd name="connsiteX6" fmla="*/ 14709351 w 14779683"/>
              <a:gd name="connsiteY6" fmla="*/ 4166210 h 10594476"/>
              <a:gd name="connsiteX7" fmla="*/ 14695116 w 14779683"/>
              <a:gd name="connsiteY7" fmla="*/ 9627248 h 10594476"/>
              <a:gd name="connsiteX8" fmla="*/ 11431312 w 14779683"/>
              <a:gd name="connsiteY8" fmla="*/ 10339281 h 10594476"/>
              <a:gd name="connsiteX9" fmla="*/ 2751769 w 14779683"/>
              <a:gd name="connsiteY9" fmla="*/ 10455395 h 10594476"/>
              <a:gd name="connsiteX10" fmla="*/ 389061 w 14779683"/>
              <a:gd name="connsiteY10" fmla="*/ 10281887 h 10594476"/>
              <a:gd name="connsiteX0" fmla="*/ 389061 w 14767246"/>
              <a:gd name="connsiteY0" fmla="*/ 10281887 h 10594476"/>
              <a:gd name="connsiteX1" fmla="*/ 93319 w 14767246"/>
              <a:gd name="connsiteY1" fmla="*/ 6926129 h 10594476"/>
              <a:gd name="connsiteX2" fmla="*/ 129076 w 14767246"/>
              <a:gd name="connsiteY2" fmla="*/ 1401394 h 10594476"/>
              <a:gd name="connsiteX3" fmla="*/ 1537665 w 14767246"/>
              <a:gd name="connsiteY3" fmla="*/ 26244 h 10594476"/>
              <a:gd name="connsiteX4" fmla="*/ 6055057 w 14767246"/>
              <a:gd name="connsiteY4" fmla="*/ 33764 h 10594476"/>
              <a:gd name="connsiteX5" fmla="*/ 13683339 w 14767246"/>
              <a:gd name="connsiteY5" fmla="*/ 26636 h 10594476"/>
              <a:gd name="connsiteX6" fmla="*/ 14709351 w 14767246"/>
              <a:gd name="connsiteY6" fmla="*/ 4166210 h 10594476"/>
              <a:gd name="connsiteX7" fmla="*/ 14676297 w 14767246"/>
              <a:gd name="connsiteY7" fmla="*/ 9602780 h 10594476"/>
              <a:gd name="connsiteX8" fmla="*/ 11431312 w 14767246"/>
              <a:gd name="connsiteY8" fmla="*/ 10339281 h 10594476"/>
              <a:gd name="connsiteX9" fmla="*/ 2751769 w 14767246"/>
              <a:gd name="connsiteY9" fmla="*/ 10455395 h 10594476"/>
              <a:gd name="connsiteX10" fmla="*/ 389061 w 14767246"/>
              <a:gd name="connsiteY10" fmla="*/ 10281887 h 10594476"/>
              <a:gd name="connsiteX0" fmla="*/ 308302 w 14686487"/>
              <a:gd name="connsiteY0" fmla="*/ 10281887 h 10594476"/>
              <a:gd name="connsiteX1" fmla="*/ 12560 w 14686487"/>
              <a:gd name="connsiteY1" fmla="*/ 6926129 h 10594476"/>
              <a:gd name="connsiteX2" fmla="*/ 48317 w 14686487"/>
              <a:gd name="connsiteY2" fmla="*/ 1401394 h 10594476"/>
              <a:gd name="connsiteX3" fmla="*/ 1456906 w 14686487"/>
              <a:gd name="connsiteY3" fmla="*/ 26244 h 10594476"/>
              <a:gd name="connsiteX4" fmla="*/ 5974298 w 14686487"/>
              <a:gd name="connsiteY4" fmla="*/ 33764 h 10594476"/>
              <a:gd name="connsiteX5" fmla="*/ 13602580 w 14686487"/>
              <a:gd name="connsiteY5" fmla="*/ 26636 h 10594476"/>
              <a:gd name="connsiteX6" fmla="*/ 14628592 w 14686487"/>
              <a:gd name="connsiteY6" fmla="*/ 4166210 h 10594476"/>
              <a:gd name="connsiteX7" fmla="*/ 14595538 w 14686487"/>
              <a:gd name="connsiteY7" fmla="*/ 9602780 h 10594476"/>
              <a:gd name="connsiteX8" fmla="*/ 11350553 w 14686487"/>
              <a:gd name="connsiteY8" fmla="*/ 10339281 h 10594476"/>
              <a:gd name="connsiteX9" fmla="*/ 2671010 w 14686487"/>
              <a:gd name="connsiteY9" fmla="*/ 10455395 h 10594476"/>
              <a:gd name="connsiteX10" fmla="*/ 308302 w 14686487"/>
              <a:gd name="connsiteY10" fmla="*/ 10281887 h 10594476"/>
              <a:gd name="connsiteX0" fmla="*/ 354141 w 14732326"/>
              <a:gd name="connsiteY0" fmla="*/ 10281887 h 10594476"/>
              <a:gd name="connsiteX1" fmla="*/ 58399 w 14732326"/>
              <a:gd name="connsiteY1" fmla="*/ 6926129 h 10594476"/>
              <a:gd name="connsiteX2" fmla="*/ 60 w 14732326"/>
              <a:gd name="connsiteY2" fmla="*/ 1401394 h 10594476"/>
              <a:gd name="connsiteX3" fmla="*/ 1502745 w 14732326"/>
              <a:gd name="connsiteY3" fmla="*/ 26244 h 10594476"/>
              <a:gd name="connsiteX4" fmla="*/ 6020137 w 14732326"/>
              <a:gd name="connsiteY4" fmla="*/ 33764 h 10594476"/>
              <a:gd name="connsiteX5" fmla="*/ 13648419 w 14732326"/>
              <a:gd name="connsiteY5" fmla="*/ 26636 h 10594476"/>
              <a:gd name="connsiteX6" fmla="*/ 14674431 w 14732326"/>
              <a:gd name="connsiteY6" fmla="*/ 4166210 h 10594476"/>
              <a:gd name="connsiteX7" fmla="*/ 14641377 w 14732326"/>
              <a:gd name="connsiteY7" fmla="*/ 9602780 h 10594476"/>
              <a:gd name="connsiteX8" fmla="*/ 11396392 w 14732326"/>
              <a:gd name="connsiteY8" fmla="*/ 10339281 h 10594476"/>
              <a:gd name="connsiteX9" fmla="*/ 2716849 w 14732326"/>
              <a:gd name="connsiteY9" fmla="*/ 10455395 h 10594476"/>
              <a:gd name="connsiteX10" fmla="*/ 354141 w 147323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32326" h="10594476">
                <a:moveTo>
                  <a:pt x="354141" y="10281887"/>
                </a:moveTo>
                <a:cubicBezTo>
                  <a:pt x="-88934" y="9693676"/>
                  <a:pt x="117412" y="8406211"/>
                  <a:pt x="58399" y="6926129"/>
                </a:cubicBezTo>
                <a:cubicBezTo>
                  <a:pt x="-614" y="5446047"/>
                  <a:pt x="3987" y="2575843"/>
                  <a:pt x="60" y="1401394"/>
                </a:cubicBezTo>
                <a:cubicBezTo>
                  <a:pt x="-3867" y="226945"/>
                  <a:pt x="179423" y="8695"/>
                  <a:pt x="1502745" y="26244"/>
                </a:cubicBezTo>
                <a:cubicBezTo>
                  <a:pt x="2597209" y="192572"/>
                  <a:pt x="4764437" y="33699"/>
                  <a:pt x="6020137" y="33764"/>
                </a:cubicBezTo>
                <a:cubicBezTo>
                  <a:pt x="7275837" y="33829"/>
                  <a:pt x="12263253" y="-37231"/>
                  <a:pt x="13648419" y="26636"/>
                </a:cubicBezTo>
                <a:cubicBezTo>
                  <a:pt x="15033585" y="90503"/>
                  <a:pt x="14688373" y="3076486"/>
                  <a:pt x="14674431" y="4166210"/>
                </a:cubicBezTo>
                <a:cubicBezTo>
                  <a:pt x="14694818" y="5255932"/>
                  <a:pt x="14811333" y="8500529"/>
                  <a:pt x="14641377" y="9602780"/>
                </a:cubicBezTo>
                <a:cubicBezTo>
                  <a:pt x="14471421" y="10705031"/>
                  <a:pt x="13461049" y="10301181"/>
                  <a:pt x="11396392" y="10339281"/>
                </a:cubicBezTo>
                <a:cubicBezTo>
                  <a:pt x="9560335" y="10694881"/>
                  <a:pt x="4557224" y="10464961"/>
                  <a:pt x="2716849" y="10455395"/>
                </a:cubicBezTo>
                <a:cubicBezTo>
                  <a:pt x="876474" y="10445829"/>
                  <a:pt x="797216" y="10870098"/>
                  <a:pt x="354141" y="1028188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76200">
            <a:solidFill>
              <a:srgbClr val="9DE4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3189840" y="356851"/>
            <a:ext cx="5314337" cy="687841"/>
          </a:xfrm>
          <a:prstGeom prst="rect">
            <a:avLst/>
          </a:prstGeom>
          <a:solidFill>
            <a:schemeClr val="bg1">
              <a:alpha val="91000"/>
            </a:schemeClr>
          </a:solidFill>
          <a:ln w="57150">
            <a:gradFill>
              <a:gsLst>
                <a:gs pos="0">
                  <a:srgbClr val="9DE4E8"/>
                </a:gs>
                <a:gs pos="41000">
                  <a:srgbClr val="AFD7EB"/>
                </a:gs>
                <a:gs pos="27000">
                  <a:srgbClr val="9DE4E8"/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779" y="3251882"/>
            <a:ext cx="104289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- Xác định được ba điểm thẳng hàng, điểm ở giữa, trung điểm của đoạn thẳng qua hình ảnh trực quan.</a:t>
            </a:r>
          </a:p>
        </p:txBody>
      </p:sp>
      <p:sp>
        <p:nvSpPr>
          <p:cNvPr id="4" name="Rectangle 3"/>
          <p:cNvSpPr/>
          <p:nvPr/>
        </p:nvSpPr>
        <p:spPr>
          <a:xfrm>
            <a:off x="862885" y="1561781"/>
            <a:ext cx="98946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- Nhận biết được điểm ở giữa, trung điểm của đoạn thẳng. </a:t>
            </a: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id="{37D6D3E3-75BA-4A54-9434-96FB2881D1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846" y="5741647"/>
            <a:ext cx="3120106" cy="763940"/>
          </a:xfrm>
          <a:prstGeom prst="rect">
            <a:avLst/>
          </a:prstGeom>
        </p:spPr>
      </p:pic>
      <p:pic>
        <p:nvPicPr>
          <p:cNvPr id="10" name="Picture 9" descr="A close-up of a toy&#10;&#10;Description automatically generated with medium confidence">
            <a:extLst>
              <a:ext uri="{FF2B5EF4-FFF2-40B4-BE49-F238E27FC236}">
                <a16:creationId xmlns:a16="http://schemas.microsoft.com/office/drawing/2014/main" id="{8AF0A0FA-81EF-4516-B7FE-AAA1FE0AEC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04" y="4447311"/>
            <a:ext cx="1175286" cy="1356548"/>
          </a:xfrm>
          <a:prstGeom prst="rect">
            <a:avLst/>
          </a:prstGeom>
        </p:spPr>
      </p:pic>
      <p:pic>
        <p:nvPicPr>
          <p:cNvPr id="11" name="Picture 2" descr="Hình ảnh Cuốn Sách Học Bút Chì PNG , Sách, Bốn Quyển Sách, Một Cái Bút PNG  miễn phí tải tập tin PSDComment và Vect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4" y="119646"/>
            <a:ext cx="1442135" cy="144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ình ảnh Biểu Tượng đồ Dùng Học Tập PNG Miễn Phí Tải Về - Lovepik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3253" y1="40818" x2="73253" y2="15868"/>
                        <a14:foregroundMark x1="64471" y1="13473" x2="65269" y2="22056"/>
                        <a14:foregroundMark x1="75948" y1="12375" x2="75948" y2="12375"/>
                        <a14:foregroundMark x1="76747" y1="18263" x2="78842" y2="38723"/>
                        <a14:foregroundMark x1="78244" y1="13074" x2="77545" y2="42415"/>
                        <a14:foregroundMark x1="74850" y1="15968" x2="75848" y2="13673"/>
                        <a14:foregroundMark x1="79641" y1="26946" x2="78244" y2="28543"/>
                        <a14:foregroundMark x1="80639" y1="23253" x2="79641" y2="23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509" t="7520" r="5541" b="54756"/>
          <a:stretch/>
        </p:blipFill>
        <p:spPr bwMode="auto">
          <a:xfrm>
            <a:off x="8177040" y="5480345"/>
            <a:ext cx="1031354" cy="1025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Kích Thước Thước Vẽ Tay đồ Dùng Học Tập Trường Bắt đầu Phim Hoạt  Hình Biểu Tượng Giấy Máy Bay Bóng đá PNG , Nguồn Cung Cấp Hàng Ngày, Trườ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14688" y1="15469" x2="22188" y2="32656"/>
                        <a14:foregroundMark x1="21250" y1="44844" x2="24375" y2="52344"/>
                        <a14:foregroundMark x1="54688" y1="40156" x2="45000" y2="53906"/>
                        <a14:foregroundMark x1="80000" y1="44219" x2="77188" y2="52656"/>
                        <a14:foregroundMark x1="81563" y1="16094" x2="75938" y2="29844"/>
                        <a14:foregroundMark x1="22188" y1="68906" x2="18438" y2="82031"/>
                        <a14:foregroundMark x1="48125" y1="69219" x2="50938" y2="82969"/>
                        <a14:foregroundMark x1="79375" y1="68594" x2="77500" y2="78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148" t="13052" r="7289" b="62260"/>
          <a:stretch/>
        </p:blipFill>
        <p:spPr bwMode="auto">
          <a:xfrm rot="1738466">
            <a:off x="9722850" y="258532"/>
            <a:ext cx="1619250" cy="150495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ình ảnh Kích Thước Thước Vẽ Tay đồ Dùng Học Tập Trường Bắt đầu Phim Hoạt  Hình Biểu Tượng Giấy Máy Bay Bóng đá PNG , Nguồn Cung Cấp Hàng Ngày, Trườ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938">
                        <a14:foregroundMark x1="14688" y1="15469" x2="22188" y2="32656"/>
                        <a14:foregroundMark x1="21250" y1="44844" x2="24375" y2="52344"/>
                        <a14:foregroundMark x1="54688" y1="40156" x2="45000" y2="53906"/>
                        <a14:foregroundMark x1="80000" y1="44219" x2="77188" y2="52656"/>
                        <a14:foregroundMark x1="81563" y1="16094" x2="75938" y2="29844"/>
                        <a14:foregroundMark x1="22188" y1="68906" x2="18438" y2="82031"/>
                        <a14:foregroundMark x1="48125" y1="69219" x2="50938" y2="82969"/>
                        <a14:foregroundMark x1="79375" y1="68594" x2="77500" y2="78906"/>
                        <a14:foregroundMark x1="71250" y1="48906" x2="84688" y2="38906"/>
                        <a14:foregroundMark x1="87813" y1="39844" x2="90625" y2="50156"/>
                        <a14:foregroundMark x1="71875" y1="55781" x2="90938" y2="51406"/>
                        <a14:foregroundMark x1="16563" y1="49219" x2="25000" y2="48281"/>
                        <a14:foregroundMark x1="12500" y1="50781" x2="29375" y2="54219"/>
                        <a14:foregroundMark x1="30312" y1="53906" x2="31563" y2="50156"/>
                        <a14:foregroundMark x1="12188" y1="50156" x2="16250" y2="52344"/>
                        <a14:foregroundMark x1="52812" y1="39531" x2="59688" y2="48281"/>
                        <a14:foregroundMark x1="59062" y1="49219" x2="47188" y2="55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35240" r="8227" b="43198"/>
          <a:stretch/>
        </p:blipFill>
        <p:spPr bwMode="auto">
          <a:xfrm>
            <a:off x="1148403" y="5119194"/>
            <a:ext cx="5161200" cy="121264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3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1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2" grpId="0" animBg="1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BFB6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47/c7/60/47c76087659963fca996d35fb3f2af1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475"/>
          <a:stretch/>
        </p:blipFill>
        <p:spPr bwMode="auto">
          <a:xfrm>
            <a:off x="-109600" y="0"/>
            <a:ext cx="12301600" cy="720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99738E0-B68F-4582-998E-0E46AE3F974C}"/>
              </a:ext>
            </a:extLst>
          </p:cNvPr>
          <p:cNvSpPr txBox="1"/>
          <p:nvPr/>
        </p:nvSpPr>
        <p:spPr>
          <a:xfrm>
            <a:off x="1557747" y="1388383"/>
            <a:ext cx="86668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0" i="0" u="none" strike="noStrike" kern="1200" cap="none" spc="0" normalizeH="0" baseline="0" noProof="0" dirty="0">
                <a:ln>
                  <a:solidFill>
                    <a:srgbClr val="FA2C42"/>
                  </a:solidFill>
                </a:ln>
                <a:solidFill>
                  <a:srgbClr val="FF0066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KHÁM PHÁ</a:t>
            </a:r>
            <a:endParaRPr kumimoji="0" lang="vi-VN" sz="13800" b="0" i="0" u="none" strike="noStrike" kern="1200" cap="none" spc="0" normalizeH="0" baseline="0" noProof="0" dirty="0">
              <a:ln>
                <a:solidFill>
                  <a:srgbClr val="FA2C42"/>
                </a:solidFill>
              </a:ln>
              <a:solidFill>
                <a:srgbClr val="FF0066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897151"/>
      </p:ext>
    </p:extLst>
  </p:cSld>
  <p:clrMapOvr>
    <a:masterClrMapping/>
  </p:clrMapOvr>
  <p:transition spd="slow">
    <p:comb dir="vert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5184</TotalTime>
  <Words>710</Words>
  <Application>Microsoft Office PowerPoint</Application>
  <PresentationFormat>Widescreen</PresentationFormat>
  <Paragraphs>163</Paragraphs>
  <Slides>26</Slides>
  <Notes>9</Notes>
  <HiddenSlides>0</HiddenSlides>
  <MMClips>8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等线</vt:lpstr>
      <vt:lpstr>宋体</vt:lpstr>
      <vt:lpstr>微软雅黑 Light</vt:lpstr>
      <vt:lpstr>#9Slide04 NewParis Headline</vt:lpstr>
      <vt:lpstr>#9Slide04 Pridi SemiBold</vt:lpstr>
      <vt:lpstr>Arial</vt:lpstr>
      <vt:lpstr>Calibri</vt:lpstr>
      <vt:lpstr>Calibri Light</vt:lpstr>
      <vt:lpstr>Tahoma</vt:lpstr>
      <vt:lpstr>Times New Roman</vt:lpstr>
      <vt:lpstr>Times New Roman (Headings)</vt:lpstr>
      <vt:lpstr>UTM Cookies</vt:lpstr>
      <vt:lpstr>字魂107号-萌趣欢乐体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Quan sát trong lớp học và chỉ ra những vật liên quan đến điểm ở giữa và trung điểm của đoạn thẳng. </vt:lpstr>
      <vt:lpstr>Trò chơi: Tập làm phóng viên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HongHa</dc:creator>
  <cp:lastModifiedBy>Administrator</cp:lastModifiedBy>
  <cp:revision>485</cp:revision>
  <dcterms:created xsi:type="dcterms:W3CDTF">2022-09-26T10:16:29Z</dcterms:created>
  <dcterms:modified xsi:type="dcterms:W3CDTF">2024-07-03T01:46:06Z</dcterms:modified>
</cp:coreProperties>
</file>