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00" r:id="rId2"/>
    <p:sldId id="304" r:id="rId3"/>
    <p:sldId id="315" r:id="rId4"/>
    <p:sldId id="316" r:id="rId5"/>
    <p:sldId id="317" r:id="rId6"/>
    <p:sldId id="308" r:id="rId7"/>
    <p:sldId id="318" r:id="rId8"/>
    <p:sldId id="258" r:id="rId9"/>
    <p:sldId id="327" r:id="rId10"/>
    <p:sldId id="325" r:id="rId11"/>
    <p:sldId id="324" r:id="rId12"/>
    <p:sldId id="314" r:id="rId13"/>
    <p:sldId id="321" r:id="rId14"/>
    <p:sldId id="320" r:id="rId15"/>
    <p:sldId id="322" r:id="rId16"/>
    <p:sldId id="328" r:id="rId17"/>
    <p:sldId id="313" r:id="rId18"/>
    <p:sldId id="330" r:id="rId19"/>
    <p:sldId id="329" r:id="rId20"/>
    <p:sldId id="331" r:id="rId21"/>
  </p:sldIdLst>
  <p:sldSz cx="9144000" cy="5715000" type="screen16x1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CC0099"/>
    <a:srgbClr val="CC3399"/>
    <a:srgbClr val="FFCCCC"/>
    <a:srgbClr val="00FFFF"/>
    <a:srgbClr val="FF66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25" autoAdjust="0"/>
    <p:restoredTop sz="99516" autoAdjust="0"/>
  </p:normalViewPr>
  <p:slideViewPr>
    <p:cSldViewPr>
      <p:cViewPr>
        <p:scale>
          <a:sx n="80" d="100"/>
          <a:sy n="80" d="100"/>
        </p:scale>
        <p:origin x="-1338" y="-21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518" y="-96"/>
      </p:cViewPr>
      <p:guideLst>
        <p:guide orient="horz" pos="2880"/>
        <p:guide pos="2160"/>
      </p:guideLst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42EA3D2-332B-4E76-973F-BDCE64A62B8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27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1CDAA4-2578-4C0B-9F33-04DFC89A8F4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50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138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90500"/>
            <a:ext cx="8695944" cy="50292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461636"/>
            <a:ext cx="8723376" cy="110965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33501"/>
            <a:ext cx="7772400" cy="1483423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3334"/>
            <a:ext cx="6400800" cy="12276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ACE0C-8B63-48B4-A498-881D8B444C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D4086-E14E-4FAE-9E20-75A5EABDCE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613654-CE43-446C-8AF6-15C344216B41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965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6500"/>
            <a:ext cx="2057400" cy="3739444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6500"/>
            <a:ext cx="6019800" cy="373944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0" descr="—Pngtree—red simple clean checkered background_1307430"/>
          <p:cNvPicPr>
            <a:picLocks noChangeAspect="1"/>
          </p:cNvPicPr>
          <p:nvPr userDrawn="1"/>
        </p:nvPicPr>
        <p:blipFill>
          <a:blip r:embed="rId2"/>
          <a:srcRect t="20973" b="20410"/>
          <a:stretch>
            <a:fillRect/>
          </a:stretch>
        </p:blipFill>
        <p:spPr>
          <a:xfrm>
            <a:off x="-476" y="-91546"/>
            <a:ext cx="9144476" cy="59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50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05275" y="2410806"/>
            <a:ext cx="4881300" cy="1068000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Poppins ExtraBold" panose="00000800000000000000"/>
              <a:buNone/>
              <a:defRPr sz="6200" b="0"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894421" y="1117639"/>
            <a:ext cx="955200" cy="935333"/>
          </a:xfrm>
          <a:prstGeom prst="rect">
            <a:avLst/>
          </a:prstGeom>
        </p:spPr>
        <p:txBody>
          <a:bodyPr spcFirstLastPara="1" wrap="square" lIns="71312" tIns="71312" rIns="71312" bIns="71312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05275" y="3904527"/>
            <a:ext cx="4722300" cy="792667"/>
          </a:xfrm>
          <a:prstGeom prst="rect">
            <a:avLst/>
          </a:prstGeom>
        </p:spPr>
        <p:txBody>
          <a:bodyPr spcFirstLastPara="1" wrap="square" lIns="71312" tIns="71312" rIns="71312" bIns="71312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800"/>
              <a:buFont typeface="Glegoo"/>
              <a:buNone/>
              <a:defRPr sz="1700">
                <a:latin typeface="Glegoo"/>
                <a:ea typeface="Glegoo"/>
                <a:cs typeface="Glegoo"/>
                <a:sym typeface="Glego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993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865"/>
            <a:ext cx="7543800" cy="1079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32719"/>
            <a:ext cx="4038600" cy="36763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32719"/>
            <a:ext cx="4038600" cy="36763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17238B-2B25-4A9C-94B4-3DBBFDC500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51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A83CD-025A-4652-9A81-8834162F6E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90500"/>
            <a:ext cx="8695944" cy="394716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40" y="3502993"/>
            <a:ext cx="2876429" cy="595022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3396074"/>
            <a:ext cx="5544515" cy="708449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3406302"/>
            <a:ext cx="5467980" cy="64522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3395145"/>
            <a:ext cx="3308000" cy="542958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3382129"/>
            <a:ext cx="8723376" cy="110822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052967"/>
            <a:ext cx="7772400" cy="1270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197874"/>
            <a:ext cx="6417734" cy="7831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1166E-719D-429D-A117-CEB06C9DD8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5C728-26F0-49EA-BFF9-39B49825A62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232660"/>
            <a:ext cx="3822192" cy="28727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232660"/>
            <a:ext cx="3822192" cy="28727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231761"/>
            <a:ext cx="3822192" cy="53313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2857501"/>
            <a:ext cx="3820055" cy="22476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231761"/>
            <a:ext cx="3822192" cy="53313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57501"/>
            <a:ext cx="3822192" cy="22476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BB2BAD-1D39-4542-B926-2E4AAFC4EB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5E30FB-38DA-4D14-B749-BEF0C78244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8229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47764E-4C47-451A-8C61-4DFBFB2E90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AD6F3-5CDD-4994-97E7-BCBF7330D2A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984501"/>
            <a:ext cx="3352800" cy="15875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965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905000"/>
            <a:ext cx="3352800" cy="104394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524000"/>
            <a:ext cx="3904076" cy="3175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90500"/>
            <a:ext cx="8695944" cy="50292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461636"/>
            <a:ext cx="8723376" cy="110965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282223"/>
            <a:ext cx="3812645" cy="2024946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321278"/>
            <a:ext cx="3818467" cy="201788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99FD6-3D7A-4297-ABE3-AABF312C7F2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0"/>
            <a:ext cx="3566160" cy="243840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90500"/>
            <a:ext cx="8695944" cy="205740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399524"/>
            <a:ext cx="8723376" cy="1108229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81940"/>
            <a:ext cx="8229600" cy="1043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5208470"/>
            <a:ext cx="378669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5208470"/>
            <a:ext cx="3786691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5208470"/>
            <a:ext cx="116182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95CFDD1-C254-475C-9ED9-AE40939608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9" y="2229556"/>
            <a:ext cx="7408333" cy="2875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hyperlink" Target="http://www.glitter-graphics.com/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hyperlink" Target="http://www.glitter-graphics.com/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219257" y="643896"/>
            <a:ext cx="5540335" cy="1011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88"/>
              </a:avLst>
            </a:prstTxWarp>
          </a:bodyPr>
          <a:lstStyle/>
          <a:p>
            <a:pPr algn="ctr"/>
            <a:r>
              <a:rPr lang="en-US" sz="3600" i="0" kern="10" dirty="0" smtClean="0">
                <a:ln w="9525">
                  <a:solidFill>
                    <a:srgbClr val="008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KHOA HỌC </a:t>
            </a:r>
            <a:endParaRPr lang="en-US" sz="3600" i="0" kern="10" dirty="0">
              <a:ln w="9525">
                <a:solidFill>
                  <a:srgbClr val="008000"/>
                </a:solidFill>
                <a:round/>
              </a:ln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91571" y="2185290"/>
            <a:ext cx="5084965" cy="12627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NĂNG LƯỢNG ĐIỆN</a:t>
            </a:r>
          </a:p>
          <a:p>
            <a:pPr algn="ctr"/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vi-VN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2)</a:t>
            </a:r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endParaRPr lang="en-US" sz="3600" b="1" i="0" kern="10" dirty="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053" name="Picture 3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6500"/>
            <a:ext cx="3505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5977" y="52918"/>
            <a:ext cx="682625" cy="206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36"/>
          <p:cNvSpPr>
            <a:spLocks noChangeArrowheads="1"/>
          </p:cNvSpPr>
          <p:nvPr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</a:ln>
        </p:spPr>
        <p:txBody>
          <a:bodyPr wrap="none" anchor="ctr"/>
          <a:lstStyle/>
          <a:p>
            <a:pPr eaLnBrk="1" hangingPunct="1"/>
            <a:endParaRPr lang="vi-VN" altLang="en-US">
              <a:latin typeface="Times New Roman" panose="02020603050405020304" pitchFamily="18" charset="0"/>
            </a:endParaRPr>
          </a:p>
        </p:txBody>
      </p:sp>
      <p:pic>
        <p:nvPicPr>
          <p:cNvPr id="2056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4885"/>
            <a:ext cx="1493838" cy="160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708245qq9tddswa1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5625" y="3881438"/>
            <a:ext cx="2209800" cy="17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0"/>
          <p:cNvSpPr txBox="1">
            <a:spLocks noChangeArrowheads="1"/>
          </p:cNvSpPr>
          <p:nvPr/>
        </p:nvSpPr>
        <p:spPr bwMode="auto">
          <a:xfrm>
            <a:off x="533400" y="682943"/>
            <a:ext cx="8305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533400" y="1143000"/>
            <a:ext cx="813693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altLang="en-US" sz="2600" b="1" i="0" dirty="0" smtClean="0">
                <a:solidFill>
                  <a:srgbClr val="0000CC"/>
                </a:solidFill>
                <a:latin typeface="Times New Roman" pitchFamily="18" charset="0"/>
              </a:rPr>
              <a:t> - </a:t>
            </a:r>
            <a:r>
              <a:rPr lang="en-US" altLang="en-US" sz="2600" b="1" i="0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altLang="en-US" sz="2600" b="1" i="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các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vật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trên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thì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vật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dẫn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điện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, </a:t>
            </a:r>
            <a:r>
              <a:rPr lang="en-US" altLang="en-US" sz="2600" b="1" i="0" dirty="0" err="1" smtClean="0">
                <a:solidFill>
                  <a:srgbClr val="0000CC"/>
                </a:solidFill>
                <a:latin typeface="Times New Roman" pitchFamily="18" charset="0"/>
              </a:rPr>
              <a:t>vật</a:t>
            </a:r>
            <a:r>
              <a:rPr lang="en-US" altLang="en-US" sz="2600" b="1" i="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>
                <a:solidFill>
                  <a:srgbClr val="0000CC"/>
                </a:solidFill>
                <a:latin typeface="Times New Roman" pitchFamily="18" charset="0"/>
              </a:rPr>
              <a:t>cách</a:t>
            </a:r>
            <a:r>
              <a:rPr lang="en-US" altLang="en-US" sz="2600" b="1" i="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600" b="1" i="0" dirty="0" err="1" smtClean="0">
                <a:solidFill>
                  <a:srgbClr val="0000CC"/>
                </a:solidFill>
                <a:latin typeface="Times New Roman" pitchFamily="18" charset="0"/>
              </a:rPr>
              <a:t>điện</a:t>
            </a:r>
            <a:r>
              <a:rPr lang="en-US" altLang="en-US" sz="2600" b="1" i="0" dirty="0" smtClean="0">
                <a:solidFill>
                  <a:srgbClr val="0000CC"/>
                </a:solidFill>
                <a:latin typeface="Times New Roman" pitchFamily="18" charset="0"/>
              </a:rPr>
              <a:t>?</a:t>
            </a:r>
            <a:endParaRPr lang="en-US" altLang="en-US" sz="2600" b="1" i="0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2687506" y="3651118"/>
            <a:ext cx="2856177" cy="1588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4400" y="2159000"/>
            <a:ext cx="289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800" b="1" i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800" b="1" i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en-US" sz="2800" b="1" i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altLang="en-US" sz="2800" b="1" i="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95800" y="2159000"/>
            <a:ext cx="289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800" b="1" i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Vật cách điện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348619" y="2857500"/>
            <a:ext cx="9444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đồng</a:t>
            </a:r>
            <a:endParaRPr lang="en-US" altLang="en-US" i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02555" y="3302000"/>
            <a:ext cx="6238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sắt</a:t>
            </a:r>
            <a:endParaRPr lang="en-US" altLang="en-US" i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279775" y="3746500"/>
            <a:ext cx="10647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nhôm</a:t>
            </a:r>
            <a:endParaRPr lang="en-US" altLang="en-US" i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237822" y="2603500"/>
            <a:ext cx="9797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nhựa</a:t>
            </a:r>
            <a:endParaRPr lang="en-US" altLang="en-US" i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249786" y="2984500"/>
            <a:ext cx="11320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cao su</a:t>
            </a:r>
            <a:endParaRPr lang="en-US" altLang="en-US" i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202302" y="3365500"/>
            <a:ext cx="15953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 dirty="0" err="1">
                <a:cs typeface="Times New Roman" pitchFamily="18" charset="0"/>
              </a:rPr>
              <a:t>thủy</a:t>
            </a:r>
            <a:r>
              <a:rPr lang="en-US" altLang="en-US" b="1" i="0" dirty="0">
                <a:cs typeface="Times New Roman" pitchFamily="18" charset="0"/>
              </a:rPr>
              <a:t> </a:t>
            </a:r>
            <a:r>
              <a:rPr lang="en-US" altLang="en-US" b="1" i="0" dirty="0" err="1">
                <a:cs typeface="Times New Roman" pitchFamily="18" charset="0"/>
              </a:rPr>
              <a:t>tinh</a:t>
            </a:r>
            <a:endParaRPr lang="en-US" altLang="en-US" i="0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329559" y="3810000"/>
            <a:ext cx="12137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gỗ khô</a:t>
            </a:r>
            <a:endParaRPr lang="en-US" altLang="en-US" i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520337" y="4254500"/>
            <a:ext cx="6639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bìa</a:t>
            </a:r>
            <a:endParaRPr lang="en-US" altLang="en-US" i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665404" y="4635500"/>
            <a:ext cx="5389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i="0">
                <a:cs typeface="Times New Roman" pitchFamily="18" charset="0"/>
              </a:rPr>
              <a:t>sứ</a:t>
            </a:r>
            <a:endParaRPr lang="en-US" altLang="en-US" i="0"/>
          </a:p>
        </p:txBody>
      </p:sp>
    </p:spTree>
    <p:extLst>
      <p:ext uri="{BB962C8B-B14F-4D97-AF65-F5344CB8AC3E}">
        <p14:creationId xmlns:p14="http://schemas.microsoft.com/office/powerpoint/2010/main" val="2780905069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7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9"/>
          <p:cNvSpPr txBox="1">
            <a:spLocks noChangeArrowheads="1"/>
          </p:cNvSpPr>
          <p:nvPr/>
        </p:nvSpPr>
        <p:spPr bwMode="auto">
          <a:xfrm>
            <a:off x="838200" y="2984500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800" b="1">
              <a:solidFill>
                <a:srgbClr val="FF3300"/>
              </a:solidFill>
              <a:latin typeface=".VnTime" pitchFamily="3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625460" y="317474"/>
            <a:ext cx="6760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+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Các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vật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cho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dòng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điện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chạy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qua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gọi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?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WordArt 15"/>
          <p:cNvSpPr>
            <a:spLocks noChangeArrowheads="1" noChangeShapeType="1" noTextEdit="1"/>
          </p:cNvSpPr>
          <p:nvPr/>
        </p:nvSpPr>
        <p:spPr bwMode="auto">
          <a:xfrm>
            <a:off x="2305735" y="840694"/>
            <a:ext cx="2969055" cy="53112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7639"/>
              </a:avLst>
            </a:prstTxWarp>
          </a:bodyPr>
          <a:lstStyle/>
          <a:p>
            <a:pPr algn="ctr">
              <a:defRPr/>
            </a:pP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TimeH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Vật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dẫn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điện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en-US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latin typeface=".VnTimeH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33399" y="1658610"/>
            <a:ext cx="80610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+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Các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vật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không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cho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dòng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điện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chạy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qua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gọi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?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WordArt 15"/>
          <p:cNvSpPr>
            <a:spLocks noChangeArrowheads="1" noChangeShapeType="1" noTextEdit="1"/>
          </p:cNvSpPr>
          <p:nvPr/>
        </p:nvSpPr>
        <p:spPr bwMode="auto">
          <a:xfrm>
            <a:off x="2209800" y="2222500"/>
            <a:ext cx="3160927" cy="40731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7639"/>
              </a:avLst>
            </a:prstTxWarp>
          </a:bodyPr>
          <a:lstStyle/>
          <a:p>
            <a:pPr algn="ctr">
              <a:defRPr/>
            </a:pP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TimeH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Vật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cách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điện</a:t>
            </a:r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en-US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latin typeface=".VnTimeH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411016" y="3260677"/>
            <a:ext cx="8305800" cy="2095500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57050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" y="-1"/>
            <a:ext cx="9144476" cy="557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WordArt 6"/>
          <p:cNvSpPr>
            <a:spLocks noTextEdit="1"/>
          </p:cNvSpPr>
          <p:nvPr/>
        </p:nvSpPr>
        <p:spPr>
          <a:xfrm>
            <a:off x="1915437" y="1491390"/>
            <a:ext cx="5312650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i="0" dirty="0" smtClean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THỰC HÀNH, LUYỆN TẬP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1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1468" y="217484"/>
            <a:ext cx="8727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 dirty="0" err="1" smtClean="0">
                <a:solidFill>
                  <a:srgbClr val="FF0000"/>
                </a:solidFill>
              </a:rPr>
              <a:t>Hoạt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động</a:t>
            </a:r>
            <a:r>
              <a:rPr lang="en-US" sz="2400" i="0" dirty="0" smtClean="0">
                <a:solidFill>
                  <a:srgbClr val="FF0000"/>
                </a:solidFill>
              </a:rPr>
              <a:t> 2. </a:t>
            </a:r>
            <a:r>
              <a:rPr lang="en-US" sz="2400" i="0" dirty="0" err="1" smtClean="0">
                <a:solidFill>
                  <a:srgbClr val="FF0000"/>
                </a:solidFill>
              </a:rPr>
              <a:t>Tìm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hiểu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ứng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dụng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vật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dẫn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điện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và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vật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cách</a:t>
            </a:r>
            <a:r>
              <a:rPr lang="en-US" sz="2400" i="0" dirty="0" smtClean="0">
                <a:solidFill>
                  <a:srgbClr val="FF0000"/>
                </a:solidFill>
              </a:rPr>
              <a:t> </a:t>
            </a:r>
            <a:r>
              <a:rPr lang="en-US" sz="2400" i="0" dirty="0" err="1" smtClean="0">
                <a:solidFill>
                  <a:srgbClr val="FF0000"/>
                </a:solidFill>
              </a:rPr>
              <a:t>điện</a:t>
            </a:r>
            <a:endParaRPr lang="en-US" sz="2400" i="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HP\Pictures\Screenshots\Screenshot (45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6" r="2694"/>
          <a:stretch/>
        </p:blipFill>
        <p:spPr bwMode="auto">
          <a:xfrm>
            <a:off x="18300" y="679149"/>
            <a:ext cx="9049805" cy="339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0089" y="419038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000" i="0" dirty="0" err="1"/>
              <a:t>Hình</a:t>
            </a:r>
            <a:r>
              <a:rPr lang="en-US" sz="2000" i="0" dirty="0"/>
              <a:t> 5: </a:t>
            </a:r>
            <a:r>
              <a:rPr lang="en-US" sz="2000" i="0" dirty="0" err="1"/>
              <a:t>Hai</a:t>
            </a:r>
            <a:r>
              <a:rPr lang="en-US" sz="2000" i="0" dirty="0"/>
              <a:t> </a:t>
            </a:r>
            <a:r>
              <a:rPr lang="en-US" sz="2000" i="0" dirty="0" err="1"/>
              <a:t>chân</a:t>
            </a:r>
            <a:r>
              <a:rPr lang="en-US" sz="2000" i="0" dirty="0"/>
              <a:t> </a:t>
            </a:r>
            <a:r>
              <a:rPr lang="en-US" sz="2000" i="0" dirty="0" err="1"/>
              <a:t>cắm</a:t>
            </a:r>
            <a:r>
              <a:rPr lang="en-US" sz="2000" i="0" dirty="0"/>
              <a:t> </a:t>
            </a:r>
            <a:r>
              <a:rPr lang="en-US" sz="2000" i="0" dirty="0" err="1"/>
              <a:t>dẫn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để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có</a:t>
            </a:r>
            <a:r>
              <a:rPr lang="en-US" sz="2000" i="0" dirty="0"/>
              <a:t> </a:t>
            </a:r>
            <a:r>
              <a:rPr lang="en-US" sz="2000" i="0" dirty="0" err="1"/>
              <a:t>thể</a:t>
            </a:r>
            <a:r>
              <a:rPr lang="en-US" sz="2000" i="0" dirty="0"/>
              <a:t> </a:t>
            </a:r>
            <a:r>
              <a:rPr lang="en-US" sz="2000" i="0" dirty="0" err="1"/>
              <a:t>từ</a:t>
            </a:r>
            <a:r>
              <a:rPr lang="en-US" sz="2000" i="0" dirty="0"/>
              <a:t> ổ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truyền</a:t>
            </a:r>
            <a:r>
              <a:rPr lang="en-US" sz="2000" i="0" dirty="0"/>
              <a:t> </a:t>
            </a:r>
            <a:r>
              <a:rPr lang="en-US" sz="2000" i="0" dirty="0" err="1"/>
              <a:t>tải</a:t>
            </a:r>
            <a:r>
              <a:rPr lang="en-US" sz="2000" i="0" dirty="0"/>
              <a:t> </a:t>
            </a:r>
            <a:r>
              <a:rPr lang="en-US" sz="2000" i="0" dirty="0" err="1"/>
              <a:t>tới</a:t>
            </a:r>
            <a:r>
              <a:rPr lang="en-US" sz="2000" i="0" dirty="0"/>
              <a:t> </a:t>
            </a:r>
            <a:r>
              <a:rPr lang="en-US" sz="2000" i="0" dirty="0" err="1" smtClean="0"/>
              <a:t>thiết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bị</a:t>
            </a:r>
            <a:r>
              <a:rPr lang="en-US" sz="2000" i="0" dirty="0" smtClean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. </a:t>
            </a:r>
            <a:r>
              <a:rPr lang="en-US" sz="2000" i="0" dirty="0" err="1"/>
              <a:t>Tay</a:t>
            </a:r>
            <a:r>
              <a:rPr lang="en-US" sz="2000" i="0" dirty="0"/>
              <a:t> </a:t>
            </a:r>
            <a:r>
              <a:rPr lang="en-US" sz="2000" i="0" dirty="0" err="1"/>
              <a:t>cầm</a:t>
            </a:r>
            <a:r>
              <a:rPr lang="en-US" sz="2000" i="0" dirty="0"/>
              <a:t> </a:t>
            </a:r>
            <a:r>
              <a:rPr lang="en-US" sz="2000" i="0" dirty="0" err="1"/>
              <a:t>và</a:t>
            </a:r>
            <a:r>
              <a:rPr lang="en-US" sz="2000" i="0" dirty="0"/>
              <a:t> </a:t>
            </a:r>
            <a:r>
              <a:rPr lang="en-US" sz="2000" i="0" dirty="0" err="1"/>
              <a:t>vỏ</a:t>
            </a:r>
            <a:r>
              <a:rPr lang="en-US" sz="2000" i="0" dirty="0"/>
              <a:t> </a:t>
            </a:r>
            <a:r>
              <a:rPr lang="en-US" sz="2000" i="0" dirty="0" err="1"/>
              <a:t>bọc</a:t>
            </a:r>
            <a:r>
              <a:rPr lang="en-US" sz="2000" i="0" dirty="0"/>
              <a:t> </a:t>
            </a:r>
            <a:r>
              <a:rPr lang="en-US" sz="2000" i="0" dirty="0" err="1"/>
              <a:t>dây</a:t>
            </a:r>
            <a:r>
              <a:rPr lang="en-US" sz="2000" i="0" dirty="0"/>
              <a:t> </a:t>
            </a:r>
            <a:r>
              <a:rPr lang="en-US" sz="2000" i="0" dirty="0" err="1"/>
              <a:t>dẫn</a:t>
            </a:r>
            <a:r>
              <a:rPr lang="en-US" sz="2000" i="0" dirty="0"/>
              <a:t> </a:t>
            </a:r>
            <a:r>
              <a:rPr lang="en-US" sz="2000" i="0" dirty="0" err="1"/>
              <a:t>cách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để</a:t>
            </a:r>
            <a:r>
              <a:rPr lang="en-US" sz="2000" i="0" dirty="0"/>
              <a:t> </a:t>
            </a:r>
            <a:r>
              <a:rPr lang="en-US" sz="2000" i="0" dirty="0" err="1"/>
              <a:t>tránh</a:t>
            </a:r>
            <a:r>
              <a:rPr lang="en-US" sz="2000" i="0" dirty="0"/>
              <a:t> </a:t>
            </a:r>
            <a:r>
              <a:rPr lang="en-US" sz="2000" i="0" dirty="0" err="1"/>
              <a:t>bị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giật</a:t>
            </a:r>
            <a:r>
              <a:rPr lang="en-US" sz="2000" i="0" dirty="0" smtClean="0"/>
              <a:t>.</a:t>
            </a:r>
            <a:endParaRPr lang="en-US" sz="2000" i="0" dirty="0"/>
          </a:p>
        </p:txBody>
      </p:sp>
      <p:sp>
        <p:nvSpPr>
          <p:cNvPr id="7" name="Rectangle 6"/>
          <p:cNvSpPr/>
          <p:nvPr/>
        </p:nvSpPr>
        <p:spPr>
          <a:xfrm>
            <a:off x="5212108" y="4270477"/>
            <a:ext cx="37188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0" dirty="0" err="1" smtClean="0"/>
              <a:t>Hình</a:t>
            </a:r>
            <a:r>
              <a:rPr lang="en-US" sz="2000" i="0" dirty="0" smtClean="0"/>
              <a:t> </a:t>
            </a:r>
            <a:r>
              <a:rPr lang="en-US" sz="2000" i="0" dirty="0"/>
              <a:t>6: </a:t>
            </a:r>
            <a:r>
              <a:rPr lang="en-US" sz="2000" i="0" dirty="0" err="1"/>
              <a:t>Lõi</a:t>
            </a:r>
            <a:r>
              <a:rPr lang="en-US" sz="2000" i="0" dirty="0"/>
              <a:t> </a:t>
            </a:r>
            <a:r>
              <a:rPr lang="en-US" sz="2000" i="0" dirty="0" err="1"/>
              <a:t>dây</a:t>
            </a:r>
            <a:r>
              <a:rPr lang="en-US" sz="2000" i="0" dirty="0"/>
              <a:t> </a:t>
            </a:r>
            <a:r>
              <a:rPr lang="en-US" sz="2000" i="0" dirty="0" err="1"/>
              <a:t>dẫn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; </a:t>
            </a:r>
            <a:r>
              <a:rPr lang="en-US" sz="2000" i="0" dirty="0" err="1"/>
              <a:t>vỏ</a:t>
            </a:r>
            <a:r>
              <a:rPr lang="en-US" sz="2000" i="0" dirty="0"/>
              <a:t> </a:t>
            </a:r>
            <a:r>
              <a:rPr lang="en-US" sz="2000" i="0" dirty="0" err="1"/>
              <a:t>bọc</a:t>
            </a:r>
            <a:r>
              <a:rPr lang="en-US" sz="2000" i="0" dirty="0"/>
              <a:t> </a:t>
            </a:r>
            <a:r>
              <a:rPr lang="en-US" sz="2000" i="0" dirty="0" err="1"/>
              <a:t>dây</a:t>
            </a:r>
            <a:r>
              <a:rPr lang="en-US" sz="2000" i="0" dirty="0"/>
              <a:t> </a:t>
            </a:r>
            <a:r>
              <a:rPr lang="en-US" sz="2000" i="0" dirty="0" err="1"/>
              <a:t>cách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để</a:t>
            </a:r>
            <a:r>
              <a:rPr lang="en-US" sz="2000" i="0" dirty="0"/>
              <a:t> </a:t>
            </a:r>
            <a:r>
              <a:rPr lang="en-US" sz="2000" i="0" dirty="0" err="1"/>
              <a:t>tránh</a:t>
            </a:r>
            <a:r>
              <a:rPr lang="en-US" sz="2000" i="0" dirty="0"/>
              <a:t> </a:t>
            </a:r>
            <a:r>
              <a:rPr lang="en-US" sz="2000" i="0" dirty="0" err="1"/>
              <a:t>bị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 </a:t>
            </a:r>
            <a:r>
              <a:rPr lang="en-US" sz="2000" i="0" dirty="0" err="1"/>
              <a:t>giật</a:t>
            </a:r>
            <a:r>
              <a:rPr lang="en-US" sz="2000" i="0" dirty="0"/>
              <a:t> </a:t>
            </a:r>
            <a:r>
              <a:rPr lang="en-US" sz="2000" i="0" dirty="0" err="1"/>
              <a:t>và</a:t>
            </a:r>
            <a:r>
              <a:rPr lang="en-US" sz="2000" i="0" dirty="0"/>
              <a:t> </a:t>
            </a:r>
            <a:r>
              <a:rPr lang="en-US" sz="2000" i="0" dirty="0" err="1"/>
              <a:t>tránh</a:t>
            </a:r>
            <a:r>
              <a:rPr lang="en-US" sz="2000" i="0" dirty="0"/>
              <a:t> </a:t>
            </a:r>
            <a:r>
              <a:rPr lang="en-US" sz="2000" i="0" dirty="0" err="1"/>
              <a:t>chập</a:t>
            </a:r>
            <a:r>
              <a:rPr lang="en-US" sz="2000" i="0" dirty="0"/>
              <a:t> </a:t>
            </a:r>
            <a:r>
              <a:rPr lang="en-US" sz="2000" i="0" dirty="0" err="1"/>
              <a:t>điện</a:t>
            </a:r>
            <a:r>
              <a:rPr lang="en-US" sz="20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5596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Pictures\Screenshots\Screenshot (45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7" r="1905"/>
          <a:stretch/>
        </p:blipFill>
        <p:spPr bwMode="auto">
          <a:xfrm>
            <a:off x="0" y="125280"/>
            <a:ext cx="9095331" cy="361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04935" y="3999772"/>
            <a:ext cx="7285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0" dirty="0" err="1"/>
              <a:t>Người</a:t>
            </a:r>
            <a:r>
              <a:rPr lang="en-US" sz="2400" i="0" dirty="0"/>
              <a:t> </a:t>
            </a:r>
            <a:r>
              <a:rPr lang="en-US" sz="2400" i="0" dirty="0" err="1"/>
              <a:t>thợ</a:t>
            </a:r>
            <a:r>
              <a:rPr lang="en-US" sz="2400" i="0" dirty="0"/>
              <a:t> </a:t>
            </a:r>
            <a:r>
              <a:rPr lang="en-US" sz="2400" i="0" dirty="0" err="1"/>
              <a:t>điện</a:t>
            </a:r>
            <a:r>
              <a:rPr lang="en-US" sz="2400" i="0" dirty="0"/>
              <a:t> </a:t>
            </a:r>
            <a:r>
              <a:rPr lang="en-US" sz="2400" i="0" dirty="0" err="1"/>
              <a:t>cần</a:t>
            </a:r>
            <a:r>
              <a:rPr lang="en-US" sz="2400" i="0" dirty="0"/>
              <a:t> </a:t>
            </a:r>
            <a:r>
              <a:rPr lang="en-US" sz="2400" i="0" dirty="0" err="1"/>
              <a:t>đeo</a:t>
            </a:r>
            <a:r>
              <a:rPr lang="en-US" sz="2400" i="0" dirty="0"/>
              <a:t> </a:t>
            </a:r>
            <a:r>
              <a:rPr lang="en-US" sz="2400" i="0" dirty="0" err="1"/>
              <a:t>găng</a:t>
            </a:r>
            <a:r>
              <a:rPr lang="en-US" sz="2400" i="0" dirty="0"/>
              <a:t> </a:t>
            </a:r>
            <a:r>
              <a:rPr lang="en-US" sz="2400" i="0" dirty="0" err="1"/>
              <a:t>tay</a:t>
            </a:r>
            <a:r>
              <a:rPr lang="en-US" sz="2400" i="0" dirty="0"/>
              <a:t> </a:t>
            </a:r>
            <a:r>
              <a:rPr lang="en-US" sz="2400" i="0" dirty="0" err="1"/>
              <a:t>cách</a:t>
            </a:r>
            <a:r>
              <a:rPr lang="en-US" sz="2400" i="0" dirty="0"/>
              <a:t> </a:t>
            </a:r>
            <a:r>
              <a:rPr lang="en-US" sz="2400" i="0" dirty="0" err="1"/>
              <a:t>điện</a:t>
            </a:r>
            <a:r>
              <a:rPr lang="en-US" sz="2400" i="0" dirty="0"/>
              <a:t> </a:t>
            </a:r>
            <a:r>
              <a:rPr lang="en-US" sz="2400" i="0" dirty="0" err="1"/>
              <a:t>khi</a:t>
            </a:r>
            <a:r>
              <a:rPr lang="en-US" sz="2400" i="0" dirty="0"/>
              <a:t> </a:t>
            </a:r>
            <a:r>
              <a:rPr lang="en-US" sz="2400" i="0" dirty="0" err="1"/>
              <a:t>kiểm</a:t>
            </a:r>
            <a:r>
              <a:rPr lang="en-US" sz="2400" i="0" dirty="0"/>
              <a:t> </a:t>
            </a:r>
            <a:r>
              <a:rPr lang="en-US" sz="2400" i="0" dirty="0" err="1"/>
              <a:t>tra</a:t>
            </a:r>
            <a:r>
              <a:rPr lang="en-US" sz="2400" i="0" dirty="0"/>
              <a:t>, </a:t>
            </a:r>
            <a:r>
              <a:rPr lang="en-US" sz="2400" i="0" dirty="0" err="1"/>
              <a:t>sửa</a:t>
            </a:r>
            <a:r>
              <a:rPr lang="en-US" sz="2400" i="0" dirty="0"/>
              <a:t> </a:t>
            </a:r>
            <a:r>
              <a:rPr lang="en-US" sz="2400" i="0" dirty="0" err="1"/>
              <a:t>chữa</a:t>
            </a:r>
            <a:r>
              <a:rPr lang="en-US" sz="2400" i="0" dirty="0"/>
              <a:t> </a:t>
            </a:r>
            <a:r>
              <a:rPr lang="en-US" sz="2400" i="0" dirty="0" err="1"/>
              <a:t>điện</a:t>
            </a:r>
            <a:r>
              <a:rPr lang="en-US" sz="2400" i="0" dirty="0"/>
              <a:t> </a:t>
            </a:r>
            <a:r>
              <a:rPr lang="en-US" sz="2400" i="0" dirty="0" err="1" smtClean="0"/>
              <a:t>để</a:t>
            </a:r>
            <a:r>
              <a:rPr lang="en-US" sz="2400" i="0" dirty="0"/>
              <a:t> </a:t>
            </a:r>
            <a:r>
              <a:rPr lang="en-US" sz="2400" i="0" dirty="0" err="1" smtClean="0"/>
              <a:t>tránh</a:t>
            </a:r>
            <a:r>
              <a:rPr lang="en-US" sz="2400" i="0" dirty="0" smtClean="0"/>
              <a:t> </a:t>
            </a:r>
            <a:r>
              <a:rPr lang="en-US" sz="2400" i="0" dirty="0" err="1"/>
              <a:t>bị</a:t>
            </a:r>
            <a:r>
              <a:rPr lang="en-US" sz="2400" i="0" dirty="0"/>
              <a:t> </a:t>
            </a:r>
            <a:r>
              <a:rPr lang="en-US" sz="2400" i="0" dirty="0" err="1"/>
              <a:t>điện</a:t>
            </a:r>
            <a:r>
              <a:rPr lang="en-US" sz="2400" i="0" dirty="0"/>
              <a:t> </a:t>
            </a:r>
            <a:r>
              <a:rPr lang="en-US" sz="2400" i="0" dirty="0" err="1"/>
              <a:t>giật</a:t>
            </a:r>
            <a:r>
              <a:rPr lang="en-US" sz="24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88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985" y="559929"/>
            <a:ext cx="85761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0" dirty="0" smtClean="0"/>
              <a:t>	</a:t>
            </a:r>
            <a:r>
              <a:rPr lang="en-US" b="0" i="0" dirty="0" err="1" smtClean="0"/>
              <a:t>Quan</a:t>
            </a:r>
            <a:r>
              <a:rPr lang="en-US" b="0" i="0" dirty="0" smtClean="0"/>
              <a:t> </a:t>
            </a:r>
            <a:r>
              <a:rPr lang="en-US" b="0" i="0" dirty="0" err="1"/>
              <a:t>sát</a:t>
            </a:r>
            <a:r>
              <a:rPr lang="en-US" b="0" i="0" dirty="0"/>
              <a:t> </a:t>
            </a:r>
            <a:r>
              <a:rPr lang="en-US" b="0" i="0" dirty="0" err="1" smtClean="0"/>
              <a:t>chuột</a:t>
            </a:r>
            <a:r>
              <a:rPr lang="en-US" b="0" i="0" dirty="0" smtClean="0"/>
              <a:t> </a:t>
            </a:r>
            <a:r>
              <a:rPr lang="en-US" b="0" i="0" dirty="0" err="1"/>
              <a:t>máy</a:t>
            </a:r>
            <a:r>
              <a:rPr lang="en-US" b="0" i="0" dirty="0"/>
              <a:t> </a:t>
            </a:r>
            <a:r>
              <a:rPr lang="en-US" b="0" i="0" dirty="0" err="1"/>
              <a:t>tính</a:t>
            </a:r>
            <a:r>
              <a:rPr lang="en-US" b="0" i="0" dirty="0"/>
              <a:t> </a:t>
            </a:r>
            <a:r>
              <a:rPr lang="en-US" b="0" i="0" dirty="0" err="1"/>
              <a:t>không</a:t>
            </a:r>
            <a:r>
              <a:rPr lang="en-US" b="0" i="0" dirty="0"/>
              <a:t> </a:t>
            </a:r>
            <a:r>
              <a:rPr lang="en-US" b="0" i="0" dirty="0" err="1" smtClean="0"/>
              <a:t>dây</a:t>
            </a:r>
            <a:r>
              <a:rPr lang="en-US" b="0" i="0" dirty="0" smtClean="0"/>
              <a:t> </a:t>
            </a:r>
            <a:r>
              <a:rPr lang="en-US" b="0" i="0" dirty="0" err="1"/>
              <a:t>và</a:t>
            </a:r>
            <a:r>
              <a:rPr lang="en-US" b="0" i="0" dirty="0"/>
              <a:t> </a:t>
            </a:r>
            <a:r>
              <a:rPr lang="en-US" b="0" i="0" dirty="0" err="1"/>
              <a:t>trả</a:t>
            </a:r>
            <a:r>
              <a:rPr lang="en-US" b="0" i="0" dirty="0"/>
              <a:t> </a:t>
            </a:r>
            <a:r>
              <a:rPr lang="en-US" b="0" i="0" dirty="0" err="1"/>
              <a:t>lời</a:t>
            </a:r>
            <a:r>
              <a:rPr lang="en-US" b="0" i="0" dirty="0"/>
              <a:t> </a:t>
            </a:r>
            <a:r>
              <a:rPr lang="en-US" b="0" i="0" dirty="0" err="1"/>
              <a:t>các</a:t>
            </a:r>
            <a:r>
              <a:rPr lang="en-US" b="0" i="0" dirty="0"/>
              <a:t> </a:t>
            </a:r>
            <a:r>
              <a:rPr lang="en-US" b="0" i="0" dirty="0" err="1"/>
              <a:t>câu</a:t>
            </a:r>
            <a:r>
              <a:rPr lang="en-US" b="0" i="0" dirty="0"/>
              <a:t> </a:t>
            </a:r>
            <a:r>
              <a:rPr lang="en-US" b="0" i="0" dirty="0" err="1"/>
              <a:t>hỏi</a:t>
            </a:r>
            <a:r>
              <a:rPr lang="en-US" b="0" i="0" dirty="0"/>
              <a:t> </a:t>
            </a:r>
            <a:r>
              <a:rPr lang="en-US" b="0" i="0" dirty="0" err="1" smtClean="0"/>
              <a:t>sau</a:t>
            </a:r>
            <a:r>
              <a:rPr lang="en-US" b="0" i="0" dirty="0" smtClean="0"/>
              <a:t>:</a:t>
            </a:r>
          </a:p>
          <a:p>
            <a:pPr algn="just"/>
            <a:r>
              <a:rPr lang="en-US" b="0" i="0" dirty="0" smtClean="0"/>
              <a:t>- </a:t>
            </a:r>
            <a:r>
              <a:rPr lang="en-US" b="0" i="0" dirty="0" err="1" smtClean="0"/>
              <a:t>Hai</a:t>
            </a:r>
            <a:r>
              <a:rPr lang="en-US" b="0" i="0" dirty="0" smtClean="0"/>
              <a:t> </a:t>
            </a:r>
            <a:r>
              <a:rPr lang="en-US" b="0" i="0" dirty="0" err="1"/>
              <a:t>đầu</a:t>
            </a:r>
            <a:r>
              <a:rPr lang="en-US" b="0" i="0" dirty="0"/>
              <a:t> </a:t>
            </a:r>
            <a:r>
              <a:rPr lang="en-US" b="0" i="0" dirty="0" err="1"/>
              <a:t>nối</a:t>
            </a:r>
            <a:r>
              <a:rPr lang="en-US" b="0" i="0" dirty="0"/>
              <a:t> pin </a:t>
            </a:r>
            <a:r>
              <a:rPr lang="en-US" b="0" i="0" dirty="0" err="1"/>
              <a:t>làm</a:t>
            </a:r>
            <a:r>
              <a:rPr lang="en-US" b="0" i="0" dirty="0"/>
              <a:t> </a:t>
            </a:r>
            <a:r>
              <a:rPr lang="en-US" b="0" i="0" dirty="0" err="1"/>
              <a:t>bằng</a:t>
            </a:r>
            <a:r>
              <a:rPr lang="en-US" b="0" i="0" dirty="0"/>
              <a:t> </a:t>
            </a:r>
            <a:r>
              <a:rPr lang="en-US" b="0" i="0" dirty="0" err="1"/>
              <a:t>vật</a:t>
            </a:r>
            <a:r>
              <a:rPr lang="en-US" b="0" i="0" dirty="0"/>
              <a:t> </a:t>
            </a:r>
            <a:r>
              <a:rPr lang="en-US" b="0" i="0" dirty="0" err="1"/>
              <a:t>dẫn</a:t>
            </a:r>
            <a:r>
              <a:rPr lang="en-US" b="0" i="0" dirty="0"/>
              <a:t> </a:t>
            </a:r>
            <a:r>
              <a:rPr lang="en-US" b="0" i="0" dirty="0" err="1"/>
              <a:t>điện</a:t>
            </a:r>
            <a:r>
              <a:rPr lang="en-US" b="0" i="0" dirty="0"/>
              <a:t> hay </a:t>
            </a:r>
            <a:r>
              <a:rPr lang="en-US" b="0" i="0" dirty="0" err="1"/>
              <a:t>vật</a:t>
            </a:r>
            <a:r>
              <a:rPr lang="en-US" b="0" i="0" dirty="0"/>
              <a:t> </a:t>
            </a:r>
            <a:r>
              <a:rPr lang="en-US" b="0" i="0" dirty="0" err="1"/>
              <a:t>cách</a:t>
            </a:r>
            <a:r>
              <a:rPr lang="en-US" b="0" i="0" dirty="0"/>
              <a:t> </a:t>
            </a:r>
            <a:r>
              <a:rPr lang="en-US" b="0" i="0" dirty="0" err="1"/>
              <a:t>điện</a:t>
            </a:r>
            <a:r>
              <a:rPr lang="en-US" b="0" i="0" dirty="0"/>
              <a:t>? </a:t>
            </a:r>
            <a:r>
              <a:rPr lang="en-US" b="0" i="0" dirty="0" err="1"/>
              <a:t>Vì</a:t>
            </a:r>
            <a:r>
              <a:rPr lang="en-US" b="0" i="0" dirty="0"/>
              <a:t> </a:t>
            </a:r>
            <a:r>
              <a:rPr lang="en-US" b="0" i="0" dirty="0" err="1"/>
              <a:t>sao</a:t>
            </a:r>
            <a:r>
              <a:rPr lang="en-US" b="0" i="0" dirty="0" smtClean="0"/>
              <a:t>?</a:t>
            </a:r>
            <a:endParaRPr lang="en-US" b="0" i="0" dirty="0"/>
          </a:p>
          <a:p>
            <a:pPr algn="just"/>
            <a:r>
              <a:rPr lang="en-US" b="0" i="0" dirty="0" smtClean="0"/>
              <a:t>- </a:t>
            </a:r>
            <a:r>
              <a:rPr lang="en-US" b="0" i="0" dirty="0"/>
              <a:t>Theo </a:t>
            </a:r>
            <a:r>
              <a:rPr lang="en-US" b="0" i="0" dirty="0" err="1"/>
              <a:t>em</a:t>
            </a:r>
            <a:r>
              <a:rPr lang="en-US" b="0" i="0" dirty="0"/>
              <a:t>, </a:t>
            </a:r>
            <a:r>
              <a:rPr lang="en-US" b="0" i="0" dirty="0" err="1"/>
              <a:t>khi</a:t>
            </a:r>
            <a:r>
              <a:rPr lang="en-US" b="0" i="0" dirty="0"/>
              <a:t> </a:t>
            </a:r>
            <a:r>
              <a:rPr lang="en-US" b="0" i="0" dirty="0" err="1"/>
              <a:t>lắp</a:t>
            </a:r>
            <a:r>
              <a:rPr lang="en-US" b="0" i="0" dirty="0"/>
              <a:t> pin </a:t>
            </a:r>
            <a:r>
              <a:rPr lang="en-US" b="0" i="0" dirty="0" err="1"/>
              <a:t>vào</a:t>
            </a:r>
            <a:r>
              <a:rPr lang="en-US" b="0" i="0" dirty="0"/>
              <a:t> </a:t>
            </a:r>
            <a:r>
              <a:rPr lang="en-US" b="0" i="0" dirty="0" err="1"/>
              <a:t>hộp</a:t>
            </a:r>
            <a:r>
              <a:rPr lang="en-US" b="0" i="0" dirty="0"/>
              <a:t> </a:t>
            </a:r>
            <a:r>
              <a:rPr lang="en-US" b="0" i="0" dirty="0" err="1"/>
              <a:t>đựng</a:t>
            </a:r>
            <a:r>
              <a:rPr lang="en-US" b="0" i="0" dirty="0"/>
              <a:t> pin </a:t>
            </a:r>
            <a:r>
              <a:rPr lang="en-US" b="0" i="0" dirty="0" err="1"/>
              <a:t>cần</a:t>
            </a:r>
            <a:r>
              <a:rPr lang="en-US" b="0" i="0" dirty="0"/>
              <a:t> </a:t>
            </a:r>
            <a:r>
              <a:rPr lang="en-US" b="0" i="0" dirty="0" err="1"/>
              <a:t>lưu</a:t>
            </a:r>
            <a:r>
              <a:rPr lang="en-US" b="0" i="0" dirty="0"/>
              <a:t> ý </a:t>
            </a:r>
            <a:r>
              <a:rPr lang="en-US" b="0" i="0" dirty="0" err="1"/>
              <a:t>điều</a:t>
            </a:r>
            <a:r>
              <a:rPr lang="en-US" b="0" i="0" dirty="0"/>
              <a:t> </a:t>
            </a:r>
            <a:r>
              <a:rPr lang="en-US" b="0" i="0" dirty="0" err="1"/>
              <a:t>gì</a:t>
            </a:r>
            <a:r>
              <a:rPr lang="en-US" b="0" i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677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0985" y="960125"/>
            <a:ext cx="87417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0" dirty="0" smtClean="0">
                <a:solidFill>
                  <a:srgbClr val="FF0000"/>
                </a:solidFill>
              </a:rPr>
              <a:t>- </a:t>
            </a:r>
            <a:r>
              <a:rPr lang="en-US" i="0" dirty="0" err="1">
                <a:solidFill>
                  <a:srgbClr val="FF0000"/>
                </a:solidFill>
              </a:rPr>
              <a:t>Hai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đầu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nối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>
                <a:solidFill>
                  <a:srgbClr val="FF0000"/>
                </a:solidFill>
              </a:rPr>
              <a:t>pin </a:t>
            </a:r>
            <a:r>
              <a:rPr lang="en-US" i="0" dirty="0" err="1">
                <a:solidFill>
                  <a:srgbClr val="FF0000"/>
                </a:solidFill>
              </a:rPr>
              <a:t>làm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bằng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vật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dẫn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điện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để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điện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từ</a:t>
            </a:r>
            <a:r>
              <a:rPr lang="en-US" i="0" dirty="0">
                <a:solidFill>
                  <a:srgbClr val="FF0000"/>
                </a:solidFill>
              </a:rPr>
              <a:t> pin </a:t>
            </a:r>
            <a:r>
              <a:rPr lang="en-US" i="0" dirty="0" err="1">
                <a:solidFill>
                  <a:srgbClr val="FF0000"/>
                </a:solidFill>
              </a:rPr>
              <a:t>có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thể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cung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cấp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cho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các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thiết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bị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điện</a:t>
            </a:r>
            <a:r>
              <a:rPr lang="en-US" i="0" dirty="0">
                <a:solidFill>
                  <a:srgbClr val="FF0000"/>
                </a:solidFill>
              </a:rPr>
              <a:t> ở </a:t>
            </a:r>
            <a:r>
              <a:rPr lang="en-US" i="0" dirty="0" err="1">
                <a:solidFill>
                  <a:srgbClr val="FF0000"/>
                </a:solidFill>
              </a:rPr>
              <a:t>trong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đồ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vật</a:t>
            </a:r>
            <a:r>
              <a:rPr lang="en-US" i="0" dirty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en-US" i="0" dirty="0">
                <a:solidFill>
                  <a:srgbClr val="FF0000"/>
                </a:solidFill>
              </a:rPr>
              <a:t>-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Lắp</a:t>
            </a:r>
            <a:r>
              <a:rPr lang="en-US" i="0" dirty="0">
                <a:solidFill>
                  <a:srgbClr val="FF0000"/>
                </a:solidFill>
              </a:rPr>
              <a:t> pin </a:t>
            </a:r>
            <a:r>
              <a:rPr lang="en-US" i="0" dirty="0" err="1">
                <a:solidFill>
                  <a:srgbClr val="FF0000"/>
                </a:solidFill>
              </a:rPr>
              <a:t>vào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hộp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đựng</a:t>
            </a:r>
            <a:r>
              <a:rPr lang="en-US" i="0" dirty="0">
                <a:solidFill>
                  <a:srgbClr val="FF0000"/>
                </a:solidFill>
              </a:rPr>
              <a:t> pin </a:t>
            </a:r>
            <a:r>
              <a:rPr lang="en-US" i="0" dirty="0" err="1">
                <a:solidFill>
                  <a:srgbClr val="FF0000"/>
                </a:solidFill>
              </a:rPr>
              <a:t>cần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lưu</a:t>
            </a:r>
            <a:r>
              <a:rPr lang="en-US" i="0" dirty="0">
                <a:solidFill>
                  <a:srgbClr val="FF0000"/>
                </a:solidFill>
              </a:rPr>
              <a:t> ý </a:t>
            </a:r>
            <a:r>
              <a:rPr lang="en-US" i="0" dirty="0" err="1">
                <a:solidFill>
                  <a:srgbClr val="FF0000"/>
                </a:solidFill>
              </a:rPr>
              <a:t>lắp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đúng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cực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của</a:t>
            </a:r>
            <a:r>
              <a:rPr lang="en-US" i="0" dirty="0">
                <a:solidFill>
                  <a:srgbClr val="FF0000"/>
                </a:solidFill>
              </a:rPr>
              <a:t> pin, pin </a:t>
            </a:r>
            <a:r>
              <a:rPr lang="en-US" i="0" dirty="0" err="1">
                <a:solidFill>
                  <a:srgbClr val="FF0000"/>
                </a:solidFill>
              </a:rPr>
              <a:t>còn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sử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dụng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được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để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dụng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cụ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hoạt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động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được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và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để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tránh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làm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hỏng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các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dụng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cụ</a:t>
            </a: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n-US" i="0" dirty="0" err="1">
                <a:solidFill>
                  <a:srgbClr val="FF0000"/>
                </a:solidFill>
              </a:rPr>
              <a:t>điện</a:t>
            </a:r>
            <a:r>
              <a:rPr lang="en-US" i="0" dirty="0">
                <a:solidFill>
                  <a:srgbClr val="FF0000"/>
                </a:solidFill>
              </a:rPr>
              <a:t>.</a:t>
            </a:r>
            <a:endParaRPr lang="en-US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5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6"/>
          <p:cNvSpPr>
            <a:spLocks noTextEdit="1"/>
          </p:cNvSpPr>
          <p:nvPr/>
        </p:nvSpPr>
        <p:spPr>
          <a:xfrm>
            <a:off x="2067465" y="734841"/>
            <a:ext cx="4553700" cy="68065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i="0" dirty="0" smtClean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VẬN DỤNG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2095" y="2365604"/>
            <a:ext cx="5464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Ai </a:t>
            </a:r>
            <a:r>
              <a:rPr lang="en-US" sz="4000" dirty="0" err="1" smtClean="0">
                <a:solidFill>
                  <a:srgbClr val="0000FF"/>
                </a:solidFill>
              </a:rPr>
              <a:t>nhanh</a:t>
            </a:r>
            <a:r>
              <a:rPr lang="en-US" sz="4000" dirty="0" smtClean="0">
                <a:solidFill>
                  <a:srgbClr val="0000FF"/>
                </a:solidFill>
              </a:rPr>
              <a:t>? Ai </a:t>
            </a:r>
            <a:r>
              <a:rPr lang="en-US" sz="4000" dirty="0" err="1" smtClean="0">
                <a:solidFill>
                  <a:srgbClr val="0000FF"/>
                </a:solidFill>
              </a:rPr>
              <a:t>đúng</a:t>
            </a:r>
            <a:r>
              <a:rPr lang="en-US" sz="4000" dirty="0" smtClean="0">
                <a:solidFill>
                  <a:srgbClr val="0000FF"/>
                </a:solidFill>
              </a:rPr>
              <a:t>?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22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417770"/>
            <a:ext cx="6705600" cy="241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 rtlCol="0">
            <a:normAutofit fontScale="92500" lnSpcReduction="10000"/>
          </a:bodyPr>
          <a:lstStyle/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200" dirty="0" smtClean="0">
                <a:solidFill>
                  <a:srgbClr val="0000CC"/>
                </a:solidFill>
                <a:latin typeface=".VnTime" pitchFamily="34" charset="0"/>
              </a:rPr>
              <a:t>	    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200" dirty="0" smtClean="0">
                <a:solidFill>
                  <a:srgbClr val="0000CC"/>
                </a:solidFill>
                <a:latin typeface=".VnTime" pitchFamily="34" charset="0"/>
              </a:rPr>
              <a:t>     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B.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C.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D.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 ý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600" dirty="0" smtClean="0">
                <a:solidFill>
                  <a:srgbClr val="0000CC"/>
                </a:solidFill>
                <a:latin typeface=".VnTime" pitchFamily="34" charset="0"/>
              </a:rPr>
              <a:t>     </a:t>
            </a:r>
            <a:endParaRPr lang="en-US" dirty="0" smtClean="0">
              <a:solidFill>
                <a:srgbClr val="0000CC"/>
              </a:solidFill>
              <a:latin typeface=".VnTime" pitchFamily="34" charset="0"/>
            </a:endParaRPr>
          </a:p>
        </p:txBody>
      </p:sp>
      <p:sp>
        <p:nvSpPr>
          <p:cNvPr id="14339" name="Text Box 22"/>
          <p:cNvSpPr txBox="1">
            <a:spLocks noChangeArrowheads="1"/>
          </p:cNvSpPr>
          <p:nvPr/>
        </p:nvSpPr>
        <p:spPr bwMode="auto">
          <a:xfrm>
            <a:off x="762000" y="2290770"/>
            <a:ext cx="73152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 b="1">
                <a:latin typeface="Times New Roman" pitchFamily="18" charset="0"/>
                <a:cs typeface="Times New Roman" pitchFamily="18" charset="0"/>
              </a:rPr>
              <a:t>+ Những vật nào cho dòng điện chạy qua ? 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1118129" y="3560770"/>
            <a:ext cx="4572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1575329" y="830270"/>
            <a:ext cx="58335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762000" y="1655770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Ghi lại chữ cái trước câu trả lời đúng nhất: </a:t>
            </a:r>
          </a:p>
        </p:txBody>
      </p:sp>
    </p:spTree>
    <p:extLst>
      <p:ext uri="{BB962C8B-B14F-4D97-AF65-F5344CB8AC3E}">
        <p14:creationId xmlns:p14="http://schemas.microsoft.com/office/powerpoint/2010/main" val="2104472679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569560"/>
            <a:ext cx="6705600" cy="241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 rtlCol="0">
            <a:normAutofit fontScale="92500" lnSpcReduction="10000"/>
          </a:bodyPr>
          <a:lstStyle/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200" dirty="0" smtClean="0">
                <a:solidFill>
                  <a:srgbClr val="0000CC"/>
                </a:solidFill>
                <a:latin typeface=".VnTime" pitchFamily="34" charset="0"/>
              </a:rPr>
              <a:t>	    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200" dirty="0" smtClean="0">
                <a:solidFill>
                  <a:srgbClr val="0000CC"/>
                </a:solidFill>
                <a:latin typeface=".VnTime" pitchFamily="34" charset="0"/>
              </a:rPr>
              <a:t>     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B.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C.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D.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 ý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2600" dirty="0" smtClean="0">
                <a:solidFill>
                  <a:srgbClr val="0000CC"/>
                </a:solidFill>
                <a:latin typeface=".VnTime" pitchFamily="34" charset="0"/>
              </a:rPr>
              <a:t>     </a:t>
            </a:r>
            <a:endParaRPr lang="en-US" dirty="0" smtClean="0">
              <a:solidFill>
                <a:srgbClr val="0000CC"/>
              </a:solidFill>
              <a:latin typeface=".VnTime" pitchFamily="34" charset="0"/>
            </a:endParaRPr>
          </a:p>
        </p:txBody>
      </p:sp>
      <p:sp>
        <p:nvSpPr>
          <p:cNvPr id="14339" name="Text Box 22"/>
          <p:cNvSpPr txBox="1">
            <a:spLocks noChangeArrowheads="1"/>
          </p:cNvSpPr>
          <p:nvPr/>
        </p:nvSpPr>
        <p:spPr bwMode="auto">
          <a:xfrm>
            <a:off x="762000" y="2442560"/>
            <a:ext cx="73152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 b="1">
                <a:latin typeface="Times New Roman" pitchFamily="18" charset="0"/>
                <a:cs typeface="Times New Roman" pitchFamily="18" charset="0"/>
              </a:rPr>
              <a:t>+ Những vật nào cho dòng điện chạy qua ? 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1118129" y="3616450"/>
            <a:ext cx="4572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1575329" y="982060"/>
            <a:ext cx="58335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762000" y="1807560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Ghi lại chữ cái trước câu trả lời đúng nhất: </a:t>
            </a:r>
          </a:p>
        </p:txBody>
      </p:sp>
    </p:spTree>
    <p:extLst>
      <p:ext uri="{BB962C8B-B14F-4D97-AF65-F5344CB8AC3E}">
        <p14:creationId xmlns:p14="http://schemas.microsoft.com/office/powerpoint/2010/main" val="2980047504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7929"/>
            <a:ext cx="9144476" cy="5439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WordArt 6"/>
          <p:cNvSpPr>
            <a:spLocks noTextEdit="1"/>
          </p:cNvSpPr>
          <p:nvPr/>
        </p:nvSpPr>
        <p:spPr>
          <a:xfrm>
            <a:off x="2750520" y="1469903"/>
            <a:ext cx="3386138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dirty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KHỞI ĐỘNG</a:t>
            </a:r>
          </a:p>
        </p:txBody>
      </p:sp>
      <p:pic>
        <p:nvPicPr>
          <p:cNvPr id="4101" name="Picture 6" descr="Cau hoi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37910" y="1462088"/>
            <a:ext cx="1143000" cy="95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99490" y="3159493"/>
            <a:ext cx="6830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hát</a:t>
            </a:r>
            <a:r>
              <a:rPr lang="en-US" dirty="0" smtClean="0"/>
              <a:t>: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kiệm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ơi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2"/>
          <p:cNvSpPr txBox="1">
            <a:spLocks noChangeArrowheads="1"/>
          </p:cNvSpPr>
          <p:nvPr/>
        </p:nvSpPr>
        <p:spPr bwMode="auto">
          <a:xfrm>
            <a:off x="762000" y="2431690"/>
            <a:ext cx="80010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 b="1">
                <a:latin typeface="Times New Roman" pitchFamily="18" charset="0"/>
                <a:cs typeface="Times New Roman" pitchFamily="18" charset="0"/>
              </a:rPr>
              <a:t>+ Các vật có dòng điện đi qua gọi là gì ? 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14400" y="3003190"/>
            <a:ext cx="7696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2500" lnSpcReduction="10000"/>
          </a:bodyPr>
          <a:lstStyle/>
          <a:p>
            <a:pPr marL="533400" indent="-533400" algn="l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A.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Vật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cách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điện</a:t>
            </a:r>
            <a:endParaRPr lang="en-US" sz="3200" b="1" i="0" dirty="0">
              <a:solidFill>
                <a:srgbClr val="0000CC"/>
              </a:solidFill>
              <a:cs typeface="Times New Roman" pitchFamily="18" charset="0"/>
            </a:endParaRPr>
          </a:p>
          <a:p>
            <a:pPr marL="533400" indent="-533400" algn="l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B.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Vật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dẫn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điện</a:t>
            </a:r>
            <a:endParaRPr lang="en-US" sz="3200" b="1" i="0" dirty="0">
              <a:solidFill>
                <a:srgbClr val="0000CC"/>
              </a:solidFill>
              <a:cs typeface="Times New Roman" pitchFamily="18" charset="0"/>
            </a:endParaRPr>
          </a:p>
          <a:p>
            <a:pPr marL="533400" indent="-533400" algn="l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tabLst>
                <a:tab pos="4059238" algn="l"/>
              </a:tabLst>
              <a:defRPr/>
            </a:pP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C.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cả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hai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ý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trên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đều</a:t>
            </a:r>
            <a:r>
              <a:rPr lang="en-US" sz="3200" b="1" i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00CC"/>
                </a:solidFill>
                <a:cs typeface="Times New Roman" pitchFamily="18" charset="0"/>
              </a:rPr>
              <a:t>đúng</a:t>
            </a:r>
            <a:r>
              <a:rPr lang="en-US" sz="2600" i="0" dirty="0">
                <a:solidFill>
                  <a:srgbClr val="0000CC"/>
                </a:solidFill>
              </a:rPr>
              <a:t>    </a:t>
            </a:r>
            <a:endParaRPr lang="en-US" sz="3200" i="0" dirty="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5329" y="971190"/>
            <a:ext cx="58335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762000" y="1796690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Ghi lại chữ cái trước câu trả lời đúng nhất: </a:t>
            </a:r>
          </a:p>
        </p:txBody>
      </p:sp>
      <p:sp>
        <p:nvSpPr>
          <p:cNvPr id="10" name="Oval 38"/>
          <p:cNvSpPr>
            <a:spLocks noChangeArrowheads="1"/>
          </p:cNvSpPr>
          <p:nvPr/>
        </p:nvSpPr>
        <p:spPr bwMode="auto">
          <a:xfrm>
            <a:off x="914400" y="3574690"/>
            <a:ext cx="4572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91375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33667" t="34370" r="2443" b="36546"/>
          <a:stretch>
            <a:fillRect/>
          </a:stretch>
        </p:blipFill>
        <p:spPr>
          <a:xfrm>
            <a:off x="4783455" y="-974725"/>
            <a:ext cx="2856548" cy="812800"/>
          </a:xfrm>
          <a:prstGeom prst="rect">
            <a:avLst/>
          </a:prstGeom>
        </p:spPr>
      </p:pic>
      <p:pic>
        <p:nvPicPr>
          <p:cNvPr id="4" name="Picture 3" descr="—Pngtree—student_1817853"/>
          <p:cNvPicPr>
            <a:picLocks noChangeAspect="1"/>
          </p:cNvPicPr>
          <p:nvPr/>
        </p:nvPicPr>
        <p:blipFill>
          <a:blip r:embed="rId4"/>
          <a:srcRect b="10398"/>
          <a:stretch>
            <a:fillRect/>
          </a:stretch>
        </p:blipFill>
        <p:spPr>
          <a:xfrm>
            <a:off x="-647700" y="-24871"/>
            <a:ext cx="5999321" cy="5973763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3651409" y="1432455"/>
            <a:ext cx="3992404" cy="3022071"/>
          </a:xfrm>
          <a:prstGeom prst="cloudCallout">
            <a:avLst>
              <a:gd name="adj1" fmla="val -63117"/>
              <a:gd name="adj2" fmla="val 16431"/>
            </a:avLst>
          </a:prstGeom>
          <a:solidFill>
            <a:srgbClr val="AFD3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4033837" y="2066396"/>
            <a:ext cx="3225801" cy="161090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2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hai</a:t>
            </a:r>
            <a:r>
              <a:rPr lang="en-US" sz="2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cách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lắp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dưới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đây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cách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bóng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thể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sáng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?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Vì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5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sao</a:t>
            </a:r>
            <a:r>
              <a:rPr lang="en-US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? </a:t>
            </a:r>
          </a:p>
        </p:txBody>
      </p:sp>
      <p:grpSp>
        <p:nvGrpSpPr>
          <p:cNvPr id="158" name="Google Shape;158;p3"/>
          <p:cNvGrpSpPr/>
          <p:nvPr/>
        </p:nvGrpSpPr>
        <p:grpSpPr>
          <a:xfrm>
            <a:off x="3282315" y="74084"/>
            <a:ext cx="917258" cy="1017058"/>
            <a:chOff x="289713" y="0"/>
            <a:chExt cx="847025" cy="950950"/>
          </a:xfrm>
        </p:grpSpPr>
        <p:sp>
          <p:nvSpPr>
            <p:cNvPr id="159" name="Google Shape;15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68" name="Google Shape;168;p3"/>
          <p:cNvGrpSpPr/>
          <p:nvPr/>
        </p:nvGrpSpPr>
        <p:grpSpPr>
          <a:xfrm>
            <a:off x="4316730" y="74084"/>
            <a:ext cx="917258" cy="1017058"/>
            <a:chOff x="289713" y="0"/>
            <a:chExt cx="847025" cy="950950"/>
          </a:xfrm>
        </p:grpSpPr>
        <p:sp>
          <p:nvSpPr>
            <p:cNvPr id="169" name="Google Shape;16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78" name="Google Shape;178;p3"/>
          <p:cNvGrpSpPr/>
          <p:nvPr/>
        </p:nvGrpSpPr>
        <p:grpSpPr>
          <a:xfrm>
            <a:off x="5351621" y="74084"/>
            <a:ext cx="917258" cy="1017058"/>
            <a:chOff x="289713" y="0"/>
            <a:chExt cx="847025" cy="950950"/>
          </a:xfrm>
        </p:grpSpPr>
        <p:sp>
          <p:nvSpPr>
            <p:cNvPr id="179" name="Google Shape;17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88" name="Google Shape;188;p3"/>
          <p:cNvGrpSpPr/>
          <p:nvPr/>
        </p:nvGrpSpPr>
        <p:grpSpPr>
          <a:xfrm>
            <a:off x="367665" y="162454"/>
            <a:ext cx="2117884" cy="690563"/>
            <a:chOff x="583503" y="585996"/>
            <a:chExt cx="1591871" cy="525727"/>
          </a:xfrm>
        </p:grpSpPr>
        <p:sp>
          <p:nvSpPr>
            <p:cNvPr id="189" name="Google Shape;189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15" name="Google Shape;215;p3"/>
          <p:cNvGrpSpPr/>
          <p:nvPr/>
        </p:nvGrpSpPr>
        <p:grpSpPr>
          <a:xfrm>
            <a:off x="7976235" y="146050"/>
            <a:ext cx="1070134" cy="1224492"/>
            <a:chOff x="3335286" y="601670"/>
            <a:chExt cx="804678" cy="932160"/>
          </a:xfrm>
        </p:grpSpPr>
        <p:sp>
          <p:nvSpPr>
            <p:cNvPr id="216" name="Google Shape;216;p3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31" name="Google Shape;231;p3"/>
          <p:cNvGrpSpPr/>
          <p:nvPr/>
        </p:nvGrpSpPr>
        <p:grpSpPr>
          <a:xfrm>
            <a:off x="7016116" y="259292"/>
            <a:ext cx="956786" cy="1550988"/>
            <a:chOff x="2458449" y="383490"/>
            <a:chExt cx="719608" cy="1180749"/>
          </a:xfrm>
        </p:grpSpPr>
        <p:sp>
          <p:nvSpPr>
            <p:cNvPr id="232" name="Google Shape;232;p3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7368380" y="2957528"/>
            <a:ext cx="1309211" cy="2767542"/>
            <a:chOff x="-2306975" y="-1486200"/>
            <a:chExt cx="1429125" cy="3057225"/>
          </a:xfrm>
        </p:grpSpPr>
        <p:grpSp>
          <p:nvGrpSpPr>
            <p:cNvPr id="7" name="Google Shape;267;p3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</p:grpSp>
        <p:sp>
          <p:nvSpPr>
            <p:cNvPr id="318" name="Google Shape;318;p3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9513159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169069" y="761471"/>
            <a:ext cx="754856" cy="877358"/>
            <a:chOff x="355" y="1439"/>
            <a:chExt cx="1585" cy="1658"/>
          </a:xfrm>
        </p:grpSpPr>
        <p:sp>
          <p:nvSpPr>
            <p:cNvPr id="12" name="Oval 11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12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1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15253" y="3784600"/>
            <a:ext cx="754856" cy="877358"/>
            <a:chOff x="242" y="7152"/>
            <a:chExt cx="1585" cy="1658"/>
          </a:xfrm>
        </p:grpSpPr>
        <p:sp>
          <p:nvSpPr>
            <p:cNvPr id="23" name="Oval 22"/>
            <p:cNvSpPr/>
            <p:nvPr/>
          </p:nvSpPr>
          <p:spPr>
            <a:xfrm>
              <a:off x="242" y="7153"/>
              <a:ext cx="1584" cy="15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 Box 23"/>
            <p:cNvSpPr txBox="1"/>
            <p:nvPr/>
          </p:nvSpPr>
          <p:spPr>
            <a:xfrm>
              <a:off x="601" y="7152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51536" y="-329142"/>
            <a:ext cx="3867626" cy="3167592"/>
            <a:chOff x="1788" y="-622"/>
            <a:chExt cx="8121" cy="5986"/>
          </a:xfrm>
        </p:grpSpPr>
        <p:pic>
          <p:nvPicPr>
            <p:cNvPr id="18" name="Picture 17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8" y="-622"/>
              <a:ext cx="2393" cy="5986"/>
            </a:xfrm>
            <a:prstGeom prst="rect">
              <a:avLst/>
            </a:prstGeom>
          </p:spPr>
        </p:pic>
        <p:pic>
          <p:nvPicPr>
            <p:cNvPr id="4" name="Picture 3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 rot="5400000">
              <a:off x="6672" y="306"/>
              <a:ext cx="2345" cy="4131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26" name="Elbow Connector 25"/>
            <p:cNvCxnSpPr/>
            <p:nvPr/>
          </p:nvCxnSpPr>
          <p:spPr>
            <a:xfrm>
              <a:off x="3084" y="413"/>
              <a:ext cx="3649" cy="1649"/>
            </a:xfrm>
            <a:prstGeom prst="bentConnector3">
              <a:avLst>
                <a:gd name="adj1" fmla="val 98903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/>
            <p:cNvCxnSpPr/>
            <p:nvPr/>
          </p:nvCxnSpPr>
          <p:spPr>
            <a:xfrm flipV="1">
              <a:off x="3031" y="2467"/>
              <a:ext cx="2973" cy="20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869633" y="2619904"/>
            <a:ext cx="3867626" cy="3167592"/>
            <a:chOff x="1826" y="4951"/>
            <a:chExt cx="8121" cy="5986"/>
          </a:xfrm>
        </p:grpSpPr>
        <p:pic>
          <p:nvPicPr>
            <p:cNvPr id="5" name="Picture 4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6" y="4951"/>
              <a:ext cx="2393" cy="5986"/>
            </a:xfrm>
            <a:prstGeom prst="rect">
              <a:avLst/>
            </a:prstGeom>
          </p:spPr>
        </p:pic>
        <p:pic>
          <p:nvPicPr>
            <p:cNvPr id="6" name="Picture 5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 rot="5400000">
              <a:off x="6710" y="5879"/>
              <a:ext cx="2345" cy="4131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27" name="Elbow Connector 26"/>
            <p:cNvCxnSpPr/>
            <p:nvPr/>
          </p:nvCxnSpPr>
          <p:spPr>
            <a:xfrm>
              <a:off x="3084" y="6019"/>
              <a:ext cx="3649" cy="1649"/>
            </a:xfrm>
            <a:prstGeom prst="bentConnector3">
              <a:avLst>
                <a:gd name="adj1" fmla="val 98903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/>
            <p:cNvCxnSpPr/>
            <p:nvPr/>
          </p:nvCxnSpPr>
          <p:spPr>
            <a:xfrm rot="16200000">
              <a:off x="4184" y="8568"/>
              <a:ext cx="2313" cy="1430"/>
            </a:xfrm>
            <a:prstGeom prst="bentConnector3">
              <a:avLst>
                <a:gd name="adj1" fmla="val -237"/>
              </a:avLst>
            </a:prstGeom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 descr="kisspng-text-cartoon-illustration-light-bulb-png-image-5a753208b656c9.7255233915176299607469"/>
          <p:cNvPicPr>
            <a:picLocks noChangeAspect="1"/>
          </p:cNvPicPr>
          <p:nvPr/>
        </p:nvPicPr>
        <p:blipFill>
          <a:blip r:embed="rId4"/>
          <a:srcRect l="31972" t="27602" r="31741" b="25269"/>
          <a:stretch>
            <a:fillRect/>
          </a:stretch>
        </p:blipFill>
        <p:spPr>
          <a:xfrm rot="5400000">
            <a:off x="3373147" y="495486"/>
            <a:ext cx="1298046" cy="1517809"/>
          </a:xfrm>
          <a:prstGeom prst="roundRect">
            <a:avLst>
              <a:gd name="adj" fmla="val 31130"/>
            </a:avLst>
          </a:prstGeom>
        </p:spPr>
      </p:pic>
      <p:grpSp>
        <p:nvGrpSpPr>
          <p:cNvPr id="33" name="Group 32"/>
          <p:cNvGrpSpPr/>
          <p:nvPr/>
        </p:nvGrpSpPr>
        <p:grpSpPr>
          <a:xfrm>
            <a:off x="5779771" y="485775"/>
            <a:ext cx="3075146" cy="1728788"/>
            <a:chOff x="1371" y="4450"/>
            <a:chExt cx="17373" cy="2744"/>
          </a:xfrm>
        </p:grpSpPr>
        <p:sp>
          <p:nvSpPr>
            <p:cNvPr id="34" name="Rounded Rectangle 33"/>
            <p:cNvSpPr/>
            <p:nvPr/>
          </p:nvSpPr>
          <p:spPr>
            <a:xfrm>
              <a:off x="1371" y="4450"/>
              <a:ext cx="16929" cy="2744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1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 Box 34"/>
            <p:cNvSpPr txBox="1"/>
            <p:nvPr/>
          </p:nvSpPr>
          <p:spPr>
            <a:xfrm>
              <a:off x="1843" y="4795"/>
              <a:ext cx="16901" cy="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700">
                <a:solidFill>
                  <a:schemeClr val="bg1"/>
                </a:solidFill>
                <a:latin typeface="UVN Bai Sau" panose="04030605020802020C03" charset="0"/>
                <a:cs typeface="UVN Bai Sau" panose="04030605020802020C03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 rot="10800000">
            <a:off x="5022755" y="614892"/>
            <a:ext cx="1508760" cy="1295400"/>
            <a:chOff x="704" y="4939"/>
            <a:chExt cx="3757" cy="2016"/>
          </a:xfrm>
        </p:grpSpPr>
        <p:sp>
          <p:nvSpPr>
            <p:cNvPr id="37" name="Oval 36"/>
            <p:cNvSpPr/>
            <p:nvPr/>
          </p:nvSpPr>
          <p:spPr>
            <a:xfrm>
              <a:off x="704" y="4939"/>
              <a:ext cx="2992" cy="2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Merge 37"/>
            <p:cNvSpPr/>
            <p:nvPr/>
          </p:nvSpPr>
          <p:spPr>
            <a:xfrm rot="16200000">
              <a:off x="2699" y="5129"/>
              <a:ext cx="1872" cy="1651"/>
            </a:xfrm>
            <a:prstGeom prst="flowChartMerg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 Box 38"/>
          <p:cNvSpPr txBox="1"/>
          <p:nvPr/>
        </p:nvSpPr>
        <p:spPr>
          <a:xfrm>
            <a:off x="6375814" y="884723"/>
            <a:ext cx="2608421" cy="841462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MẠCH KÍN -</a:t>
            </a:r>
          </a:p>
          <a:p>
            <a:r>
              <a:rPr lang="en-US" sz="25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SÁNG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5822869" y="3358885"/>
            <a:ext cx="3075146" cy="1728788"/>
            <a:chOff x="1371" y="4450"/>
            <a:chExt cx="17373" cy="2744"/>
          </a:xfrm>
        </p:grpSpPr>
        <p:sp>
          <p:nvSpPr>
            <p:cNvPr id="48" name="Rounded Rectangle 47"/>
            <p:cNvSpPr/>
            <p:nvPr/>
          </p:nvSpPr>
          <p:spPr>
            <a:xfrm>
              <a:off x="1371" y="4450"/>
              <a:ext cx="16929" cy="2744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1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 Box 48"/>
            <p:cNvSpPr txBox="1"/>
            <p:nvPr/>
          </p:nvSpPr>
          <p:spPr>
            <a:xfrm>
              <a:off x="1843" y="4795"/>
              <a:ext cx="16901" cy="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700">
                <a:solidFill>
                  <a:schemeClr val="bg1"/>
                </a:solidFill>
                <a:latin typeface="UVN Bai Sau" panose="04030605020802020C03" charset="0"/>
                <a:cs typeface="UVN Bai Sau" panose="04030605020802020C03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 rot="10800000">
            <a:off x="5106098" y="3469217"/>
            <a:ext cx="1508760" cy="1295400"/>
            <a:chOff x="704" y="4939"/>
            <a:chExt cx="3757" cy="2016"/>
          </a:xfrm>
        </p:grpSpPr>
        <p:sp>
          <p:nvSpPr>
            <p:cNvPr id="51" name="Oval 50"/>
            <p:cNvSpPr/>
            <p:nvPr/>
          </p:nvSpPr>
          <p:spPr>
            <a:xfrm>
              <a:off x="704" y="4939"/>
              <a:ext cx="2992" cy="2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lowchart: Merge 51"/>
            <p:cNvSpPr/>
            <p:nvPr/>
          </p:nvSpPr>
          <p:spPr>
            <a:xfrm rot="16200000">
              <a:off x="2699" y="5129"/>
              <a:ext cx="1872" cy="1651"/>
            </a:xfrm>
            <a:prstGeom prst="flowChartMerg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 Box 52"/>
          <p:cNvSpPr txBox="1"/>
          <p:nvPr/>
        </p:nvSpPr>
        <p:spPr>
          <a:xfrm>
            <a:off x="6336877" y="3696186"/>
            <a:ext cx="2608421" cy="841462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MẠCH HỞ - </a:t>
            </a:r>
          </a:p>
          <a:p>
            <a:r>
              <a:rPr lang="en-US" sz="25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KHÔNG SÁNG</a:t>
            </a:r>
          </a:p>
        </p:txBody>
      </p:sp>
      <p:pic>
        <p:nvPicPr>
          <p:cNvPr id="54" name="Picture 53" descr="kisspng-x-mark-symbol-cross-clip-art-x-mark-5ac194c760ed24.8660241915226359753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220" y="3583517"/>
            <a:ext cx="1072515" cy="136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5445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69056" y="1372658"/>
            <a:ext cx="3868103" cy="3167592"/>
            <a:chOff x="1788" y="-622"/>
            <a:chExt cx="8122" cy="5986"/>
          </a:xfrm>
        </p:grpSpPr>
        <p:pic>
          <p:nvPicPr>
            <p:cNvPr id="18" name="Picture 17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8" y="-622"/>
              <a:ext cx="2393" cy="5986"/>
            </a:xfrm>
            <a:prstGeom prst="rect">
              <a:avLst/>
            </a:prstGeom>
          </p:spPr>
        </p:pic>
        <p:pic>
          <p:nvPicPr>
            <p:cNvPr id="4" name="Picture 3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 rot="5400000">
              <a:off x="6672" y="306"/>
              <a:ext cx="2345" cy="4131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26" name="Elbow Connector 25"/>
            <p:cNvCxnSpPr/>
            <p:nvPr/>
          </p:nvCxnSpPr>
          <p:spPr>
            <a:xfrm>
              <a:off x="3084" y="413"/>
              <a:ext cx="3649" cy="1649"/>
            </a:xfrm>
            <a:prstGeom prst="bentConnector3">
              <a:avLst>
                <a:gd name="adj1" fmla="val 98903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/>
            <p:cNvCxnSpPr/>
            <p:nvPr/>
          </p:nvCxnSpPr>
          <p:spPr>
            <a:xfrm flipV="1">
              <a:off x="3031" y="2467"/>
              <a:ext cx="2973" cy="20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 descr="kisspng-text-cartoon-illustration-light-bulb-png-image-5a753208b656c9.7255233915176299607469"/>
          <p:cNvPicPr>
            <a:picLocks noChangeAspect="1"/>
          </p:cNvPicPr>
          <p:nvPr/>
        </p:nvPicPr>
        <p:blipFill>
          <a:blip r:embed="rId4"/>
          <a:srcRect l="31972" t="27602" r="31741" b="25269"/>
          <a:stretch>
            <a:fillRect/>
          </a:stretch>
        </p:blipFill>
        <p:spPr>
          <a:xfrm rot="5400000">
            <a:off x="2585906" y="2181411"/>
            <a:ext cx="1298046" cy="1517809"/>
          </a:xfrm>
          <a:prstGeom prst="roundRect">
            <a:avLst>
              <a:gd name="adj" fmla="val 31130"/>
            </a:avLst>
          </a:prstGeom>
        </p:spPr>
      </p:pic>
      <p:grpSp>
        <p:nvGrpSpPr>
          <p:cNvPr id="33" name="Group 32"/>
          <p:cNvGrpSpPr/>
          <p:nvPr/>
        </p:nvGrpSpPr>
        <p:grpSpPr>
          <a:xfrm>
            <a:off x="4552950" y="1672696"/>
            <a:ext cx="4398169" cy="3400954"/>
            <a:chOff x="1371" y="4450"/>
            <a:chExt cx="17373" cy="2744"/>
          </a:xfrm>
        </p:grpSpPr>
        <p:sp>
          <p:nvSpPr>
            <p:cNvPr id="34" name="Rounded Rectangle 33"/>
            <p:cNvSpPr/>
            <p:nvPr/>
          </p:nvSpPr>
          <p:spPr>
            <a:xfrm>
              <a:off x="1371" y="4450"/>
              <a:ext cx="16929" cy="2744"/>
            </a:xfrm>
            <a:prstGeom prst="roundRect">
              <a:avLst>
                <a:gd name="adj" fmla="val 29903"/>
              </a:avLst>
            </a:prstGeom>
            <a:solidFill>
              <a:schemeClr val="tx2">
                <a:lumMod val="1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 Box 34"/>
            <p:cNvSpPr txBox="1"/>
            <p:nvPr/>
          </p:nvSpPr>
          <p:spPr>
            <a:xfrm>
              <a:off x="1843" y="4795"/>
              <a:ext cx="16901" cy="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700">
                <a:solidFill>
                  <a:schemeClr val="bg1"/>
                </a:solidFill>
                <a:latin typeface="UVN Bai Sau" panose="04030605020802020C03" charset="0"/>
                <a:cs typeface="UVN Bai Sau" panose="04030605020802020C03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 rot="9840000">
            <a:off x="3738308" y="1372658"/>
            <a:ext cx="1508760" cy="1295400"/>
            <a:chOff x="704" y="4939"/>
            <a:chExt cx="3757" cy="2016"/>
          </a:xfrm>
        </p:grpSpPr>
        <p:sp>
          <p:nvSpPr>
            <p:cNvPr id="37" name="Oval 36"/>
            <p:cNvSpPr/>
            <p:nvPr/>
          </p:nvSpPr>
          <p:spPr>
            <a:xfrm>
              <a:off x="704" y="4939"/>
              <a:ext cx="2992" cy="2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Merge 37"/>
            <p:cNvSpPr/>
            <p:nvPr/>
          </p:nvSpPr>
          <p:spPr>
            <a:xfrm rot="16200000">
              <a:off x="2699" y="5129"/>
              <a:ext cx="1872" cy="1651"/>
            </a:xfrm>
            <a:prstGeom prst="flowChartMerg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 Box 38"/>
          <p:cNvSpPr txBox="1"/>
          <p:nvPr/>
        </p:nvSpPr>
        <p:spPr>
          <a:xfrm>
            <a:off x="4698207" y="2336271"/>
            <a:ext cx="3981926" cy="2226456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sáng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dòng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điện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chạy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qua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mạch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kín</a:t>
            </a:r>
            <a:r>
              <a:rPr lang="en-US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dương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pin,        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qua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bóng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đến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âm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pin.</a:t>
            </a:r>
          </a:p>
        </p:txBody>
      </p:sp>
      <p:sp>
        <p:nvSpPr>
          <p:cNvPr id="2" name="Right Triangle 1"/>
          <p:cNvSpPr/>
          <p:nvPr/>
        </p:nvSpPr>
        <p:spPr>
          <a:xfrm rot="18780000" flipH="1">
            <a:off x="317705" y="1674200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 rot="2760000" flipH="1">
            <a:off x="1817892" y="2716658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2760000" flipH="1">
            <a:off x="2146505" y="1674200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 rot="2820000">
            <a:off x="1817892" y="3759117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9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375 -0.00731481 L 0.202396 -0.00268519 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30208 0.150463 " pathEditMode="relative" ptsTypes="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30208 0.168981 " pathEditMode="relative" ptsTypes="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1042 0.00462963 " pathEditMode="relative" ptsTypes="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" grpId="0" animBg="1"/>
      <p:bldP spid="2" grpId="1" animBg="1"/>
      <p:bldP spid="3" grpId="0" animBg="1"/>
      <p:bldP spid="3" grpId="1" animBg="1"/>
      <p:bldP spid="3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219256" y="863252"/>
            <a:ext cx="5540335" cy="1011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88"/>
              </a:avLst>
            </a:prstTxWarp>
          </a:bodyPr>
          <a:lstStyle/>
          <a:p>
            <a:pPr algn="ctr"/>
            <a:r>
              <a:rPr lang="en-US" sz="3600" i="0" kern="10" dirty="0" smtClean="0">
                <a:ln w="9525">
                  <a:solidFill>
                    <a:srgbClr val="008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KHOA HỌC </a:t>
            </a:r>
            <a:endParaRPr lang="en-US" sz="3600" i="0" kern="10" dirty="0">
              <a:ln w="9525">
                <a:solidFill>
                  <a:srgbClr val="008000"/>
                </a:solidFill>
                <a:round/>
              </a:ln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91571" y="2185290"/>
            <a:ext cx="5084965" cy="12627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NĂNG LƯỢNG ĐIỆN</a:t>
            </a:r>
          </a:p>
          <a:p>
            <a:pPr algn="ctr"/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vi-VN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2)</a:t>
            </a:r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endParaRPr lang="en-US" sz="3600" b="1" i="0" kern="10" dirty="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053" name="Picture 3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6500"/>
            <a:ext cx="3505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5977" y="52918"/>
            <a:ext cx="682625" cy="206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36"/>
          <p:cNvSpPr>
            <a:spLocks noChangeArrowheads="1"/>
          </p:cNvSpPr>
          <p:nvPr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</a:ln>
        </p:spPr>
        <p:txBody>
          <a:bodyPr wrap="none" anchor="ctr"/>
          <a:lstStyle/>
          <a:p>
            <a:pPr eaLnBrk="1" hangingPunct="1"/>
            <a:endParaRPr lang="vi-VN" altLang="en-US">
              <a:latin typeface="Times New Roman" panose="02020603050405020304" pitchFamily="18" charset="0"/>
            </a:endParaRPr>
          </a:p>
        </p:txBody>
      </p:sp>
      <p:pic>
        <p:nvPicPr>
          <p:cNvPr id="2056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4885"/>
            <a:ext cx="1493838" cy="160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708245qq9tddswa1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5625" y="3881438"/>
            <a:ext cx="2209800" cy="17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5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" y="-1"/>
            <a:ext cx="9144476" cy="557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WordArt 6"/>
          <p:cNvSpPr>
            <a:spLocks noTextEdit="1"/>
          </p:cNvSpPr>
          <p:nvPr/>
        </p:nvSpPr>
        <p:spPr>
          <a:xfrm>
            <a:off x="2764850" y="884230"/>
            <a:ext cx="3613823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vi-VN" sz="2025" i="0" dirty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KHÁM PHÁ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5460" y="2326235"/>
            <a:ext cx="819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0" dirty="0" smtClean="0">
                <a:solidFill>
                  <a:srgbClr val="FF0000"/>
                </a:solidFill>
              </a:rPr>
              <a:t>VẬT DẪN ĐIỆN VÀ VẬT CÁCH ĐIỆN</a:t>
            </a:r>
            <a:endParaRPr lang="en-US" sz="36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16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0090" y="201175"/>
            <a:ext cx="8196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err="1" smtClean="0">
                <a:solidFill>
                  <a:srgbClr val="FF0000"/>
                </a:solidFill>
              </a:rPr>
              <a:t>Hoạt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động</a:t>
            </a:r>
            <a:r>
              <a:rPr lang="en-US" i="0" dirty="0" smtClean="0">
                <a:solidFill>
                  <a:srgbClr val="FF0000"/>
                </a:solidFill>
              </a:rPr>
              <a:t> 1. </a:t>
            </a:r>
            <a:r>
              <a:rPr lang="en-US" i="0" dirty="0" err="1" smtClean="0">
                <a:solidFill>
                  <a:srgbClr val="FF0000"/>
                </a:solidFill>
              </a:rPr>
              <a:t>Tìm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hiểu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vật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dẫn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điện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và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vật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cách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điện</a:t>
            </a:r>
            <a:endParaRPr lang="en-US" i="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HP\Pictures\Screenshots\Screenshot (450)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" y="737979"/>
            <a:ext cx="9021763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357225"/>
              </p:ext>
            </p:extLst>
          </p:nvPr>
        </p:nvGraphicFramePr>
        <p:xfrm>
          <a:off x="549564" y="3768240"/>
          <a:ext cx="8120765" cy="1369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640"/>
                <a:gridCol w="1973833"/>
                <a:gridCol w="2382992"/>
                <a:gridCol w="2251300"/>
              </a:tblGrid>
              <a:tr h="3184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quả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luận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7599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lang="en-US" sz="2400" b="1" kern="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lang="en-US" sz="2400" b="1" kern="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lang="en-US" sz="2400" b="1" kern="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="1" kern="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lang="en-US" sz="2800" b="1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800" kern="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8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kern="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kern="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en-US" sz="1400" kern="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en-US" sz="1400" kern="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en-US" sz="1400" kern="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262725"/>
              </p:ext>
            </p:extLst>
          </p:nvPr>
        </p:nvGraphicFramePr>
        <p:xfrm>
          <a:off x="245985" y="884230"/>
          <a:ext cx="8669110" cy="419577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17900"/>
                <a:gridCol w="1442005"/>
                <a:gridCol w="2352745"/>
                <a:gridCol w="3356460"/>
              </a:tblGrid>
              <a:tr h="4445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liệu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luận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6180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Nhựa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 cho dòng điện chạy qua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66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Nhôm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 dòng điện chạy qua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Sắt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Cao su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Sứ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Thủy tinh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dòng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5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110</TotalTime>
  <Words>571</Words>
  <Application>Microsoft Office PowerPoint</Application>
  <PresentationFormat>On-screen Show (16:10)</PresentationFormat>
  <Paragraphs>120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ANH HA</dc:creator>
  <cp:lastModifiedBy>HP</cp:lastModifiedBy>
  <cp:revision>378</cp:revision>
  <dcterms:created xsi:type="dcterms:W3CDTF">2005-07-27T16:11:00Z</dcterms:created>
  <dcterms:modified xsi:type="dcterms:W3CDTF">2024-07-23T12:55:34Z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0063B555EBF443F5BDDBC37C07B29CDD</vt:lpwstr>
  </property>
  <property fmtid="{D5CDD505-2E9C-101B-9397-08002B2CF9AE}" pid="3" name="KSOProductBuildVer">
    <vt:lpwstr>1033-11.2.0.11440</vt:lpwstr>
  </property>
</Properties>
</file>