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Lst>
  <p:notesMasterIdLst>
    <p:notesMasterId r:id="rId31"/>
  </p:notesMasterIdLst>
  <p:sldIdLst>
    <p:sldId id="256" r:id="rId4"/>
    <p:sldId id="258" r:id="rId5"/>
    <p:sldId id="261" r:id="rId6"/>
    <p:sldId id="281" r:id="rId7"/>
    <p:sldId id="303" r:id="rId8"/>
    <p:sldId id="282" r:id="rId9"/>
    <p:sldId id="287" r:id="rId10"/>
    <p:sldId id="285" r:id="rId11"/>
    <p:sldId id="286" r:id="rId12"/>
    <p:sldId id="283" r:id="rId13"/>
    <p:sldId id="284" r:id="rId14"/>
    <p:sldId id="304" r:id="rId15"/>
    <p:sldId id="290" r:id="rId16"/>
    <p:sldId id="291" r:id="rId17"/>
    <p:sldId id="297" r:id="rId18"/>
    <p:sldId id="292" r:id="rId19"/>
    <p:sldId id="298" r:id="rId20"/>
    <p:sldId id="299" r:id="rId21"/>
    <p:sldId id="300" r:id="rId22"/>
    <p:sldId id="293" r:id="rId23"/>
    <p:sldId id="294" r:id="rId24"/>
    <p:sldId id="301" r:id="rId25"/>
    <p:sldId id="259" r:id="rId26"/>
    <p:sldId id="260" r:id="rId27"/>
    <p:sldId id="302" r:id="rId28"/>
    <p:sldId id="279" r:id="rId29"/>
    <p:sldId id="305" r:id="rId30"/>
  </p:sldIdLst>
  <p:sldSz cx="12192000" cy="6858000"/>
  <p:notesSz cx="6858000" cy="9144000"/>
  <p:embeddedFontLst>
    <p:embeddedFont>
      <p:font typeface="#9Slide05 SVNStoryteller Script" panose="00000500000000000000" pitchFamily="2" charset="0"/>
      <p:regular r:id="rId32"/>
    </p:embeddedFont>
    <p:embeddedFont>
      <p:font typeface="宋体" panose="02010600030101010101" pitchFamily="2" charset="-122"/>
      <p:regular r:id="rId33"/>
    </p:embeddedFont>
    <p:embeddedFont>
      <p:font typeface="#9Slide07 HoneyCream" pitchFamily="2" charset="0"/>
      <p:regular r:id="rId34"/>
    </p:embeddedFont>
    <p:embeddedFont>
      <p:font typeface="#9Slide07 SVNAdeline" panose="02000500000000000000" pitchFamily="2" charset="0"/>
      <p:regular r:id="rId35"/>
    </p:embeddedFont>
    <p:embeddedFont>
      <p:font typeface="#9Slide07 SVNStick A Round" panose="02000503000000000000" pitchFamily="2" charset="0"/>
      <p:regular r:id="rId36"/>
    </p:embeddedFont>
    <p:embeddedFont>
      <p:font typeface="Calibri Light" panose="020F0302020204030204" pitchFamily="34" charset="0"/>
      <p:regular r:id="rId37"/>
      <p:italic r:id="rId38"/>
    </p:embeddedFont>
    <p:embeddedFont>
      <p:font typeface="#9Slide07 Altus" pitchFamily="2" charset="0"/>
      <p:regular r:id="rId39"/>
    </p:embeddedFont>
    <p:embeddedFont>
      <p:font typeface="Calibri" panose="020F0502020204030204" pitchFamily="34" charset="0"/>
      <p:regular r:id="rId40"/>
      <p:bold r:id="rId41"/>
      <p:italic r:id="rId42"/>
      <p:boldItalic r:id="rId43"/>
    </p:embeddedFont>
    <p:embeddedFont>
      <p:font typeface="SVN-Gretoon" panose="02040603050506020204" pitchFamily="18" charset="0"/>
      <p:regular r:id="rId44"/>
    </p:embeddedFont>
    <p:embeddedFont>
      <p:font typeface="Cambria" panose="02040503050406030204" pitchFamily="18" charset="0"/>
      <p:regular r:id="rId45"/>
      <p:bold r:id="rId46"/>
      <p:italic r:id="rId47"/>
      <p:boldItalic r:id="rId48"/>
    </p:embeddedFont>
    <p:embeddedFont>
      <p:font typeface="SVN-Newton" panose="02040603050506020204" pitchFamily="18"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1330" y="50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8.fntdata"/><Relationship Id="rId21" Type="http://schemas.openxmlformats.org/officeDocument/2006/relationships/slide" Target="slides/slide18.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7.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5.fntdata"/><Relationship Id="rId49"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2D9FB-CB07-47B8-9AD8-F137A693D2AF}" type="datetimeFigureOut">
              <a:rPr lang="en-US" smtClean="0"/>
              <a:t>11/14/2022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EA5F1-F31B-4410-B409-9A6E23CF0AA0}" type="slidenum">
              <a:rPr lang="en-US" smtClean="0"/>
              <a:t>‹#›</a:t>
            </a:fld>
            <a:endParaRPr lang="en-US"/>
          </a:p>
        </p:txBody>
      </p:sp>
    </p:spTree>
    <p:extLst>
      <p:ext uri="{BB962C8B-B14F-4D97-AF65-F5344CB8AC3E}">
        <p14:creationId xmlns:p14="http://schemas.microsoft.com/office/powerpoint/2010/main" val="335178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dirty="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2562074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370787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2282928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155237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57467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4268410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662973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42426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881911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30863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3779789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649623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3551489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681140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41413298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959388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737166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886675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240931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3299936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2559051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3309717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2229136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2304635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32128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815779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DAA76C-29DB-4E45-81F7-DE4BC1CB6D42}" type="datetimeFigureOut">
              <a:rPr lang="en-US" smtClean="0"/>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3833049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DAA76C-29DB-4E45-81F7-DE4BC1CB6D42}" type="datetimeFigureOut">
              <a:rPr lang="en-US" smtClean="0"/>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2822906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DAA76C-29DB-4E45-81F7-DE4BC1CB6D42}" type="datetimeFigureOut">
              <a:rPr lang="en-US" smtClean="0"/>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1069142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91401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2416495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3199230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1113691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616338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3221164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28474928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4152211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DAA76C-29DB-4E45-81F7-DE4BC1CB6D42}" type="datetimeFigureOut">
              <a:rPr lang="en-US" smtClean="0"/>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4239748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368311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3018848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769987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03605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DAA76C-29DB-4E45-81F7-DE4BC1CB6D42}" type="datetimeFigureOut">
              <a:rPr lang="en-US" smtClean="0"/>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42265646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DAA76C-29DB-4E45-81F7-DE4BC1CB6D42}" type="datetimeFigureOut">
              <a:rPr lang="en-US" smtClean="0"/>
              <a:t>11/14/2022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1384368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DAA76C-29DB-4E45-81F7-DE4BC1CB6D42}" type="datetimeFigureOut">
              <a:rPr lang="en-US" smtClean="0"/>
              <a:t>11/14/2022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3875141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DAA76C-29DB-4E45-81F7-DE4BC1CB6D42}" type="datetimeFigureOut">
              <a:rPr lang="en-US" smtClean="0"/>
              <a:t>11/14/2022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2751608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DAA76C-29DB-4E45-81F7-DE4BC1CB6D42}" type="datetimeFigureOut">
              <a:rPr lang="en-US" smtClean="0"/>
              <a:t>11/14/2022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2913270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2DAA76C-29DB-4E45-81F7-DE4BC1CB6D42}" type="datetimeFigureOut">
              <a:rPr lang="en-US" smtClean="0"/>
              <a:t>11/14/2022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3534831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2DAA76C-29DB-4E45-81F7-DE4BC1CB6D42}" type="datetimeFigureOut">
              <a:rPr lang="en-US" smtClean="0"/>
              <a:t>11/14/2022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DE8BD-1858-4CB1-BE58-281344279973}" type="slidenum">
              <a:rPr lang="en-US" smtClean="0"/>
              <a:t>‹#›</a:t>
            </a:fld>
            <a:endParaRPr lang="en-US"/>
          </a:p>
        </p:txBody>
      </p:sp>
    </p:spTree>
    <p:extLst>
      <p:ext uri="{BB962C8B-B14F-4D97-AF65-F5344CB8AC3E}">
        <p14:creationId xmlns:p14="http://schemas.microsoft.com/office/powerpoint/2010/main" val="412923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image" Target="../media/image3.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DAA76C-29DB-4E45-81F7-DE4BC1CB6D42}" type="datetimeFigureOut">
              <a:rPr lang="en-US" smtClean="0"/>
              <a:t>11/14/2022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DE8BD-1858-4CB1-BE58-281344279973}" type="slidenum">
              <a:rPr lang="en-US" smtClean="0"/>
              <a:t>‹#›</a:t>
            </a:fld>
            <a:endParaRPr 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914145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7705479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2251507484"/>
      </p:ext>
    </p:extLst>
  </p:cSld>
  <p:clrMap bg1="lt1" tx1="dk1" bg2="lt2" tx2="dk2" accent1="accent1" accent2="accent2" accent3="accent3" accent4="accent4" accent5="accent5" accent6="accent6" hlink="hlink" folHlink="folHlink"/>
  <p:sldLayoutIdLst>
    <p:sldLayoutId id="2147483673" r:id="rId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4.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4.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9.pn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4.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4.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43.png"/><Relationship Id="rId10" Type="http://schemas.openxmlformats.org/officeDocument/2006/relationships/image" Target="../media/image45.png"/><Relationship Id="rId4" Type="http://schemas.openxmlformats.org/officeDocument/2006/relationships/image" Target="../media/image42.png"/><Relationship Id="rId9"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43.png"/><Relationship Id="rId10" Type="http://schemas.openxmlformats.org/officeDocument/2006/relationships/image" Target="../media/image51.png"/><Relationship Id="rId4" Type="http://schemas.openxmlformats.org/officeDocument/2006/relationships/image" Target="../media/image42.png"/><Relationship Id="rId9"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4.png"/><Relationship Id="rId12" Type="http://schemas.openxmlformats.org/officeDocument/2006/relationships/image" Target="../media/image17.png"/><Relationship Id="rId17" Type="http://schemas.microsoft.com/office/2007/relationships/hdphoto" Target="../media/hdphoto5.wdp"/><Relationship Id="rId2" Type="http://schemas.openxmlformats.org/officeDocument/2006/relationships/notesSlide" Target="../notesSlides/notesSlide3.xml"/><Relationship Id="rId16"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14.png"/><Relationship Id="rId11" Type="http://schemas.microsoft.com/office/2007/relationships/hdphoto" Target="../media/hdphoto2.wdp"/><Relationship Id="rId5" Type="http://schemas.openxmlformats.org/officeDocument/2006/relationships/image" Target="../media/image13.png"/><Relationship Id="rId15" Type="http://schemas.microsoft.com/office/2007/relationships/hdphoto" Target="../media/hdphoto4.wdp"/><Relationship Id="rId10" Type="http://schemas.openxmlformats.org/officeDocument/2006/relationships/image" Target="../media/image16.png"/><Relationship Id="rId4" Type="http://schemas.openxmlformats.org/officeDocument/2006/relationships/image" Target="../media/image6.png"/><Relationship Id="rId9" Type="http://schemas.microsoft.com/office/2007/relationships/hdphoto" Target="../media/hdphoto1.wdp"/><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4.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4.png"/><Relationship Id="rId10" Type="http://schemas.openxmlformats.org/officeDocument/2006/relationships/image" Target="../media/image27.png"/><Relationship Id="rId4" Type="http://schemas.openxmlformats.org/officeDocument/2006/relationships/image" Target="../media/image6.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83BA511E-0E91-452F-A70E-E517C04123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6" name="Picture 5"/>
          <p:cNvPicPr>
            <a:picLocks noChangeAspect="1"/>
          </p:cNvPicPr>
          <p:nvPr/>
        </p:nvPicPr>
        <p:blipFill>
          <a:blip r:embed="rId4"/>
          <a:stretch>
            <a:fillRect/>
          </a:stretch>
        </p:blipFill>
        <p:spPr>
          <a:xfrm>
            <a:off x="-232725" y="-555585"/>
            <a:ext cx="12424725" cy="7417060"/>
          </a:xfrm>
          <a:prstGeom prst="rect">
            <a:avLst/>
          </a:prstGeom>
        </p:spPr>
      </p:pic>
      <p:pic>
        <p:nvPicPr>
          <p:cNvPr id="7" name="图片 6">
            <a:extLst>
              <a:ext uri="{FF2B5EF4-FFF2-40B4-BE49-F238E27FC236}">
                <a16:creationId xmlns:a16="http://schemas.microsoft.com/office/drawing/2014/main" id="{1AE9AD67-465D-4C0D-B4D7-48BE45F50B7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8" name="图片 7">
            <a:extLst>
              <a:ext uri="{FF2B5EF4-FFF2-40B4-BE49-F238E27FC236}">
                <a16:creationId xmlns:a16="http://schemas.microsoft.com/office/drawing/2014/main" id="{47A6C6F0-81B4-4615-BDC2-35AA4434892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333523" y="-43183"/>
            <a:ext cx="5632172" cy="980661"/>
          </a:xfrm>
          <a:prstGeom prst="rect">
            <a:avLst/>
          </a:prstGeom>
        </p:spPr>
      </p:pic>
      <p:pic>
        <p:nvPicPr>
          <p:cNvPr id="36" name="图片 35">
            <a:extLst>
              <a:ext uri="{FF2B5EF4-FFF2-40B4-BE49-F238E27FC236}">
                <a16:creationId xmlns:a16="http://schemas.microsoft.com/office/drawing/2014/main" id="{7FEB544E-1F12-4D4A-8142-6B4F66E7258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6445" t="61148"/>
          <a:stretch/>
        </p:blipFill>
        <p:spPr>
          <a:xfrm>
            <a:off x="7012651" y="4193510"/>
            <a:ext cx="5194036" cy="2664487"/>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83608" y="0"/>
            <a:ext cx="1837767" cy="1837767"/>
          </a:xfrm>
          <a:prstGeom prst="rect">
            <a:avLst/>
          </a:prstGeom>
        </p:spPr>
      </p:pic>
    </p:spTree>
    <p:extLst>
      <p:ext uri="{BB962C8B-B14F-4D97-AF65-F5344CB8AC3E}">
        <p14:creationId xmlns:p14="http://schemas.microsoft.com/office/powerpoint/2010/main" val="2116864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ounded Rectangle 1"/>
          <p:cNvSpPr/>
          <p:nvPr/>
        </p:nvSpPr>
        <p:spPr>
          <a:xfrm>
            <a:off x="306513" y="585096"/>
            <a:ext cx="11632557" cy="6169308"/>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2300" dirty="0" smtClean="0">
              <a:solidFill>
                <a:schemeClr val="tx1"/>
              </a:solidFill>
              <a:effectLst/>
              <a:latin typeface="Cambria" panose="02040503050406030204" pitchFamily="18" charset="0"/>
              <a:ea typeface="Cambria" panose="02040503050406030204" pitchFamily="18" charset="0"/>
            </a:endParaRPr>
          </a:p>
        </p:txBody>
      </p:sp>
      <p:grpSp>
        <p:nvGrpSpPr>
          <p:cNvPr id="9" name="组合 47">
            <a:extLst>
              <a:ext uri="{FF2B5EF4-FFF2-40B4-BE49-F238E27FC236}">
                <a16:creationId xmlns:a16="http://schemas.microsoft.com/office/drawing/2014/main" id="{7F189E3D-4A92-0898-D212-05BE8223FB1D}"/>
              </a:ext>
            </a:extLst>
          </p:cNvPr>
          <p:cNvGrpSpPr/>
          <p:nvPr/>
        </p:nvGrpSpPr>
        <p:grpSpPr>
          <a:xfrm>
            <a:off x="1481559" y="2188993"/>
            <a:ext cx="5085495" cy="1144268"/>
            <a:chOff x="3151567" y="4106353"/>
            <a:chExt cx="4182027" cy="1023787"/>
          </a:xfrm>
        </p:grpSpPr>
        <p:grpSp>
          <p:nvGrpSpPr>
            <p:cNvPr id="10" name="组合 31">
              <a:extLst>
                <a:ext uri="{FF2B5EF4-FFF2-40B4-BE49-F238E27FC236}">
                  <a16:creationId xmlns:a16="http://schemas.microsoft.com/office/drawing/2014/main" id="{43B074C8-E946-D6EF-825D-E574784A89DE}"/>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12" name="圆角矩形 32">
                <a:extLst>
                  <a:ext uri="{FF2B5EF4-FFF2-40B4-BE49-F238E27FC236}">
                    <a16:creationId xmlns:a16="http://schemas.microsoft.com/office/drawing/2014/main" id="{F8559DBF-0EE0-1216-2B47-5A150A1111B0}"/>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dirty="0">
                  <a:ln>
                    <a:noFill/>
                  </a:ln>
                  <a:solidFill>
                    <a:prstClr val="white"/>
                  </a:solidFill>
                  <a:effectLst/>
                  <a:uLnTx/>
                  <a:uFillTx/>
                  <a:latin typeface="Cambria" panose="02040503050406030204" pitchFamily="18" charset="0"/>
                  <a:ea typeface="思源黑体 CN"/>
                </a:endParaRPr>
              </a:p>
            </p:txBody>
          </p:sp>
          <p:sp>
            <p:nvSpPr>
              <p:cNvPr id="13" name="圆角矩形 33">
                <a:extLst>
                  <a:ext uri="{FF2B5EF4-FFF2-40B4-BE49-F238E27FC236}">
                    <a16:creationId xmlns:a16="http://schemas.microsoft.com/office/drawing/2014/main" id="{4EE8E3EC-5110-7EBA-CD5E-CF551ACD2130}"/>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a:ln>
                    <a:noFill/>
                  </a:ln>
                  <a:solidFill>
                    <a:prstClr val="white"/>
                  </a:solidFill>
                  <a:effectLst/>
                  <a:uLnTx/>
                  <a:uFillTx/>
                  <a:latin typeface="Cambria" panose="02040503050406030204" pitchFamily="18" charset="0"/>
                  <a:ea typeface="思源黑体 CN"/>
                </a:endParaRPr>
              </a:p>
            </p:txBody>
          </p:sp>
        </p:grpSp>
        <p:sp>
          <p:nvSpPr>
            <p:cNvPr id="11" name="文本框 41">
              <a:extLst>
                <a:ext uri="{FF2B5EF4-FFF2-40B4-BE49-F238E27FC236}">
                  <a16:creationId xmlns:a16="http://schemas.microsoft.com/office/drawing/2014/main" id="{26BE0DB1-98DC-5C4B-C56F-DFB2149B93ED}"/>
                </a:ext>
              </a:extLst>
            </p:cNvPr>
            <p:cNvSpPr txBox="1"/>
            <p:nvPr/>
          </p:nvSpPr>
          <p:spPr>
            <a:xfrm>
              <a:off x="3380795" y="4338261"/>
              <a:ext cx="3920744" cy="578278"/>
            </a:xfrm>
            <a:prstGeom prst="rect">
              <a:avLst/>
            </a:prstGeom>
            <a:noFill/>
          </p:spPr>
          <p:txBody>
            <a:bodyPr wrap="none" rtlCol="0">
              <a:spAutoFit/>
            </a:bodyPr>
            <a:lstStyle/>
            <a:p>
              <a:pPr lvl="0" algn="dist">
                <a:defRPr/>
              </a:pPr>
              <a:r>
                <a:rPr lang="en-US" sz="3600" i="1" dirty="0" err="1">
                  <a:latin typeface="Cambria" panose="02040503050406030204" pitchFamily="18" charset="0"/>
                  <a:ea typeface="Cambria" panose="02040503050406030204" pitchFamily="18" charset="0"/>
                </a:rPr>
                <a:t>cuốn</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phăng</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thuyền</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bè</a:t>
              </a:r>
              <a:endParaRPr kumimoji="0" lang="zh-CN" altLang="en-US" sz="3600"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14" name="组合 47">
            <a:extLst>
              <a:ext uri="{FF2B5EF4-FFF2-40B4-BE49-F238E27FC236}">
                <a16:creationId xmlns:a16="http://schemas.microsoft.com/office/drawing/2014/main" id="{BA1949A0-5FDD-12F2-8101-9150EC441915}"/>
              </a:ext>
            </a:extLst>
          </p:cNvPr>
          <p:cNvGrpSpPr/>
          <p:nvPr/>
        </p:nvGrpSpPr>
        <p:grpSpPr>
          <a:xfrm>
            <a:off x="7347483" y="2285004"/>
            <a:ext cx="3114956" cy="997675"/>
            <a:chOff x="3151568" y="4106352"/>
            <a:chExt cx="2774950" cy="892629"/>
          </a:xfrm>
        </p:grpSpPr>
        <p:grpSp>
          <p:nvGrpSpPr>
            <p:cNvPr id="15" name="组合 31">
              <a:extLst>
                <a:ext uri="{FF2B5EF4-FFF2-40B4-BE49-F238E27FC236}">
                  <a16:creationId xmlns:a16="http://schemas.microsoft.com/office/drawing/2014/main" id="{FB2F84D0-6D68-639A-E68C-E6F5A7B6C9C6}"/>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20" name="圆角矩形 32">
                <a:extLst>
                  <a:ext uri="{FF2B5EF4-FFF2-40B4-BE49-F238E27FC236}">
                    <a16:creationId xmlns:a16="http://schemas.microsoft.com/office/drawing/2014/main" id="{F7BD62C7-A7B4-36EF-A5C2-F9B0E18F097C}"/>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a:ln>
                    <a:noFill/>
                  </a:ln>
                  <a:solidFill>
                    <a:prstClr val="white"/>
                  </a:solidFill>
                  <a:effectLst/>
                  <a:uLnTx/>
                  <a:uFillTx/>
                  <a:latin typeface="Cambria" panose="02040503050406030204" pitchFamily="18" charset="0"/>
                  <a:ea typeface="思源黑体 CN"/>
                </a:endParaRPr>
              </a:p>
            </p:txBody>
          </p:sp>
          <p:sp>
            <p:nvSpPr>
              <p:cNvPr id="23" name="圆角矩形 33">
                <a:extLst>
                  <a:ext uri="{FF2B5EF4-FFF2-40B4-BE49-F238E27FC236}">
                    <a16:creationId xmlns:a16="http://schemas.microsoft.com/office/drawing/2014/main" id="{68C67C6D-E712-8816-EC26-067A6DDC6180}"/>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a:ln>
                    <a:noFill/>
                  </a:ln>
                  <a:solidFill>
                    <a:prstClr val="white"/>
                  </a:solidFill>
                  <a:effectLst/>
                  <a:uLnTx/>
                  <a:uFillTx/>
                  <a:latin typeface="Cambria" panose="02040503050406030204" pitchFamily="18" charset="0"/>
                  <a:ea typeface="思源黑体 CN"/>
                </a:endParaRPr>
              </a:p>
            </p:txBody>
          </p:sp>
        </p:grpSp>
        <p:sp>
          <p:nvSpPr>
            <p:cNvPr id="19" name="文本框 41">
              <a:extLst>
                <a:ext uri="{FF2B5EF4-FFF2-40B4-BE49-F238E27FC236}">
                  <a16:creationId xmlns:a16="http://schemas.microsoft.com/office/drawing/2014/main" id="{C7CAD93A-DFC1-3AE0-DE81-9BE1F526F33F}"/>
                </a:ext>
              </a:extLst>
            </p:cNvPr>
            <p:cNvSpPr txBox="1"/>
            <p:nvPr/>
          </p:nvSpPr>
          <p:spPr>
            <a:xfrm>
              <a:off x="3712138" y="4190424"/>
              <a:ext cx="1683020" cy="578278"/>
            </a:xfrm>
            <a:prstGeom prst="rect">
              <a:avLst/>
            </a:prstGeom>
            <a:noFill/>
          </p:spPr>
          <p:txBody>
            <a:bodyPr wrap="none" rtlCol="0">
              <a:spAutoFit/>
            </a:bodyPr>
            <a:lstStyle/>
            <a:p>
              <a:pPr lvl="0" algn="dist">
                <a:defRPr/>
              </a:pPr>
              <a:r>
                <a:rPr lang="en-US" sz="3600" i="1" dirty="0" err="1" smtClean="0">
                  <a:latin typeface="Cambria" panose="02040503050406030204" pitchFamily="18" charset="0"/>
                  <a:ea typeface="Cambria" panose="02040503050406030204" pitchFamily="18" charset="0"/>
                </a:rPr>
                <a:t>chài</a:t>
              </a:r>
              <a:r>
                <a:rPr lang="en-US" sz="3600" i="1" dirty="0" smtClean="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lưới</a:t>
              </a:r>
              <a:endParaRPr kumimoji="0" lang="zh-CN" altLang="en-US" sz="3600"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24" name="组合 47">
            <a:extLst>
              <a:ext uri="{FF2B5EF4-FFF2-40B4-BE49-F238E27FC236}">
                <a16:creationId xmlns:a16="http://schemas.microsoft.com/office/drawing/2014/main" id="{A44338A9-366B-14B4-D9B0-56CBE1F0010E}"/>
              </a:ext>
            </a:extLst>
          </p:cNvPr>
          <p:cNvGrpSpPr/>
          <p:nvPr/>
        </p:nvGrpSpPr>
        <p:grpSpPr>
          <a:xfrm>
            <a:off x="7361884" y="4314490"/>
            <a:ext cx="3114956" cy="997675"/>
            <a:chOff x="3151568" y="4106352"/>
            <a:chExt cx="2774950" cy="892629"/>
          </a:xfrm>
        </p:grpSpPr>
        <p:grpSp>
          <p:nvGrpSpPr>
            <p:cNvPr id="25" name="组合 31">
              <a:extLst>
                <a:ext uri="{FF2B5EF4-FFF2-40B4-BE49-F238E27FC236}">
                  <a16:creationId xmlns:a16="http://schemas.microsoft.com/office/drawing/2014/main" id="{8ED9D0AE-00CD-952A-174E-F45C0C8F0854}"/>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27" name="圆角矩形 32">
                <a:extLst>
                  <a:ext uri="{FF2B5EF4-FFF2-40B4-BE49-F238E27FC236}">
                    <a16:creationId xmlns:a16="http://schemas.microsoft.com/office/drawing/2014/main" id="{223D9C15-0BBF-F4F2-F339-9B4789F8E8F5}"/>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a:ln>
                    <a:noFill/>
                  </a:ln>
                  <a:solidFill>
                    <a:prstClr val="white"/>
                  </a:solidFill>
                  <a:effectLst/>
                  <a:uLnTx/>
                  <a:uFillTx/>
                  <a:latin typeface="Cambria" panose="02040503050406030204" pitchFamily="18" charset="0"/>
                  <a:ea typeface="思源黑体 CN"/>
                </a:endParaRPr>
              </a:p>
            </p:txBody>
          </p:sp>
          <p:sp>
            <p:nvSpPr>
              <p:cNvPr id="28" name="圆角矩形 33">
                <a:extLst>
                  <a:ext uri="{FF2B5EF4-FFF2-40B4-BE49-F238E27FC236}">
                    <a16:creationId xmlns:a16="http://schemas.microsoft.com/office/drawing/2014/main" id="{071833EE-3470-140B-24F8-6661B95DC01B}"/>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a:ln>
                    <a:noFill/>
                  </a:ln>
                  <a:solidFill>
                    <a:prstClr val="white"/>
                  </a:solidFill>
                  <a:effectLst/>
                  <a:uLnTx/>
                  <a:uFillTx/>
                  <a:latin typeface="Cambria" panose="02040503050406030204" pitchFamily="18" charset="0"/>
                  <a:ea typeface="思源黑体 CN"/>
                </a:endParaRPr>
              </a:p>
            </p:txBody>
          </p:sp>
        </p:grpSp>
        <p:sp>
          <p:nvSpPr>
            <p:cNvPr id="26" name="文本框 41">
              <a:extLst>
                <a:ext uri="{FF2B5EF4-FFF2-40B4-BE49-F238E27FC236}">
                  <a16:creationId xmlns:a16="http://schemas.microsoft.com/office/drawing/2014/main" id="{10A29F83-44C0-4CA2-BE85-8E617F886A95}"/>
                </a:ext>
              </a:extLst>
            </p:cNvPr>
            <p:cNvSpPr txBox="1"/>
            <p:nvPr/>
          </p:nvSpPr>
          <p:spPr>
            <a:xfrm>
              <a:off x="3319049" y="4279671"/>
              <a:ext cx="2439591"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600"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ea"/>
                  <a:sym typeface="思源黑体 CN" panose="020B0500000000000000" pitchFamily="34" charset="-122"/>
                </a:rPr>
                <a:t>Truông</a:t>
              </a:r>
              <a:r>
                <a:rPr kumimoji="0" lang="en-US" altLang="zh-CN" sz="360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cs typeface="+mn-ea"/>
                  <a:sym typeface="思源黑体 CN" panose="020B0500000000000000" pitchFamily="34" charset="-122"/>
                </a:rPr>
                <a:t> </a:t>
              </a:r>
              <a:r>
                <a:rPr kumimoji="0" lang="en-US" altLang="zh-CN" sz="360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cs typeface="+mn-ea"/>
                  <a:sym typeface="思源黑体 CN" panose="020B0500000000000000" pitchFamily="34" charset="-122"/>
                </a:rPr>
                <a:t>Ghép</a:t>
              </a:r>
              <a:endParaRPr kumimoji="0" lang="zh-CN" altLang="en-US" sz="3600"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29" name="组合 47">
            <a:extLst>
              <a:ext uri="{FF2B5EF4-FFF2-40B4-BE49-F238E27FC236}">
                <a16:creationId xmlns:a16="http://schemas.microsoft.com/office/drawing/2014/main" id="{EF2C2F84-8950-FD38-239C-1F500C1814CB}"/>
              </a:ext>
            </a:extLst>
          </p:cNvPr>
          <p:cNvGrpSpPr/>
          <p:nvPr/>
        </p:nvGrpSpPr>
        <p:grpSpPr>
          <a:xfrm>
            <a:off x="1481559" y="4296448"/>
            <a:ext cx="5250553" cy="997675"/>
            <a:chOff x="2196318" y="4106352"/>
            <a:chExt cx="4677440" cy="892629"/>
          </a:xfrm>
        </p:grpSpPr>
        <p:grpSp>
          <p:nvGrpSpPr>
            <p:cNvPr id="30" name="组合 31">
              <a:extLst>
                <a:ext uri="{FF2B5EF4-FFF2-40B4-BE49-F238E27FC236}">
                  <a16:creationId xmlns:a16="http://schemas.microsoft.com/office/drawing/2014/main" id="{0E6438CA-01AE-CF54-11FE-26FAE0740FF7}"/>
                </a:ext>
              </a:extLst>
            </p:cNvPr>
            <p:cNvGrpSpPr/>
            <p:nvPr/>
          </p:nvGrpSpPr>
          <p:grpSpPr>
            <a:xfrm>
              <a:off x="2196318" y="4106352"/>
              <a:ext cx="4677440" cy="892629"/>
              <a:chOff x="515548" y="3302000"/>
              <a:chExt cx="4067340" cy="990600"/>
            </a:xfrm>
            <a:effectLst>
              <a:outerShdw blurRad="254000" sx="102000" sy="102000" algn="ctr" rotWithShape="0">
                <a:prstClr val="black">
                  <a:alpha val="25000"/>
                </a:prstClr>
              </a:outerShdw>
            </a:effectLst>
          </p:grpSpPr>
          <p:sp>
            <p:nvSpPr>
              <p:cNvPr id="32" name="圆角矩形 32">
                <a:extLst>
                  <a:ext uri="{FF2B5EF4-FFF2-40B4-BE49-F238E27FC236}">
                    <a16:creationId xmlns:a16="http://schemas.microsoft.com/office/drawing/2014/main" id="{9E465B04-032C-5405-21C4-83186D9FB41C}"/>
                  </a:ext>
                </a:extLst>
              </p:cNvPr>
              <p:cNvSpPr/>
              <p:nvPr/>
            </p:nvSpPr>
            <p:spPr>
              <a:xfrm>
                <a:off x="515548" y="3302000"/>
                <a:ext cx="406734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a:ln>
                    <a:noFill/>
                  </a:ln>
                  <a:solidFill>
                    <a:prstClr val="white"/>
                  </a:solidFill>
                  <a:effectLst/>
                  <a:uLnTx/>
                  <a:uFillTx/>
                  <a:latin typeface="Cambria" panose="02040503050406030204" pitchFamily="18" charset="0"/>
                  <a:ea typeface="思源黑体 CN"/>
                </a:endParaRPr>
              </a:p>
            </p:txBody>
          </p:sp>
          <p:sp>
            <p:nvSpPr>
              <p:cNvPr id="33" name="圆角矩形 33">
                <a:extLst>
                  <a:ext uri="{FF2B5EF4-FFF2-40B4-BE49-F238E27FC236}">
                    <a16:creationId xmlns:a16="http://schemas.microsoft.com/office/drawing/2014/main" id="{DBEF8188-26C8-5054-E693-B0ADF0E628A9}"/>
                  </a:ext>
                </a:extLst>
              </p:cNvPr>
              <p:cNvSpPr/>
              <p:nvPr/>
            </p:nvSpPr>
            <p:spPr>
              <a:xfrm>
                <a:off x="604298" y="3378199"/>
                <a:ext cx="3888835"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i="0" u="none" strike="noStrike" kern="1200" cap="none" spc="0" normalizeH="0" baseline="0" noProof="0">
                  <a:ln>
                    <a:noFill/>
                  </a:ln>
                  <a:solidFill>
                    <a:prstClr val="white"/>
                  </a:solidFill>
                  <a:effectLst/>
                  <a:uLnTx/>
                  <a:uFillTx/>
                  <a:latin typeface="Cambria" panose="02040503050406030204" pitchFamily="18" charset="0"/>
                  <a:ea typeface="思源黑体 CN"/>
                </a:endParaRPr>
              </a:p>
            </p:txBody>
          </p:sp>
        </p:grpSp>
        <p:sp>
          <p:nvSpPr>
            <p:cNvPr id="31" name="文本框 41">
              <a:extLst>
                <a:ext uri="{FF2B5EF4-FFF2-40B4-BE49-F238E27FC236}">
                  <a16:creationId xmlns:a16="http://schemas.microsoft.com/office/drawing/2014/main" id="{18D52284-262B-F5F2-2DAB-ABB94EC72394}"/>
                </a:ext>
              </a:extLst>
            </p:cNvPr>
            <p:cNvSpPr txBox="1"/>
            <p:nvPr/>
          </p:nvSpPr>
          <p:spPr>
            <a:xfrm>
              <a:off x="2371407" y="4279671"/>
              <a:ext cx="4334873" cy="578278"/>
            </a:xfrm>
            <a:prstGeom prst="rect">
              <a:avLst/>
            </a:prstGeom>
            <a:noFill/>
          </p:spPr>
          <p:txBody>
            <a:bodyPr wrap="none" rtlCol="0">
              <a:spAutoFit/>
            </a:bodyPr>
            <a:lstStyle/>
            <a:p>
              <a:pPr lvl="0" algn="dist">
                <a:defRPr/>
              </a:pPr>
              <a:r>
                <a:rPr lang="en-US" sz="3600" i="1" dirty="0" err="1">
                  <a:latin typeface="Cambria" panose="02040503050406030204" pitchFamily="18" charset="0"/>
                  <a:ea typeface="Cambria" panose="02040503050406030204" pitchFamily="18" charset="0"/>
                </a:rPr>
                <a:t>đương</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đầu</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với</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khó</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khăn</a:t>
              </a:r>
              <a:endParaRPr kumimoji="0" lang="zh-CN" altLang="en-US" sz="3600"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34" name="Picture 33">
            <a:extLst>
              <a:ext uri="{FF2B5EF4-FFF2-40B4-BE49-F238E27FC236}">
                <a16:creationId xmlns:a16="http://schemas.microsoft.com/office/drawing/2014/main" id="{AC186C54-EFA0-4A18-A39B-94919C22EE4A}"/>
              </a:ext>
            </a:extLst>
          </p:cNvPr>
          <p:cNvPicPr>
            <a:picLocks noChangeAspect="1"/>
          </p:cNvPicPr>
          <p:nvPr/>
        </p:nvPicPr>
        <p:blipFill>
          <a:blip r:embed="rId6"/>
          <a:stretch>
            <a:fillRect/>
          </a:stretch>
        </p:blipFill>
        <p:spPr>
          <a:xfrm>
            <a:off x="2606531" y="623048"/>
            <a:ext cx="7157324" cy="1694835"/>
          </a:xfrm>
          <a:prstGeom prst="rect">
            <a:avLst/>
          </a:prstGeom>
        </p:spPr>
      </p:pic>
    </p:spTree>
    <p:extLst>
      <p:ext uri="{BB962C8B-B14F-4D97-AF65-F5344CB8AC3E}">
        <p14:creationId xmlns:p14="http://schemas.microsoft.com/office/powerpoint/2010/main" val="1044815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580">
                                          <p:stCondLst>
                                            <p:cond delay="0"/>
                                          </p:stCondLst>
                                        </p:cTn>
                                        <p:tgtEl>
                                          <p:spTgt spid="29"/>
                                        </p:tgtEl>
                                      </p:cBhvr>
                                    </p:animEffect>
                                    <p:anim calcmode="lin" valueType="num">
                                      <p:cBhvr>
                                        <p:cTn id="31"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36" dur="26">
                                          <p:stCondLst>
                                            <p:cond delay="650"/>
                                          </p:stCondLst>
                                        </p:cTn>
                                        <p:tgtEl>
                                          <p:spTgt spid="29"/>
                                        </p:tgtEl>
                                      </p:cBhvr>
                                      <p:to x="100000" y="60000"/>
                                    </p:animScale>
                                    <p:animScale>
                                      <p:cBhvr>
                                        <p:cTn id="37" dur="166" decel="50000">
                                          <p:stCondLst>
                                            <p:cond delay="676"/>
                                          </p:stCondLst>
                                        </p:cTn>
                                        <p:tgtEl>
                                          <p:spTgt spid="29"/>
                                        </p:tgtEl>
                                      </p:cBhvr>
                                      <p:to x="100000" y="100000"/>
                                    </p:animScale>
                                    <p:animScale>
                                      <p:cBhvr>
                                        <p:cTn id="38" dur="26">
                                          <p:stCondLst>
                                            <p:cond delay="1312"/>
                                          </p:stCondLst>
                                        </p:cTn>
                                        <p:tgtEl>
                                          <p:spTgt spid="29"/>
                                        </p:tgtEl>
                                      </p:cBhvr>
                                      <p:to x="100000" y="80000"/>
                                    </p:animScale>
                                    <p:animScale>
                                      <p:cBhvr>
                                        <p:cTn id="39" dur="166" decel="50000">
                                          <p:stCondLst>
                                            <p:cond delay="1338"/>
                                          </p:stCondLst>
                                        </p:cTn>
                                        <p:tgtEl>
                                          <p:spTgt spid="29"/>
                                        </p:tgtEl>
                                      </p:cBhvr>
                                      <p:to x="100000" y="100000"/>
                                    </p:animScale>
                                    <p:animScale>
                                      <p:cBhvr>
                                        <p:cTn id="40" dur="26">
                                          <p:stCondLst>
                                            <p:cond delay="1642"/>
                                          </p:stCondLst>
                                        </p:cTn>
                                        <p:tgtEl>
                                          <p:spTgt spid="29"/>
                                        </p:tgtEl>
                                      </p:cBhvr>
                                      <p:to x="100000" y="90000"/>
                                    </p:animScale>
                                    <p:animScale>
                                      <p:cBhvr>
                                        <p:cTn id="41" dur="166" decel="50000">
                                          <p:stCondLst>
                                            <p:cond delay="1668"/>
                                          </p:stCondLst>
                                        </p:cTn>
                                        <p:tgtEl>
                                          <p:spTgt spid="29"/>
                                        </p:tgtEl>
                                      </p:cBhvr>
                                      <p:to x="100000" y="100000"/>
                                    </p:animScale>
                                    <p:animScale>
                                      <p:cBhvr>
                                        <p:cTn id="42" dur="26">
                                          <p:stCondLst>
                                            <p:cond delay="1808"/>
                                          </p:stCondLst>
                                        </p:cTn>
                                        <p:tgtEl>
                                          <p:spTgt spid="29"/>
                                        </p:tgtEl>
                                      </p:cBhvr>
                                      <p:to x="100000" y="95000"/>
                                    </p:animScale>
                                    <p:animScale>
                                      <p:cBhvr>
                                        <p:cTn id="43" dur="166" decel="50000">
                                          <p:stCondLst>
                                            <p:cond delay="1834"/>
                                          </p:stCondLst>
                                        </p:cTn>
                                        <p:tgtEl>
                                          <p:spTgt spid="2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80">
                                          <p:stCondLst>
                                            <p:cond delay="0"/>
                                          </p:stCondLst>
                                        </p:cTn>
                                        <p:tgtEl>
                                          <p:spTgt spid="14"/>
                                        </p:tgtEl>
                                      </p:cBhvr>
                                    </p:animEffect>
                                    <p:anim calcmode="lin" valueType="num">
                                      <p:cBhvr>
                                        <p:cTn id="4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4" dur="26">
                                          <p:stCondLst>
                                            <p:cond delay="650"/>
                                          </p:stCondLst>
                                        </p:cTn>
                                        <p:tgtEl>
                                          <p:spTgt spid="14"/>
                                        </p:tgtEl>
                                      </p:cBhvr>
                                      <p:to x="100000" y="60000"/>
                                    </p:animScale>
                                    <p:animScale>
                                      <p:cBhvr>
                                        <p:cTn id="55" dur="166" decel="50000">
                                          <p:stCondLst>
                                            <p:cond delay="676"/>
                                          </p:stCondLst>
                                        </p:cTn>
                                        <p:tgtEl>
                                          <p:spTgt spid="14"/>
                                        </p:tgtEl>
                                      </p:cBhvr>
                                      <p:to x="100000" y="100000"/>
                                    </p:animScale>
                                    <p:animScale>
                                      <p:cBhvr>
                                        <p:cTn id="56" dur="26">
                                          <p:stCondLst>
                                            <p:cond delay="1312"/>
                                          </p:stCondLst>
                                        </p:cTn>
                                        <p:tgtEl>
                                          <p:spTgt spid="14"/>
                                        </p:tgtEl>
                                      </p:cBhvr>
                                      <p:to x="100000" y="80000"/>
                                    </p:animScale>
                                    <p:animScale>
                                      <p:cBhvr>
                                        <p:cTn id="57" dur="166" decel="50000">
                                          <p:stCondLst>
                                            <p:cond delay="1338"/>
                                          </p:stCondLst>
                                        </p:cTn>
                                        <p:tgtEl>
                                          <p:spTgt spid="14"/>
                                        </p:tgtEl>
                                      </p:cBhvr>
                                      <p:to x="100000" y="100000"/>
                                    </p:animScale>
                                    <p:animScale>
                                      <p:cBhvr>
                                        <p:cTn id="58" dur="26">
                                          <p:stCondLst>
                                            <p:cond delay="1642"/>
                                          </p:stCondLst>
                                        </p:cTn>
                                        <p:tgtEl>
                                          <p:spTgt spid="14"/>
                                        </p:tgtEl>
                                      </p:cBhvr>
                                      <p:to x="100000" y="90000"/>
                                    </p:animScale>
                                    <p:animScale>
                                      <p:cBhvr>
                                        <p:cTn id="59" dur="166" decel="50000">
                                          <p:stCondLst>
                                            <p:cond delay="1668"/>
                                          </p:stCondLst>
                                        </p:cTn>
                                        <p:tgtEl>
                                          <p:spTgt spid="14"/>
                                        </p:tgtEl>
                                      </p:cBhvr>
                                      <p:to x="100000" y="100000"/>
                                    </p:animScale>
                                    <p:animScale>
                                      <p:cBhvr>
                                        <p:cTn id="60" dur="26">
                                          <p:stCondLst>
                                            <p:cond delay="1808"/>
                                          </p:stCondLst>
                                        </p:cTn>
                                        <p:tgtEl>
                                          <p:spTgt spid="14"/>
                                        </p:tgtEl>
                                      </p:cBhvr>
                                      <p:to x="100000" y="95000"/>
                                    </p:animScale>
                                    <p:animScale>
                                      <p:cBhvr>
                                        <p:cTn id="61" dur="166" decel="50000">
                                          <p:stCondLst>
                                            <p:cond delay="1834"/>
                                          </p:stCondLst>
                                        </p:cTn>
                                        <p:tgtEl>
                                          <p:spTgt spid="14"/>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wipe(down)">
                                      <p:cBhvr>
                                        <p:cTn id="66" dur="580">
                                          <p:stCondLst>
                                            <p:cond delay="0"/>
                                          </p:stCondLst>
                                        </p:cTn>
                                        <p:tgtEl>
                                          <p:spTgt spid="24"/>
                                        </p:tgtEl>
                                      </p:cBhvr>
                                    </p:animEffect>
                                    <p:anim calcmode="lin" valueType="num">
                                      <p:cBhvr>
                                        <p:cTn id="67"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72" dur="26">
                                          <p:stCondLst>
                                            <p:cond delay="650"/>
                                          </p:stCondLst>
                                        </p:cTn>
                                        <p:tgtEl>
                                          <p:spTgt spid="24"/>
                                        </p:tgtEl>
                                      </p:cBhvr>
                                      <p:to x="100000" y="60000"/>
                                    </p:animScale>
                                    <p:animScale>
                                      <p:cBhvr>
                                        <p:cTn id="73" dur="166" decel="50000">
                                          <p:stCondLst>
                                            <p:cond delay="676"/>
                                          </p:stCondLst>
                                        </p:cTn>
                                        <p:tgtEl>
                                          <p:spTgt spid="24"/>
                                        </p:tgtEl>
                                      </p:cBhvr>
                                      <p:to x="100000" y="100000"/>
                                    </p:animScale>
                                    <p:animScale>
                                      <p:cBhvr>
                                        <p:cTn id="74" dur="26">
                                          <p:stCondLst>
                                            <p:cond delay="1312"/>
                                          </p:stCondLst>
                                        </p:cTn>
                                        <p:tgtEl>
                                          <p:spTgt spid="24"/>
                                        </p:tgtEl>
                                      </p:cBhvr>
                                      <p:to x="100000" y="80000"/>
                                    </p:animScale>
                                    <p:animScale>
                                      <p:cBhvr>
                                        <p:cTn id="75" dur="166" decel="50000">
                                          <p:stCondLst>
                                            <p:cond delay="1338"/>
                                          </p:stCondLst>
                                        </p:cTn>
                                        <p:tgtEl>
                                          <p:spTgt spid="24"/>
                                        </p:tgtEl>
                                      </p:cBhvr>
                                      <p:to x="100000" y="100000"/>
                                    </p:animScale>
                                    <p:animScale>
                                      <p:cBhvr>
                                        <p:cTn id="76" dur="26">
                                          <p:stCondLst>
                                            <p:cond delay="1642"/>
                                          </p:stCondLst>
                                        </p:cTn>
                                        <p:tgtEl>
                                          <p:spTgt spid="24"/>
                                        </p:tgtEl>
                                      </p:cBhvr>
                                      <p:to x="100000" y="90000"/>
                                    </p:animScale>
                                    <p:animScale>
                                      <p:cBhvr>
                                        <p:cTn id="77" dur="166" decel="50000">
                                          <p:stCondLst>
                                            <p:cond delay="1668"/>
                                          </p:stCondLst>
                                        </p:cTn>
                                        <p:tgtEl>
                                          <p:spTgt spid="24"/>
                                        </p:tgtEl>
                                      </p:cBhvr>
                                      <p:to x="100000" y="100000"/>
                                    </p:animScale>
                                    <p:animScale>
                                      <p:cBhvr>
                                        <p:cTn id="78" dur="26">
                                          <p:stCondLst>
                                            <p:cond delay="1808"/>
                                          </p:stCondLst>
                                        </p:cTn>
                                        <p:tgtEl>
                                          <p:spTgt spid="24"/>
                                        </p:tgtEl>
                                      </p:cBhvr>
                                      <p:to x="100000" y="95000"/>
                                    </p:animScale>
                                    <p:animScale>
                                      <p:cBhvr>
                                        <p:cTn id="79"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ounded Rectangle 1"/>
          <p:cNvSpPr/>
          <p:nvPr/>
        </p:nvSpPr>
        <p:spPr>
          <a:xfrm>
            <a:off x="433834" y="784854"/>
            <a:ext cx="11632557" cy="4844007"/>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2300" dirty="0" smtClean="0">
              <a:solidFill>
                <a:schemeClr val="tx1"/>
              </a:solidFill>
              <a:effectLst/>
              <a:latin typeface="Cambria" panose="02040503050406030204" pitchFamily="18" charset="0"/>
              <a:ea typeface="Cambria" panose="02040503050406030204" pitchFamily="18" charset="0"/>
            </a:endParaRPr>
          </a:p>
        </p:txBody>
      </p:sp>
      <p:sp>
        <p:nvSpPr>
          <p:cNvPr id="39" name="TextBox 38">
            <a:extLst>
              <a:ext uri="{FF2B5EF4-FFF2-40B4-BE49-F238E27FC236}">
                <a16:creationId xmlns:a16="http://schemas.microsoft.com/office/drawing/2014/main" id="{61FEEFA4-3753-BB61-62C2-096F3F989B88}"/>
              </a:ext>
            </a:extLst>
          </p:cNvPr>
          <p:cNvSpPr txBox="1"/>
          <p:nvPr/>
        </p:nvSpPr>
        <p:spPr>
          <a:xfrm>
            <a:off x="1456802" y="2368170"/>
            <a:ext cx="9380400" cy="1938992"/>
          </a:xfrm>
          <a:prstGeom prst="rect">
            <a:avLst/>
          </a:prstGeom>
          <a:noFill/>
        </p:spPr>
        <p:txBody>
          <a:bodyPr wrap="square">
            <a:spAutoFit/>
          </a:bodyPr>
          <a:lstStyle/>
          <a:p>
            <a:pPr algn="just"/>
            <a:r>
              <a:rPr lang="en-US" sz="4000" dirty="0" smtClean="0">
                <a:solidFill>
                  <a:srgbClr val="C00000"/>
                </a:solidFill>
                <a:latin typeface="Cambria" panose="02040503050406030204" pitchFamily="18" charset="0"/>
                <a:ea typeface="Cambria" panose="02040503050406030204" pitchFamily="18" charset="0"/>
              </a:rPr>
              <a:t>	</a:t>
            </a:r>
            <a:r>
              <a:rPr lang="en-US" sz="4000" dirty="0" err="1" smtClean="0">
                <a:solidFill>
                  <a:srgbClr val="C00000"/>
                </a:solidFill>
                <a:latin typeface="Cambria" panose="02040503050406030204" pitchFamily="18" charset="0"/>
                <a:ea typeface="Cambria" panose="02040503050406030204" pitchFamily="18" charset="0"/>
              </a:rPr>
              <a:t>Người</a:t>
            </a:r>
            <a:r>
              <a:rPr lang="en-US" sz="4000" dirty="0" smtClean="0">
                <a:solidFill>
                  <a:srgbClr val="C00000"/>
                </a:solidFill>
                <a:latin typeface="Cambria" panose="02040503050406030204" pitchFamily="18" charset="0"/>
                <a:ea typeface="Cambria" panose="02040503050406030204" pitchFamily="18" charset="0"/>
              </a:rPr>
              <a:t> </a:t>
            </a:r>
            <a:r>
              <a:rPr lang="en-US" sz="4000" dirty="0">
                <a:solidFill>
                  <a:srgbClr val="C00000"/>
                </a:solidFill>
                <a:latin typeface="Cambria" panose="02040503050406030204" pitchFamily="18" charset="0"/>
                <a:ea typeface="Cambria" panose="02040503050406030204" pitchFamily="18" charset="0"/>
              </a:rPr>
              <a:t>ta </a:t>
            </a:r>
            <a:r>
              <a:rPr lang="en-US" sz="4000" dirty="0" err="1">
                <a:solidFill>
                  <a:srgbClr val="C00000"/>
                </a:solidFill>
                <a:latin typeface="Cambria" panose="02040503050406030204" pitchFamily="18" charset="0"/>
                <a:ea typeface="Cambria" panose="02040503050406030204" pitchFamily="18" charset="0"/>
              </a:rPr>
              <a:t>gọi</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ông</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là</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cố</a:t>
            </a:r>
            <a:r>
              <a:rPr lang="en-US" sz="4000" dirty="0">
                <a:solidFill>
                  <a:srgbClr val="C00000"/>
                </a:solidFill>
                <a:latin typeface="Cambria" panose="02040503050406030204" pitchFamily="18" charset="0"/>
                <a:ea typeface="Cambria" panose="02040503050406030204" pitchFamily="18" charset="0"/>
              </a:rPr>
              <a:t> </a:t>
            </a:r>
            <a:r>
              <a:rPr lang="en-US" sz="4000" dirty="0" err="1" smtClean="0">
                <a:solidFill>
                  <a:srgbClr val="C00000"/>
                </a:solidFill>
                <a:latin typeface="Cambria" panose="02040503050406030204" pitchFamily="18" charset="0"/>
                <a:ea typeface="Cambria" panose="02040503050406030204" pitchFamily="18" charset="0"/>
              </a:rPr>
              <a:t>Đương</a:t>
            </a:r>
            <a:r>
              <a:rPr lang="en-US" sz="4000" dirty="0" smtClean="0">
                <a:solidFill>
                  <a:srgbClr val="C00000"/>
                </a:solidFill>
                <a:latin typeface="Cambria" panose="02040503050406030204" pitchFamily="18" charset="0"/>
                <a:ea typeface="Cambria" panose="02040503050406030204" pitchFamily="18" charset="0"/>
              </a:rPr>
              <a:t> /</a:t>
            </a:r>
            <a:r>
              <a:rPr lang="en-US" sz="4000" dirty="0" err="1" smtClean="0">
                <a:solidFill>
                  <a:srgbClr val="C00000"/>
                </a:solidFill>
                <a:latin typeface="Cambria" panose="02040503050406030204" pitchFamily="18" charset="0"/>
                <a:ea typeface="Cambria" panose="02040503050406030204" pitchFamily="18" charset="0"/>
              </a:rPr>
              <a:t>vì</a:t>
            </a:r>
            <a:r>
              <a:rPr lang="en-US" sz="4000" dirty="0" smtClean="0">
                <a:solidFill>
                  <a:srgbClr val="C00000"/>
                </a:solidFill>
                <a:latin typeface="Cambria" panose="02040503050406030204" pitchFamily="18" charset="0"/>
                <a:ea typeface="Cambria" panose="02040503050406030204" pitchFamily="18" charset="0"/>
              </a:rPr>
              <a:t> / </a:t>
            </a:r>
            <a:r>
              <a:rPr lang="en-US" sz="4000" dirty="0" err="1">
                <a:solidFill>
                  <a:srgbClr val="C00000"/>
                </a:solidFill>
                <a:latin typeface="Cambria" panose="02040503050406030204" pitchFamily="18" charset="0"/>
                <a:ea typeface="Cambria" panose="02040503050406030204" pitchFamily="18" charset="0"/>
              </a:rPr>
              <a:t>hễ</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gặp</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chuyện</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gì</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khó</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ông</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đều</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đảm</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đương</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gánh</a:t>
            </a:r>
            <a:r>
              <a:rPr lang="en-US" sz="4000" dirty="0">
                <a:solidFill>
                  <a:srgbClr val="C00000"/>
                </a:solidFill>
                <a:latin typeface="Cambria" panose="02040503050406030204" pitchFamily="18" charset="0"/>
                <a:ea typeface="Cambria" panose="02040503050406030204" pitchFamily="18" charset="0"/>
              </a:rPr>
              <a:t> </a:t>
            </a:r>
            <a:r>
              <a:rPr lang="en-US" sz="4000" dirty="0" err="1">
                <a:solidFill>
                  <a:srgbClr val="C00000"/>
                </a:solidFill>
                <a:latin typeface="Cambria" panose="02040503050406030204" pitchFamily="18" charset="0"/>
                <a:ea typeface="Cambria" panose="02040503050406030204" pitchFamily="18" charset="0"/>
              </a:rPr>
              <a:t>vác</a:t>
            </a:r>
            <a:r>
              <a:rPr lang="en-US" sz="4000" dirty="0">
                <a:solidFill>
                  <a:srgbClr val="C00000"/>
                </a:solidFill>
                <a:latin typeface="Cambria" panose="02040503050406030204" pitchFamily="18" charset="0"/>
                <a:ea typeface="Cambria" panose="02040503050406030204" pitchFamily="18" charset="0"/>
              </a:rPr>
              <a:t>.//</a:t>
            </a:r>
          </a:p>
        </p:txBody>
      </p:sp>
      <p:pic>
        <p:nvPicPr>
          <p:cNvPr id="40" name="Picture 39">
            <a:extLst>
              <a:ext uri="{FF2B5EF4-FFF2-40B4-BE49-F238E27FC236}">
                <a16:creationId xmlns:a16="http://schemas.microsoft.com/office/drawing/2014/main" id="{E3E334DB-A964-8F2A-4F50-2F4B26A7039B}"/>
              </a:ext>
            </a:extLst>
          </p:cNvPr>
          <p:cNvPicPr>
            <a:picLocks noChangeAspect="1"/>
          </p:cNvPicPr>
          <p:nvPr/>
        </p:nvPicPr>
        <p:blipFill>
          <a:blip r:embed="rId6"/>
          <a:stretch>
            <a:fillRect/>
          </a:stretch>
        </p:blipFill>
        <p:spPr>
          <a:xfrm>
            <a:off x="2768289" y="540131"/>
            <a:ext cx="7157324" cy="1694835"/>
          </a:xfrm>
          <a:prstGeom prst="rect">
            <a:avLst/>
          </a:prstGeom>
        </p:spPr>
      </p:pic>
    </p:spTree>
    <p:extLst>
      <p:ext uri="{BB962C8B-B14F-4D97-AF65-F5344CB8AC3E}">
        <p14:creationId xmlns:p14="http://schemas.microsoft.com/office/powerpoint/2010/main" val="4009919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barn(outVertical)">
                                      <p:cBhvr>
                                        <p:cTn id="1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sp>
        <p:nvSpPr>
          <p:cNvPr id="13" name="Rounded Rectangle 12"/>
          <p:cNvSpPr/>
          <p:nvPr/>
        </p:nvSpPr>
        <p:spPr>
          <a:xfrm>
            <a:off x="366316" y="506000"/>
            <a:ext cx="11632557" cy="6169308"/>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2300" dirty="0" smtClean="0">
              <a:solidFill>
                <a:schemeClr val="tx1"/>
              </a:solidFill>
              <a:effectLst/>
              <a:latin typeface="Cambria" panose="02040503050406030204" pitchFamily="18" charset="0"/>
              <a:ea typeface="Cambria" panose="02040503050406030204" pitchFamily="18" charset="0"/>
            </a:endParaRPr>
          </a:p>
        </p:txBody>
      </p:sp>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5" name="TextBox 4"/>
          <p:cNvSpPr txBox="1"/>
          <p:nvPr/>
        </p:nvSpPr>
        <p:spPr>
          <a:xfrm>
            <a:off x="3531517" y="100975"/>
            <a:ext cx="4900248" cy="578882"/>
          </a:xfrm>
          <a:prstGeom prst="roundRect">
            <a:avLst/>
          </a:prstGeom>
          <a:solidFill>
            <a:schemeClr val="bg1"/>
          </a:solidFill>
          <a:ln w="28575">
            <a:solidFill>
              <a:schemeClr val="tx1"/>
            </a:solidFill>
            <a:prstDash val="dash"/>
          </a:ln>
        </p:spPr>
        <p:txBody>
          <a:bodyPr wrap="square" rtlCol="0">
            <a:spAutoFit/>
          </a:bodyPr>
          <a:lstStyle/>
          <a:p>
            <a:pPr algn="ctr"/>
            <a:r>
              <a:rPr lang="en-US" sz="2800" dirty="0" smtClean="0">
                <a:solidFill>
                  <a:srgbClr val="C00000"/>
                </a:solidFill>
                <a:latin typeface="#9Slide07 SVNStick A Round" panose="02000503000000000000" pitchFamily="2" charset="0"/>
              </a:rPr>
              <a:t>NHỮNG BẬC ĐÁ CHẠM MÂY</a:t>
            </a:r>
            <a:endParaRPr lang="en-US" sz="2800" dirty="0">
              <a:solidFill>
                <a:srgbClr val="C00000"/>
              </a:solidFill>
              <a:latin typeface="#9Slide07 SVNStick A Round" panose="02000503000000000000" pitchFamily="2" charset="0"/>
            </a:endParaRPr>
          </a:p>
        </p:txBody>
      </p:sp>
      <p:sp>
        <p:nvSpPr>
          <p:cNvPr id="10" name="Rectangle: Rounded Corners 2">
            <a:extLst>
              <a:ext uri="{FF2B5EF4-FFF2-40B4-BE49-F238E27FC236}">
                <a16:creationId xmlns:a16="http://schemas.microsoft.com/office/drawing/2014/main" id="{7E9B94A3-0FE0-BFB4-916A-37C6C7FCE035}"/>
              </a:ext>
            </a:extLst>
          </p:cNvPr>
          <p:cNvSpPr/>
          <p:nvPr/>
        </p:nvSpPr>
        <p:spPr>
          <a:xfrm>
            <a:off x="410566" y="679856"/>
            <a:ext cx="11368608" cy="1414683"/>
          </a:xfrm>
          <a:prstGeom prst="roundRect">
            <a:avLst/>
          </a:prstGeom>
          <a:solidFill>
            <a:srgbClr val="DEF4F6">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3">
            <a:extLst>
              <a:ext uri="{FF2B5EF4-FFF2-40B4-BE49-F238E27FC236}">
                <a16:creationId xmlns:a16="http://schemas.microsoft.com/office/drawing/2014/main" id="{DE009553-2ED2-078E-5F04-FB52220076B2}"/>
              </a:ext>
            </a:extLst>
          </p:cNvPr>
          <p:cNvSpPr/>
          <p:nvPr/>
        </p:nvSpPr>
        <p:spPr>
          <a:xfrm>
            <a:off x="410566" y="2094539"/>
            <a:ext cx="11476634" cy="1463821"/>
          </a:xfrm>
          <a:prstGeom prst="roundRect">
            <a:avLst/>
          </a:prstGeom>
          <a:solidFill>
            <a:srgbClr val="FFE1D5">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5">
            <a:extLst>
              <a:ext uri="{FF2B5EF4-FFF2-40B4-BE49-F238E27FC236}">
                <a16:creationId xmlns:a16="http://schemas.microsoft.com/office/drawing/2014/main" id="{3D2CCFE9-75CE-F19E-7A84-FB1D1A80AB2D}"/>
              </a:ext>
            </a:extLst>
          </p:cNvPr>
          <p:cNvSpPr/>
          <p:nvPr/>
        </p:nvSpPr>
        <p:spPr>
          <a:xfrm>
            <a:off x="410566" y="3558360"/>
            <a:ext cx="11476634" cy="1414682"/>
          </a:xfrm>
          <a:prstGeom prst="roundRect">
            <a:avLst/>
          </a:prstGeom>
          <a:solidFill>
            <a:schemeClr val="accent4">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5">
            <a:extLst>
              <a:ext uri="{FF2B5EF4-FFF2-40B4-BE49-F238E27FC236}">
                <a16:creationId xmlns:a16="http://schemas.microsoft.com/office/drawing/2014/main" id="{3D2CCFE9-75CE-F19E-7A84-FB1D1A80AB2D}"/>
              </a:ext>
            </a:extLst>
          </p:cNvPr>
          <p:cNvSpPr/>
          <p:nvPr/>
        </p:nvSpPr>
        <p:spPr>
          <a:xfrm>
            <a:off x="407008" y="4973042"/>
            <a:ext cx="11533000" cy="1414682"/>
          </a:xfrm>
          <a:prstGeom prst="roundRect">
            <a:avLst/>
          </a:prstGeom>
          <a:solidFill>
            <a:schemeClr val="accent1">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360258" y="597346"/>
            <a:ext cx="11632557" cy="6169308"/>
          </a:xfrm>
          <a:prstGeom prst="roundRect">
            <a:avLst>
              <a:gd name="adj" fmla="val 9499"/>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Ngày </a:t>
            </a:r>
            <a:r>
              <a:rPr lang="vi-VN" sz="2300" dirty="0">
                <a:solidFill>
                  <a:schemeClr val="tx1"/>
                </a:solidFill>
                <a:latin typeface="Cambria" panose="02040503050406030204" pitchFamily="18" charset="0"/>
                <a:ea typeface="Cambria" panose="02040503050406030204" pitchFamily="18" charset="0"/>
              </a:rPr>
              <a:t>xưa, dưới chân núi Hồng Lĩnh có một xóm nhỏ, người dân sống bằng nghề đánh cá. Cuộc sống đang yên lành, bỗng một trận bão khủng khiếp cuốn đi tất cả thuyền bè. Dân xóm chài hết đường sinh sống, đánh lên núi kiếm củi đem ra chợ bán. Nhưng sườn núi phía họ ở dựng đứng, bà con phải đi đi đường vòng rất xa.</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Bấy </a:t>
            </a:r>
            <a:r>
              <a:rPr lang="vi-VN" sz="2300" dirty="0">
                <a:solidFill>
                  <a:schemeClr val="tx1"/>
                </a:solidFill>
                <a:latin typeface="Cambria" panose="02040503050406030204" pitchFamily="18" charset="0"/>
                <a:ea typeface="Cambria" panose="02040503050406030204" pitchFamily="18" charset="0"/>
              </a:rPr>
              <a:t>giờ trong xóm có một ông lão nghèo. Người ta gọi ông là cố Đương vị hễ gặp việc </a:t>
            </a:r>
            <a:r>
              <a:rPr lang="vi-VN" sz="2300" dirty="0" smtClean="0">
                <a:solidFill>
                  <a:schemeClr val="tx1"/>
                </a:solidFill>
                <a:latin typeface="Cambria" panose="02040503050406030204" pitchFamily="18" charset="0"/>
                <a:ea typeface="Cambria" panose="02040503050406030204" pitchFamily="18" charset="0"/>
              </a:rPr>
              <a:t>g</a:t>
            </a:r>
            <a:r>
              <a:rPr lang="en-US" sz="2300" dirty="0">
                <a:solidFill>
                  <a:schemeClr val="tx1"/>
                </a:solidFill>
                <a:latin typeface="Cambria" panose="02040503050406030204" pitchFamily="18" charset="0"/>
                <a:ea typeface="Cambria" panose="02040503050406030204" pitchFamily="18" charset="0"/>
              </a:rPr>
              <a:t>ì</a:t>
            </a:r>
            <a:r>
              <a:rPr lang="vi-VN" sz="2300" dirty="0" smtClean="0">
                <a:solidFill>
                  <a:schemeClr val="tx1"/>
                </a:solidFill>
                <a:latin typeface="Cambria" panose="02040503050406030204" pitchFamily="18" charset="0"/>
                <a:ea typeface="Cambria" panose="02040503050406030204" pitchFamily="18" charset="0"/>
              </a:rPr>
              <a:t> </a:t>
            </a:r>
            <a:r>
              <a:rPr lang="vi-VN" sz="2300" dirty="0">
                <a:solidFill>
                  <a:schemeClr val="tx1"/>
                </a:solidFill>
                <a:latin typeface="Cambria" panose="02040503050406030204" pitchFamily="18" charset="0"/>
                <a:ea typeface="Cambria" panose="02040503050406030204" pitchFamily="18" charset="0"/>
              </a:rPr>
              <a:t>khó, ông đều đảm đương gánh vác. Thấy lên núi phải đi đường vòng, ông bàn với mọi người ghép đã thành bậc thang vượt dốc để có được con đường ngắn như mong muốn. Ai nấy đều lắc đầu bảo việc ấy khó lắm, không làm </a:t>
            </a:r>
            <a:r>
              <a:rPr lang="vi-VN" sz="2300" dirty="0" smtClean="0">
                <a:solidFill>
                  <a:schemeClr val="tx1"/>
                </a:solidFill>
                <a:latin typeface="Cambria" panose="02040503050406030204" pitchFamily="18" charset="0"/>
                <a:ea typeface="Cambria" panose="02040503050406030204" pitchFamily="18" charset="0"/>
              </a:rPr>
              <a:t>được</a:t>
            </a:r>
            <a:r>
              <a:rPr lang="en-US" sz="2300" dirty="0" smtClean="0">
                <a:solidFill>
                  <a:schemeClr val="tx1"/>
                </a:solidFill>
                <a:latin typeface="Cambria" panose="02040503050406030204" pitchFamily="18" charset="0"/>
                <a:ea typeface="Cambria" panose="02040503050406030204" pitchFamily="18" charset="0"/>
              </a:rPr>
              <a:t>.</a:t>
            </a: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Nhưng </a:t>
            </a:r>
            <a:r>
              <a:rPr lang="vi-VN" sz="2300" dirty="0">
                <a:solidFill>
                  <a:schemeClr val="tx1"/>
                </a:solidFill>
                <a:latin typeface="Cambria" panose="02040503050406030204" pitchFamily="18" charset="0"/>
                <a:ea typeface="Cambria" panose="02040503050406030204" pitchFamily="18" charset="0"/>
              </a:rPr>
              <a:t>cố Đương vẫn tìm cách làm đường. Công việc nặng nhọc không khiến ông sờn lòng. Thấy ông đói, những con vượn ở gần đó mang hoa quả đến cho ông. Chim chóc thay nhau ca hát để ông quên mệt. Về sau, nhiều người trong xóm tình nguyện đến làm cùng. </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Sau </a:t>
            </a:r>
            <a:r>
              <a:rPr lang="vi-VN" sz="2300" dirty="0">
                <a:solidFill>
                  <a:schemeClr val="tx1"/>
                </a:solidFill>
                <a:latin typeface="Cambria" panose="02040503050406030204" pitchFamily="18" charset="0"/>
                <a:ea typeface="Cambria" panose="02040503050406030204" pitchFamily="18" charset="0"/>
              </a:rPr>
              <a:t>năm lần sim ra quả, con đường lên núi đã hoàn thành. Nhờ đó, mọi người có thể lên xuống núi dễ dàng. Cả xóm biết ơn cố Đương, tặng thêm cho ông một tên mới là cố Ghép. Ngày nay, con đường vượt núi gọi là Truông Ghép vẫn còn ở phía nam dãy núi Hồng Lĩnh</a:t>
            </a:r>
            <a:r>
              <a:rPr lang="vi-VN" sz="2300" dirty="0" smtClean="0">
                <a:solidFill>
                  <a:schemeClr val="tx1"/>
                </a:solidFill>
                <a:latin typeface="Cambria" panose="02040503050406030204" pitchFamily="18" charset="0"/>
                <a:ea typeface="Cambria" panose="02040503050406030204" pitchFamily="18" charset="0"/>
              </a:rPr>
              <a:t>.</a:t>
            </a:r>
            <a:endParaRPr lang="en-US" sz="2300" dirty="0">
              <a:solidFill>
                <a:schemeClr val="tx1"/>
              </a:solidFill>
              <a:latin typeface="Cambria" panose="02040503050406030204" pitchFamily="18" charset="0"/>
              <a:ea typeface="Cambria" panose="02040503050406030204" pitchFamily="18" charset="0"/>
            </a:endParaRPr>
          </a:p>
          <a:p>
            <a:pPr algn="just"/>
            <a:r>
              <a:rPr lang="en-US" sz="2300" dirty="0" smtClean="0">
                <a:solidFill>
                  <a:schemeClr val="tx1"/>
                </a:solidFill>
                <a:effectLst/>
                <a:latin typeface="Cambria" panose="02040503050406030204" pitchFamily="18" charset="0"/>
                <a:ea typeface="Cambria" panose="02040503050406030204" pitchFamily="18" charset="0"/>
              </a:rPr>
              <a:t>							(Theo Nguyễn </a:t>
            </a:r>
            <a:r>
              <a:rPr lang="en-US" sz="2300" dirty="0" err="1" smtClean="0">
                <a:solidFill>
                  <a:schemeClr val="tx1"/>
                </a:solidFill>
                <a:effectLst/>
                <a:latin typeface="Cambria" panose="02040503050406030204" pitchFamily="18" charset="0"/>
                <a:ea typeface="Cambria" panose="02040503050406030204" pitchFamily="18" charset="0"/>
              </a:rPr>
              <a:t>Đổng</a:t>
            </a:r>
            <a:r>
              <a:rPr lang="en-US" sz="2300" dirty="0" smtClean="0">
                <a:solidFill>
                  <a:schemeClr val="tx1"/>
                </a:solidFill>
                <a:effectLst/>
                <a:latin typeface="Cambria" panose="02040503050406030204" pitchFamily="18" charset="0"/>
                <a:ea typeface="Cambria" panose="02040503050406030204" pitchFamily="18" charset="0"/>
              </a:rPr>
              <a:t> Chi)</a:t>
            </a:r>
            <a:endParaRPr lang="vi-VN" sz="2300" dirty="0" smtClean="0">
              <a:solidFill>
                <a:schemeClr val="tx1"/>
              </a:solidFill>
              <a:effectLst/>
              <a:latin typeface="Cambria" panose="02040503050406030204" pitchFamily="18" charset="0"/>
              <a:ea typeface="Cambria" panose="02040503050406030204" pitchFamily="18" charset="0"/>
            </a:endParaRPr>
          </a:p>
        </p:txBody>
      </p:sp>
      <p:pic>
        <p:nvPicPr>
          <p:cNvPr id="15" name="Picture 14">
            <a:extLst>
              <a:ext uri="{FF2B5EF4-FFF2-40B4-BE49-F238E27FC236}">
                <a16:creationId xmlns:a16="http://schemas.microsoft.com/office/drawing/2014/main" id="{1CC30089-C106-5B27-5A90-CE897C2D69A5}"/>
              </a:ext>
            </a:extLst>
          </p:cNvPr>
          <p:cNvPicPr>
            <a:picLocks noChangeAspect="1"/>
          </p:cNvPicPr>
          <p:nvPr/>
        </p:nvPicPr>
        <p:blipFill>
          <a:blip r:embed="rId6"/>
          <a:stretch>
            <a:fillRect/>
          </a:stretch>
        </p:blipFill>
        <p:spPr>
          <a:xfrm>
            <a:off x="0" y="36437"/>
            <a:ext cx="1647311" cy="1208262"/>
          </a:xfrm>
          <a:prstGeom prst="rect">
            <a:avLst/>
          </a:prstGeom>
        </p:spPr>
      </p:pic>
    </p:spTree>
    <p:extLst>
      <p:ext uri="{BB962C8B-B14F-4D97-AF65-F5344CB8AC3E}">
        <p14:creationId xmlns:p14="http://schemas.microsoft.com/office/powerpoint/2010/main" val="1492135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ounded Rectangle 1"/>
          <p:cNvSpPr/>
          <p:nvPr/>
        </p:nvSpPr>
        <p:spPr>
          <a:xfrm>
            <a:off x="306513" y="600625"/>
            <a:ext cx="11632557" cy="5158734"/>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2300" dirty="0" smtClean="0">
              <a:solidFill>
                <a:schemeClr val="tx1"/>
              </a:solidFill>
              <a:effectLst/>
              <a:latin typeface="Cambria" panose="02040503050406030204" pitchFamily="18" charset="0"/>
              <a:ea typeface="Cambria" panose="02040503050406030204" pitchFamily="18" charset="0"/>
            </a:endParaRPr>
          </a:p>
        </p:txBody>
      </p:sp>
      <p:grpSp>
        <p:nvGrpSpPr>
          <p:cNvPr id="35" name="组合 47">
            <a:extLst>
              <a:ext uri="{FF2B5EF4-FFF2-40B4-BE49-F238E27FC236}">
                <a16:creationId xmlns:a16="http://schemas.microsoft.com/office/drawing/2014/main" id="{DDF48529-2476-112C-E07A-3682D0D5CAC2}"/>
              </a:ext>
            </a:extLst>
          </p:cNvPr>
          <p:cNvGrpSpPr/>
          <p:nvPr/>
        </p:nvGrpSpPr>
        <p:grpSpPr>
          <a:xfrm>
            <a:off x="1415908" y="2156028"/>
            <a:ext cx="2136459" cy="985764"/>
            <a:chOff x="3151567" y="4106353"/>
            <a:chExt cx="4182027" cy="1023787"/>
          </a:xfrm>
        </p:grpSpPr>
        <p:grpSp>
          <p:nvGrpSpPr>
            <p:cNvPr id="36" name="组合 31">
              <a:extLst>
                <a:ext uri="{FF2B5EF4-FFF2-40B4-BE49-F238E27FC236}">
                  <a16:creationId xmlns:a16="http://schemas.microsoft.com/office/drawing/2014/main" id="{3F576675-A5AF-8F4B-EDAF-7AC55B2295E0}"/>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38" name="圆角矩形 32">
                <a:extLst>
                  <a:ext uri="{FF2B5EF4-FFF2-40B4-BE49-F238E27FC236}">
                    <a16:creationId xmlns:a16="http://schemas.microsoft.com/office/drawing/2014/main" id="{6463F51D-3F4A-546C-0739-3C09CCBC5806}"/>
                  </a:ext>
                </a:extLst>
              </p:cNvPr>
              <p:cNvSpPr/>
              <p:nvPr/>
            </p:nvSpPr>
            <p:spPr>
              <a:xfrm>
                <a:off x="1346199" y="3302000"/>
                <a:ext cx="3636545" cy="1136153"/>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39" name="圆角矩形 33">
                <a:extLst>
                  <a:ext uri="{FF2B5EF4-FFF2-40B4-BE49-F238E27FC236}">
                    <a16:creationId xmlns:a16="http://schemas.microsoft.com/office/drawing/2014/main" id="{20CB954F-CD7E-D312-5239-942BD06327C0}"/>
                  </a:ext>
                </a:extLst>
              </p:cNvPr>
              <p:cNvSpPr/>
              <p:nvPr/>
            </p:nvSpPr>
            <p:spPr>
              <a:xfrm>
                <a:off x="1425654" y="3451354"/>
                <a:ext cx="3477633" cy="858521"/>
              </a:xfrm>
              <a:prstGeom prst="roundRect">
                <a:avLst>
                  <a:gd name="adj" fmla="val 50000"/>
                </a:avLst>
              </a:prstGeom>
              <a:no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7" name="文本框 41">
              <a:extLst>
                <a:ext uri="{FF2B5EF4-FFF2-40B4-BE49-F238E27FC236}">
                  <a16:creationId xmlns:a16="http://schemas.microsoft.com/office/drawing/2014/main" id="{1D70379B-611B-4261-F6E1-CA63B17CE26F}"/>
                </a:ext>
              </a:extLst>
            </p:cNvPr>
            <p:cNvSpPr txBox="1"/>
            <p:nvPr/>
          </p:nvSpPr>
          <p:spPr>
            <a:xfrm>
              <a:off x="4374835" y="4282615"/>
              <a:ext cx="631532" cy="67126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smtClean="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Cố</a:t>
              </a:r>
              <a:endParaRPr kumimoji="0" lang="zh-CN" altLang="en-US"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40" name="Picture 39">
            <a:extLst>
              <a:ext uri="{FF2B5EF4-FFF2-40B4-BE49-F238E27FC236}">
                <a16:creationId xmlns:a16="http://schemas.microsoft.com/office/drawing/2014/main" id="{D9DF344E-D4ED-7937-C049-FD312523B328}"/>
              </a:ext>
            </a:extLst>
          </p:cNvPr>
          <p:cNvPicPr>
            <a:picLocks noChangeAspect="1"/>
          </p:cNvPicPr>
          <p:nvPr/>
        </p:nvPicPr>
        <p:blipFill>
          <a:blip r:embed="rId6"/>
          <a:stretch>
            <a:fillRect/>
          </a:stretch>
        </p:blipFill>
        <p:spPr>
          <a:xfrm>
            <a:off x="3623257" y="600625"/>
            <a:ext cx="5451421" cy="1645489"/>
          </a:xfrm>
          <a:prstGeom prst="rect">
            <a:avLst/>
          </a:prstGeom>
        </p:spPr>
      </p:pic>
      <p:sp>
        <p:nvSpPr>
          <p:cNvPr id="50" name="TextBox 49">
            <a:extLst>
              <a:ext uri="{FF2B5EF4-FFF2-40B4-BE49-F238E27FC236}">
                <a16:creationId xmlns:a16="http://schemas.microsoft.com/office/drawing/2014/main" id="{7851818D-4FCD-459E-2044-49C2845710C1}"/>
              </a:ext>
            </a:extLst>
          </p:cNvPr>
          <p:cNvSpPr txBox="1"/>
          <p:nvPr/>
        </p:nvSpPr>
        <p:spPr>
          <a:xfrm>
            <a:off x="4081670" y="2150867"/>
            <a:ext cx="5896664" cy="954107"/>
          </a:xfrm>
          <a:prstGeom prst="rect">
            <a:avLst/>
          </a:prstGeom>
          <a:noFill/>
        </p:spPr>
        <p:txBody>
          <a:bodyPr wrap="square">
            <a:spAutoFit/>
          </a:bodyPr>
          <a:lstStyle/>
          <a:p>
            <a:pPr algn="ctr"/>
            <a:r>
              <a:rPr lang="en-US" sz="2800" b="1" i="0" dirty="0" err="1" smtClean="0">
                <a:solidFill>
                  <a:srgbClr val="000000"/>
                </a:solidFill>
                <a:effectLst/>
                <a:latin typeface="Cambria" panose="02040503050406030204" pitchFamily="18" charset="0"/>
              </a:rPr>
              <a:t>Tiếng</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địa</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phương</a:t>
            </a:r>
            <a:r>
              <a:rPr lang="en-US" sz="2800" b="1" i="0" dirty="0" smtClean="0">
                <a:solidFill>
                  <a:srgbClr val="000000"/>
                </a:solidFill>
                <a:effectLst/>
                <a:latin typeface="Cambria" panose="02040503050406030204" pitchFamily="18" charset="0"/>
              </a:rPr>
              <a:t> , </a:t>
            </a:r>
            <a:r>
              <a:rPr lang="en-US" sz="2800" b="1" i="0" dirty="0" err="1" smtClean="0">
                <a:solidFill>
                  <a:srgbClr val="000000"/>
                </a:solidFill>
                <a:effectLst/>
                <a:latin typeface="Cambria" panose="02040503050406030204" pitchFamily="18" charset="0"/>
              </a:rPr>
              <a:t>dùng</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để</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gọi</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người</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già</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với</a:t>
            </a:r>
            <a:r>
              <a:rPr lang="en-US" sz="2800" b="1" i="0" dirty="0" smtClean="0">
                <a:solidFill>
                  <a:srgbClr val="000000"/>
                </a:solidFill>
                <a:effectLst/>
                <a:latin typeface="Cambria" panose="02040503050406030204" pitchFamily="18" charset="0"/>
              </a:rPr>
              <a:t> ý </a:t>
            </a:r>
            <a:r>
              <a:rPr lang="en-US" sz="2800" b="1" i="0" dirty="0" err="1" smtClean="0">
                <a:solidFill>
                  <a:srgbClr val="000000"/>
                </a:solidFill>
                <a:effectLst/>
                <a:latin typeface="Cambria" panose="02040503050406030204" pitchFamily="18" charset="0"/>
              </a:rPr>
              <a:t>kính</a:t>
            </a:r>
            <a:r>
              <a:rPr lang="en-US" sz="2800" b="1" i="0" dirty="0" smtClean="0">
                <a:solidFill>
                  <a:srgbClr val="000000"/>
                </a:solidFill>
                <a:effectLst/>
                <a:latin typeface="Cambria" panose="02040503050406030204" pitchFamily="18" charset="0"/>
              </a:rPr>
              <a:t> </a:t>
            </a:r>
            <a:r>
              <a:rPr lang="en-US" sz="2800" b="1" i="0" dirty="0" err="1" smtClean="0">
                <a:solidFill>
                  <a:srgbClr val="000000"/>
                </a:solidFill>
                <a:effectLst/>
                <a:latin typeface="Cambria" panose="02040503050406030204" pitchFamily="18" charset="0"/>
              </a:rPr>
              <a:t>trọng</a:t>
            </a:r>
            <a:r>
              <a:rPr lang="en-US" sz="2800" b="1" i="0" dirty="0" smtClean="0">
                <a:solidFill>
                  <a:srgbClr val="000000"/>
                </a:solidFill>
                <a:effectLst/>
                <a:latin typeface="Cambria" panose="02040503050406030204" pitchFamily="18" charset="0"/>
              </a:rPr>
              <a:t>.</a:t>
            </a:r>
            <a:endParaRPr lang="en-US" sz="2800" b="1" dirty="0">
              <a:latin typeface="Cambria" panose="02040503050406030204" pitchFamily="18" charset="0"/>
            </a:endParaRPr>
          </a:p>
        </p:txBody>
      </p:sp>
      <p:grpSp>
        <p:nvGrpSpPr>
          <p:cNvPr id="51" name="组合 47">
            <a:extLst>
              <a:ext uri="{FF2B5EF4-FFF2-40B4-BE49-F238E27FC236}">
                <a16:creationId xmlns:a16="http://schemas.microsoft.com/office/drawing/2014/main" id="{DDF48529-2476-112C-E07A-3682D0D5CAC2}"/>
              </a:ext>
            </a:extLst>
          </p:cNvPr>
          <p:cNvGrpSpPr/>
          <p:nvPr/>
        </p:nvGrpSpPr>
        <p:grpSpPr>
          <a:xfrm>
            <a:off x="1415908" y="3773140"/>
            <a:ext cx="2136459" cy="985764"/>
            <a:chOff x="3151567" y="4106353"/>
            <a:chExt cx="4182027" cy="1023787"/>
          </a:xfrm>
        </p:grpSpPr>
        <p:grpSp>
          <p:nvGrpSpPr>
            <p:cNvPr id="52" name="组合 31">
              <a:extLst>
                <a:ext uri="{FF2B5EF4-FFF2-40B4-BE49-F238E27FC236}">
                  <a16:creationId xmlns:a16="http://schemas.microsoft.com/office/drawing/2014/main" id="{3F576675-A5AF-8F4B-EDAF-7AC55B2295E0}"/>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54" name="圆角矩形 32">
                <a:extLst>
                  <a:ext uri="{FF2B5EF4-FFF2-40B4-BE49-F238E27FC236}">
                    <a16:creationId xmlns:a16="http://schemas.microsoft.com/office/drawing/2014/main" id="{6463F51D-3F4A-546C-0739-3C09CCBC5806}"/>
                  </a:ext>
                </a:extLst>
              </p:cNvPr>
              <p:cNvSpPr/>
              <p:nvPr/>
            </p:nvSpPr>
            <p:spPr>
              <a:xfrm>
                <a:off x="1346199" y="3302000"/>
                <a:ext cx="3636545" cy="1136153"/>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55" name="圆角矩形 33">
                <a:extLst>
                  <a:ext uri="{FF2B5EF4-FFF2-40B4-BE49-F238E27FC236}">
                    <a16:creationId xmlns:a16="http://schemas.microsoft.com/office/drawing/2014/main" id="{20CB954F-CD7E-D312-5239-942BD06327C0}"/>
                  </a:ext>
                </a:extLst>
              </p:cNvPr>
              <p:cNvSpPr/>
              <p:nvPr/>
            </p:nvSpPr>
            <p:spPr>
              <a:xfrm>
                <a:off x="1425654" y="3451354"/>
                <a:ext cx="3477633" cy="858521"/>
              </a:xfrm>
              <a:prstGeom prst="roundRect">
                <a:avLst>
                  <a:gd name="adj" fmla="val 50000"/>
                </a:avLst>
              </a:prstGeom>
              <a:no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53" name="文本框 41">
              <a:extLst>
                <a:ext uri="{FF2B5EF4-FFF2-40B4-BE49-F238E27FC236}">
                  <a16:creationId xmlns:a16="http://schemas.microsoft.com/office/drawing/2014/main" id="{1D70379B-611B-4261-F6E1-CA63B17CE26F}"/>
                </a:ext>
              </a:extLst>
            </p:cNvPr>
            <p:cNvSpPr txBox="1"/>
            <p:nvPr/>
          </p:nvSpPr>
          <p:spPr>
            <a:xfrm>
              <a:off x="3481913" y="4282615"/>
              <a:ext cx="3557140" cy="671262"/>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smtClean="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Truông</a:t>
              </a:r>
              <a:endParaRPr kumimoji="0" lang="zh-CN" altLang="en-US"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sp>
        <p:nvSpPr>
          <p:cNvPr id="56" name="TextBox 55">
            <a:extLst>
              <a:ext uri="{FF2B5EF4-FFF2-40B4-BE49-F238E27FC236}">
                <a16:creationId xmlns:a16="http://schemas.microsoft.com/office/drawing/2014/main" id="{7851818D-4FCD-459E-2044-49C2845710C1}"/>
              </a:ext>
            </a:extLst>
          </p:cNvPr>
          <p:cNvSpPr txBox="1"/>
          <p:nvPr/>
        </p:nvSpPr>
        <p:spPr>
          <a:xfrm>
            <a:off x="4081670" y="3767979"/>
            <a:ext cx="6729084" cy="954107"/>
          </a:xfrm>
          <a:prstGeom prst="rect">
            <a:avLst/>
          </a:prstGeom>
          <a:noFill/>
        </p:spPr>
        <p:txBody>
          <a:bodyPr wrap="square">
            <a:spAutoFit/>
          </a:bodyPr>
          <a:lstStyle/>
          <a:p>
            <a:pPr algn="ctr"/>
            <a:r>
              <a:rPr lang="en-US" sz="2800" b="1" dirty="0" err="1" smtClean="0">
                <a:solidFill>
                  <a:srgbClr val="000000"/>
                </a:solidFill>
                <a:latin typeface="Cambria" panose="02040503050406030204" pitchFamily="18" charset="0"/>
              </a:rPr>
              <a:t>Đường</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đi</a:t>
            </a:r>
            <a:r>
              <a:rPr lang="en-US" sz="2800" b="1" dirty="0" smtClean="0">
                <a:solidFill>
                  <a:srgbClr val="000000"/>
                </a:solidFill>
                <a:latin typeface="Cambria" panose="02040503050406030204" pitchFamily="18" charset="0"/>
              </a:rPr>
              <a:t> qua </a:t>
            </a:r>
            <a:r>
              <a:rPr lang="en-US" sz="2800" b="1" dirty="0" err="1" smtClean="0">
                <a:solidFill>
                  <a:srgbClr val="000000"/>
                </a:solidFill>
                <a:latin typeface="Cambria" panose="02040503050406030204" pitchFamily="18" charset="0"/>
              </a:rPr>
              <a:t>rừng</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núi</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vùng</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đất</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hoang</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có</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nhiều</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cây</a:t>
            </a:r>
            <a:r>
              <a:rPr lang="en-US" sz="2800" b="1" dirty="0" smtClean="0">
                <a:solidFill>
                  <a:srgbClr val="000000"/>
                </a:solidFill>
                <a:latin typeface="Cambria" panose="02040503050406030204" pitchFamily="18" charset="0"/>
              </a:rPr>
              <a:t> </a:t>
            </a:r>
            <a:r>
              <a:rPr lang="en-US" sz="2800" b="1" dirty="0" err="1" smtClean="0">
                <a:solidFill>
                  <a:srgbClr val="000000"/>
                </a:solidFill>
                <a:latin typeface="Cambria" panose="02040503050406030204" pitchFamily="18" charset="0"/>
              </a:rPr>
              <a:t>cỏ</a:t>
            </a:r>
            <a:endParaRPr lang="en-US" sz="2800" b="1" dirty="0">
              <a:latin typeface="Cambria" panose="02040503050406030204" pitchFamily="18" charset="0"/>
            </a:endParaRPr>
          </a:p>
        </p:txBody>
      </p:sp>
    </p:spTree>
    <p:extLst>
      <p:ext uri="{BB962C8B-B14F-4D97-AF65-F5344CB8AC3E}">
        <p14:creationId xmlns:p14="http://schemas.microsoft.com/office/powerpoint/2010/main" val="4184309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wipe(left)">
                                      <p:cBhvr>
                                        <p:cTn id="22" dur="500"/>
                                        <p:tgtEl>
                                          <p:spTgt spid="5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left)">
                                      <p:cBhvr>
                                        <p:cTn id="2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9" name="图片 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995039" y="341792"/>
            <a:ext cx="7800008" cy="5887850"/>
          </a:xfrm>
          <a:prstGeom prst="rect">
            <a:avLst/>
          </a:prstGeom>
        </p:spPr>
      </p:pic>
      <p:pic>
        <p:nvPicPr>
          <p:cNvPr id="10" name="Picture 9">
            <a:extLst>
              <a:ext uri="{FF2B5EF4-FFF2-40B4-BE49-F238E27FC236}">
                <a16:creationId xmlns:a16="http://schemas.microsoft.com/office/drawing/2014/main" id="{826617FB-3C77-8F99-4970-58442E758EDA}"/>
              </a:ext>
            </a:extLst>
          </p:cNvPr>
          <p:cNvPicPr>
            <a:picLocks noChangeAspect="1"/>
          </p:cNvPicPr>
          <p:nvPr/>
        </p:nvPicPr>
        <p:blipFill>
          <a:blip r:embed="rId7"/>
          <a:stretch>
            <a:fillRect/>
          </a:stretch>
        </p:blipFill>
        <p:spPr>
          <a:xfrm>
            <a:off x="2300848" y="629009"/>
            <a:ext cx="7925487" cy="5389331"/>
          </a:xfrm>
          <a:prstGeom prst="rect">
            <a:avLst/>
          </a:prstGeom>
        </p:spPr>
      </p:pic>
    </p:spTree>
    <p:extLst>
      <p:ext uri="{BB962C8B-B14F-4D97-AF65-F5344CB8AC3E}">
        <p14:creationId xmlns:p14="http://schemas.microsoft.com/office/powerpoint/2010/main" val="2853740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11" name="Picture 10">
            <a:extLst>
              <a:ext uri="{FF2B5EF4-FFF2-40B4-BE49-F238E27FC236}">
                <a16:creationId xmlns:a16="http://schemas.microsoft.com/office/drawing/2014/main" id="{2A0F3EA6-6062-D67B-B5D9-BCC9A173DD91}"/>
              </a:ext>
            </a:extLst>
          </p:cNvPr>
          <p:cNvPicPr>
            <a:picLocks noChangeAspect="1"/>
          </p:cNvPicPr>
          <p:nvPr/>
        </p:nvPicPr>
        <p:blipFill>
          <a:blip r:embed="rId6"/>
          <a:stretch>
            <a:fillRect/>
          </a:stretch>
        </p:blipFill>
        <p:spPr>
          <a:xfrm>
            <a:off x="-137918" y="646454"/>
            <a:ext cx="2847079" cy="1536325"/>
          </a:xfrm>
          <a:prstGeom prst="rect">
            <a:avLst/>
          </a:prstGeom>
        </p:spPr>
      </p:pic>
      <p:sp>
        <p:nvSpPr>
          <p:cNvPr id="2" name="Rectangle 1"/>
          <p:cNvSpPr/>
          <p:nvPr/>
        </p:nvSpPr>
        <p:spPr>
          <a:xfrm>
            <a:off x="2564423" y="771353"/>
            <a:ext cx="8795240" cy="1569660"/>
          </a:xfrm>
          <a:prstGeom prst="rect">
            <a:avLst/>
          </a:prstGeom>
        </p:spPr>
        <p:txBody>
          <a:bodyPr wrap="square">
            <a:spAutoFit/>
          </a:bodyPr>
          <a:lstStyle/>
          <a:p>
            <a:pPr algn="just"/>
            <a:r>
              <a:rPr lang="en-US" sz="3200" b="1" dirty="0" err="1" smtClean="0">
                <a:solidFill>
                  <a:srgbClr val="C00000"/>
                </a:solidFill>
                <a:latin typeface="Cambria" panose="02040503050406030204" pitchFamily="18" charset="0"/>
                <a:ea typeface="Cambria" panose="02040503050406030204" pitchFamily="18" charset="0"/>
              </a:rPr>
              <a:t>Vì</a:t>
            </a:r>
            <a:r>
              <a:rPr lang="en-US" sz="3200" b="1" dirty="0" smtClean="0">
                <a:solidFill>
                  <a:srgbClr val="C00000"/>
                </a:solidFill>
                <a:latin typeface="Cambria" panose="02040503050406030204" pitchFamily="18" charset="0"/>
                <a:ea typeface="Cambria" panose="02040503050406030204" pitchFamily="18" charset="0"/>
              </a:rPr>
              <a:t> </a:t>
            </a:r>
            <a:r>
              <a:rPr lang="en-US" sz="3200" b="1" dirty="0" err="1" smtClean="0">
                <a:solidFill>
                  <a:srgbClr val="C00000"/>
                </a:solidFill>
                <a:latin typeface="Cambria" panose="02040503050406030204" pitchFamily="18" charset="0"/>
                <a:ea typeface="Cambria" panose="02040503050406030204" pitchFamily="18" charset="0"/>
              </a:rPr>
              <a:t>sao</a:t>
            </a:r>
            <a:r>
              <a:rPr lang="en-US" sz="3200" b="1" dirty="0" smtClean="0">
                <a:solidFill>
                  <a:srgbClr val="C00000"/>
                </a:solidFill>
                <a:latin typeface="Cambria" panose="02040503050406030204" pitchFamily="18" charset="0"/>
                <a:ea typeface="Cambria" panose="02040503050406030204" pitchFamily="18" charset="0"/>
              </a:rPr>
              <a:t> </a:t>
            </a:r>
            <a:r>
              <a:rPr lang="en-US" sz="3200" b="1" dirty="0" err="1" smtClean="0">
                <a:solidFill>
                  <a:srgbClr val="C00000"/>
                </a:solidFill>
                <a:latin typeface="Cambria" panose="02040503050406030204" pitchFamily="18" charset="0"/>
                <a:ea typeface="Cambria" panose="02040503050406030204" pitchFamily="18" charset="0"/>
              </a:rPr>
              <a:t>ngày</a:t>
            </a:r>
            <a:r>
              <a:rPr lang="en-US" sz="3200" b="1" dirty="0" smtClean="0">
                <a:solidFill>
                  <a:srgbClr val="C00000"/>
                </a:solidFill>
                <a:latin typeface="Cambria" panose="02040503050406030204" pitchFamily="18" charset="0"/>
                <a:ea typeface="Cambria" panose="02040503050406030204" pitchFamily="18" charset="0"/>
              </a:rPr>
              <a:t> </a:t>
            </a:r>
            <a:r>
              <a:rPr lang="en-US" sz="3200" b="1" dirty="0" err="1" smtClean="0">
                <a:solidFill>
                  <a:srgbClr val="C00000"/>
                </a:solidFill>
                <a:latin typeface="Cambria" panose="02040503050406030204" pitchFamily="18" charset="0"/>
                <a:ea typeface="Cambria" panose="02040503050406030204" pitchFamily="18" charset="0"/>
              </a:rPr>
              <a:t>xưa</a:t>
            </a:r>
            <a:r>
              <a:rPr lang="en-US" sz="3200" b="1" dirty="0" smtClean="0">
                <a:solidFill>
                  <a:srgbClr val="C00000"/>
                </a:solidFill>
                <a:latin typeface="Cambria" panose="02040503050406030204" pitchFamily="18" charset="0"/>
                <a:ea typeface="Cambria" panose="02040503050406030204" pitchFamily="18" charset="0"/>
              </a:rPr>
              <a:t> </a:t>
            </a:r>
            <a:r>
              <a:rPr lang="en-US" sz="3200" b="1" dirty="0" err="1" smtClean="0">
                <a:solidFill>
                  <a:srgbClr val="C00000"/>
                </a:solidFill>
                <a:latin typeface="Cambria" panose="02040503050406030204" pitchFamily="18" charset="0"/>
                <a:ea typeface="Cambria" panose="02040503050406030204" pitchFamily="18" charset="0"/>
              </a:rPr>
              <a:t>người</a:t>
            </a:r>
            <a:r>
              <a:rPr lang="en-US" sz="3200" b="1" dirty="0" smtClean="0">
                <a:solidFill>
                  <a:srgbClr val="C00000"/>
                </a:solidFill>
                <a:latin typeface="Cambria" panose="02040503050406030204" pitchFamily="18" charset="0"/>
                <a:ea typeface="Cambria" panose="02040503050406030204" pitchFamily="18" charset="0"/>
              </a:rPr>
              <a:t> </a:t>
            </a:r>
            <a:r>
              <a:rPr lang="en-US" sz="3200" b="1" dirty="0" err="1" smtClean="0">
                <a:solidFill>
                  <a:srgbClr val="C00000"/>
                </a:solidFill>
                <a:latin typeface="Cambria" panose="02040503050406030204" pitchFamily="18" charset="0"/>
                <a:ea typeface="Cambria" panose="02040503050406030204" pitchFamily="18" charset="0"/>
              </a:rPr>
              <a:t>dân</a:t>
            </a:r>
            <a:r>
              <a:rPr lang="vi-VN" sz="3200" b="1" dirty="0" smtClean="0">
                <a:solidFill>
                  <a:srgbClr val="C00000"/>
                </a:solidFill>
                <a:latin typeface="Cambria" panose="02040503050406030204" pitchFamily="18" charset="0"/>
                <a:ea typeface="Cambria" panose="02040503050406030204" pitchFamily="18" charset="0"/>
              </a:rPr>
              <a:t> </a:t>
            </a:r>
            <a:r>
              <a:rPr lang="vi-VN" sz="3200" b="1" dirty="0">
                <a:solidFill>
                  <a:srgbClr val="C00000"/>
                </a:solidFill>
                <a:latin typeface="Cambria" panose="02040503050406030204" pitchFamily="18" charset="0"/>
                <a:ea typeface="Cambria" panose="02040503050406030204" pitchFamily="18" charset="0"/>
              </a:rPr>
              <a:t>dưới chân núi Hồng Lĩnh xưa phải bỏ nghề đánh cá, lên núi kiếm củi</a:t>
            </a:r>
            <a:r>
              <a:rPr lang="vi-VN" sz="3200" b="1" dirty="0" smtClean="0">
                <a:solidFill>
                  <a:srgbClr val="C00000"/>
                </a:solidFill>
                <a:latin typeface="Cambria" panose="02040503050406030204" pitchFamily="18" charset="0"/>
                <a:ea typeface="Cambria" panose="02040503050406030204" pitchFamily="18" charset="0"/>
              </a:rPr>
              <a:t>?</a:t>
            </a:r>
            <a:endParaRPr lang="vi-VN" sz="3200" dirty="0">
              <a:solidFill>
                <a:srgbClr val="C00000"/>
              </a:solidFill>
              <a:latin typeface="Cambria" panose="02040503050406030204" pitchFamily="18" charset="0"/>
              <a:ea typeface="Cambria" panose="02040503050406030204" pitchFamily="18" charset="0"/>
            </a:endParaRPr>
          </a:p>
        </p:txBody>
      </p:sp>
      <p:sp>
        <p:nvSpPr>
          <p:cNvPr id="3" name="Oval 2"/>
          <p:cNvSpPr/>
          <p:nvPr/>
        </p:nvSpPr>
        <p:spPr>
          <a:xfrm>
            <a:off x="1415562" y="2567354"/>
            <a:ext cx="826476" cy="747346"/>
          </a:xfrm>
          <a:prstGeom prst="ellipse">
            <a:avLst/>
          </a:prstGeom>
          <a:solidFill>
            <a:srgbClr val="00B050"/>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latin typeface="Cambria" panose="02040503050406030204" pitchFamily="18" charset="0"/>
                <a:ea typeface="Cambria" panose="02040503050406030204" pitchFamily="18" charset="0"/>
              </a:rPr>
              <a:t>a</a:t>
            </a:r>
            <a:endParaRPr lang="en-US" sz="3600" dirty="0">
              <a:solidFill>
                <a:schemeClr val="bg1"/>
              </a:solidFill>
              <a:latin typeface="Cambria" panose="02040503050406030204" pitchFamily="18" charset="0"/>
              <a:ea typeface="Cambria" panose="02040503050406030204" pitchFamily="18" charset="0"/>
            </a:endParaRPr>
          </a:p>
        </p:txBody>
      </p:sp>
      <p:sp>
        <p:nvSpPr>
          <p:cNvPr id="4" name="Rounded Rectangle 3"/>
          <p:cNvSpPr/>
          <p:nvPr/>
        </p:nvSpPr>
        <p:spPr>
          <a:xfrm>
            <a:off x="2435469" y="2518996"/>
            <a:ext cx="7851531" cy="8440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Cambria" panose="02040503050406030204" pitchFamily="18" charset="0"/>
                <a:ea typeface="Cambria" panose="02040503050406030204" pitchFamily="18" charset="0"/>
              </a:rPr>
              <a:t>Vì lên núi kiếm củi đỡ vất vả hơn đánh </a:t>
            </a:r>
            <a:r>
              <a:rPr lang="vi-VN" sz="2800" dirty="0" smtClean="0">
                <a:solidFill>
                  <a:schemeClr val="tx1"/>
                </a:solidFill>
                <a:latin typeface="Cambria" panose="02040503050406030204" pitchFamily="18" charset="0"/>
                <a:ea typeface="Cambria" panose="02040503050406030204" pitchFamily="18" charset="0"/>
              </a:rPr>
              <a:t>cá</a:t>
            </a:r>
            <a:endParaRPr lang="en-US" sz="2800" dirty="0">
              <a:solidFill>
                <a:schemeClr val="tx1"/>
              </a:solidFill>
              <a:latin typeface="Cambria" panose="02040503050406030204" pitchFamily="18" charset="0"/>
              <a:ea typeface="Cambria" panose="02040503050406030204" pitchFamily="18" charset="0"/>
            </a:endParaRPr>
          </a:p>
        </p:txBody>
      </p:sp>
      <p:sp>
        <p:nvSpPr>
          <p:cNvPr id="12" name="Oval 11"/>
          <p:cNvSpPr/>
          <p:nvPr/>
        </p:nvSpPr>
        <p:spPr>
          <a:xfrm>
            <a:off x="1415562" y="3722660"/>
            <a:ext cx="826476" cy="747346"/>
          </a:xfrm>
          <a:prstGeom prst="ellipse">
            <a:avLst/>
          </a:prstGeom>
          <a:solidFill>
            <a:srgbClr val="00B050"/>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latin typeface="Cambria" panose="02040503050406030204" pitchFamily="18" charset="0"/>
                <a:ea typeface="Cambria" panose="02040503050406030204" pitchFamily="18" charset="0"/>
              </a:rPr>
              <a:t>b</a:t>
            </a:r>
            <a:endParaRPr lang="en-US" sz="3600" dirty="0">
              <a:solidFill>
                <a:schemeClr val="bg1"/>
              </a:solidFill>
              <a:latin typeface="Cambria" panose="02040503050406030204" pitchFamily="18" charset="0"/>
              <a:ea typeface="Cambria" panose="02040503050406030204" pitchFamily="18" charset="0"/>
            </a:endParaRPr>
          </a:p>
        </p:txBody>
      </p:sp>
      <p:sp>
        <p:nvSpPr>
          <p:cNvPr id="13" name="Rounded Rectangle 12"/>
          <p:cNvSpPr/>
          <p:nvPr/>
        </p:nvSpPr>
        <p:spPr>
          <a:xfrm>
            <a:off x="2435469" y="3674302"/>
            <a:ext cx="7851531" cy="8440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tx1"/>
                </a:solidFill>
                <a:latin typeface="Cambria" panose="02040503050406030204" pitchFamily="18" charset="0"/>
                <a:ea typeface="Cambria" panose="02040503050406030204" pitchFamily="18" charset="0"/>
              </a:rPr>
              <a:t>Vì</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vùng</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biển</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gần</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đó</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thường</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xuyên</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có</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bão</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lớn</a:t>
            </a:r>
            <a:endParaRPr lang="en-US" sz="2800" dirty="0">
              <a:solidFill>
                <a:schemeClr val="tx1"/>
              </a:solidFill>
              <a:latin typeface="Cambria" panose="02040503050406030204" pitchFamily="18" charset="0"/>
              <a:ea typeface="Cambria" panose="02040503050406030204" pitchFamily="18" charset="0"/>
            </a:endParaRPr>
          </a:p>
        </p:txBody>
      </p:sp>
      <p:sp>
        <p:nvSpPr>
          <p:cNvPr id="14" name="Oval 13"/>
          <p:cNvSpPr/>
          <p:nvPr/>
        </p:nvSpPr>
        <p:spPr>
          <a:xfrm>
            <a:off x="1415562" y="4894695"/>
            <a:ext cx="826476" cy="747346"/>
          </a:xfrm>
          <a:prstGeom prst="ellipse">
            <a:avLst/>
          </a:prstGeom>
          <a:solidFill>
            <a:srgbClr val="00B050"/>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latin typeface="Cambria" panose="02040503050406030204" pitchFamily="18" charset="0"/>
                <a:ea typeface="Cambria" panose="02040503050406030204" pitchFamily="18" charset="0"/>
              </a:rPr>
              <a:t>c</a:t>
            </a:r>
            <a:endParaRPr lang="en-US" sz="3600" dirty="0">
              <a:solidFill>
                <a:schemeClr val="bg1"/>
              </a:solidFill>
              <a:latin typeface="Cambria" panose="02040503050406030204" pitchFamily="18" charset="0"/>
              <a:ea typeface="Cambria" panose="02040503050406030204" pitchFamily="18" charset="0"/>
            </a:endParaRPr>
          </a:p>
        </p:txBody>
      </p:sp>
      <p:sp>
        <p:nvSpPr>
          <p:cNvPr id="15" name="Rounded Rectangle 14"/>
          <p:cNvSpPr/>
          <p:nvPr/>
        </p:nvSpPr>
        <p:spPr>
          <a:xfrm>
            <a:off x="2435469" y="4846337"/>
            <a:ext cx="7851531" cy="8440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Cambria" panose="02040503050406030204" pitchFamily="18" charset="0"/>
                <a:ea typeface="Cambria" panose="02040503050406030204" pitchFamily="18" charset="0"/>
              </a:rPr>
              <a:t>Vì </a:t>
            </a:r>
            <a:r>
              <a:rPr lang="en-US" sz="2800" dirty="0" err="1" smtClean="0">
                <a:solidFill>
                  <a:schemeClr val="tx1"/>
                </a:solidFill>
                <a:latin typeface="Cambria" panose="02040503050406030204" pitchFamily="18" charset="0"/>
                <a:ea typeface="Cambria" panose="02040503050406030204" pitchFamily="18" charset="0"/>
              </a:rPr>
              <a:t>tất</a:t>
            </a:r>
            <a:r>
              <a:rPr lang="en-US" sz="2800" dirty="0" smtClean="0">
                <a:solidFill>
                  <a:schemeClr val="tx1"/>
                </a:solidFill>
                <a:latin typeface="Cambria" panose="02040503050406030204" pitchFamily="18" charset="0"/>
                <a:ea typeface="Cambria" panose="02040503050406030204" pitchFamily="18" charset="0"/>
              </a:rPr>
              <a:t> </a:t>
            </a:r>
            <a:r>
              <a:rPr lang="en-US" sz="2800" dirty="0" err="1" smtClean="0">
                <a:solidFill>
                  <a:schemeClr val="tx1"/>
                </a:solidFill>
                <a:latin typeface="Cambria" panose="02040503050406030204" pitchFamily="18" charset="0"/>
                <a:ea typeface="Cambria" panose="02040503050406030204" pitchFamily="18" charset="0"/>
              </a:rPr>
              <a:t>cả</a:t>
            </a:r>
            <a:r>
              <a:rPr lang="en-US" sz="2800" dirty="0" smtClean="0">
                <a:solidFill>
                  <a:schemeClr val="tx1"/>
                </a:solidFill>
                <a:latin typeface="Cambria" panose="02040503050406030204" pitchFamily="18" charset="0"/>
                <a:ea typeface="Cambria" panose="02040503050406030204" pitchFamily="18" charset="0"/>
              </a:rPr>
              <a:t> </a:t>
            </a:r>
            <a:r>
              <a:rPr lang="vi-VN" sz="2800" dirty="0" smtClean="0">
                <a:solidFill>
                  <a:schemeClr val="tx1"/>
                </a:solidFill>
                <a:latin typeface="Cambria" panose="02040503050406030204" pitchFamily="18" charset="0"/>
                <a:ea typeface="Cambria" panose="02040503050406030204" pitchFamily="18" charset="0"/>
              </a:rPr>
              <a:t>thuyền bè</a:t>
            </a:r>
            <a:r>
              <a:rPr lang="en-US" sz="2800" dirty="0" smtClean="0">
                <a:solidFill>
                  <a:schemeClr val="tx1"/>
                </a:solidFill>
                <a:latin typeface="Cambria" panose="02040503050406030204" pitchFamily="18" charset="0"/>
                <a:ea typeface="Cambria" panose="02040503050406030204" pitchFamily="18" charset="0"/>
              </a:rPr>
              <a:t> </a:t>
            </a:r>
            <a:r>
              <a:rPr lang="vi-VN" sz="2800" dirty="0" smtClean="0">
                <a:solidFill>
                  <a:schemeClr val="tx1"/>
                </a:solidFill>
                <a:latin typeface="Cambria" panose="02040503050406030204" pitchFamily="18" charset="0"/>
                <a:ea typeface="Cambria" panose="02040503050406030204" pitchFamily="18" charset="0"/>
              </a:rPr>
              <a:t>của </a:t>
            </a:r>
            <a:r>
              <a:rPr lang="vi-VN" sz="2800" dirty="0">
                <a:solidFill>
                  <a:schemeClr val="tx1"/>
                </a:solidFill>
                <a:latin typeface="Cambria" panose="02040503050406030204" pitchFamily="18" charset="0"/>
                <a:ea typeface="Cambria" panose="02040503050406030204" pitchFamily="18" charset="0"/>
              </a:rPr>
              <a:t>họ bị bão cuốn </a:t>
            </a:r>
            <a:r>
              <a:rPr lang="vi-VN" sz="2800" dirty="0" smtClean="0">
                <a:solidFill>
                  <a:schemeClr val="tx1"/>
                </a:solidFill>
                <a:latin typeface="Cambria" panose="02040503050406030204" pitchFamily="18" charset="0"/>
                <a:ea typeface="Cambria" panose="02040503050406030204" pitchFamily="18" charset="0"/>
              </a:rPr>
              <a:t>mất</a:t>
            </a:r>
            <a:endParaRPr lang="en-US" sz="28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32516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par>
                                <p:cTn id="14" presetID="22" presetClass="entr" presetSubtype="4"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500"/>
                                        <p:tgtEl>
                                          <p:spTgt spid="18"/>
                                        </p:tgtEl>
                                      </p:cBhvr>
                                    </p:animEffect>
                                  </p:childTnLst>
                                </p:cTn>
                              </p:par>
                              <p:par>
                                <p:cTn id="17" presetID="22" presetClass="entr" presetSubtype="4"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par>
                                <p:cTn id="20" presetID="22" presetClass="entr" presetSubtype="4"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00"/>
                                        <p:tgtEl>
                                          <p:spTgt spid="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500"/>
                                        <p:tgtEl>
                                          <p:spTgt spid="14"/>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mph" presetSubtype="0" fill="hold" grpId="1" nodeType="clickEffect">
                                  <p:stCondLst>
                                    <p:cond delay="0"/>
                                  </p:stCondLst>
                                  <p:childTnLst>
                                    <p:animScale>
                                      <p:cBhvr>
                                        <p:cTn id="47" dur="20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12" grpId="0" animBg="1"/>
      <p:bldP spid="13" grpId="0" animBg="1"/>
      <p:bldP spid="14" grpId="0" animBg="1"/>
      <p:bldP spid="15" grpId="0" animBg="1"/>
      <p:bldP spid="1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12" name="Picture 11">
            <a:extLst>
              <a:ext uri="{FF2B5EF4-FFF2-40B4-BE49-F238E27FC236}">
                <a16:creationId xmlns:a16="http://schemas.microsoft.com/office/drawing/2014/main" id="{5077B7ED-9C4A-596A-0DB2-B7D17E5B18F9}"/>
              </a:ext>
            </a:extLst>
          </p:cNvPr>
          <p:cNvPicPr>
            <a:picLocks noChangeAspect="1"/>
          </p:cNvPicPr>
          <p:nvPr/>
        </p:nvPicPr>
        <p:blipFill>
          <a:blip r:embed="rId6"/>
          <a:stretch>
            <a:fillRect/>
          </a:stretch>
        </p:blipFill>
        <p:spPr>
          <a:xfrm>
            <a:off x="24210" y="895941"/>
            <a:ext cx="2956816" cy="1536325"/>
          </a:xfrm>
          <a:prstGeom prst="rect">
            <a:avLst/>
          </a:prstGeom>
        </p:spPr>
      </p:pic>
      <p:sp>
        <p:nvSpPr>
          <p:cNvPr id="2" name="Rounded Rectangle 1"/>
          <p:cNvSpPr/>
          <p:nvPr/>
        </p:nvSpPr>
        <p:spPr>
          <a:xfrm>
            <a:off x="2956816" y="800807"/>
            <a:ext cx="8966960" cy="1444109"/>
          </a:xfrm>
          <a:prstGeom prst="roundRect">
            <a:avLst>
              <a:gd name="adj" fmla="val 29749"/>
            </a:avLst>
          </a:prstGeom>
          <a:solidFill>
            <a:schemeClr val="bg1"/>
          </a:solidFill>
        </p:spPr>
        <p:txBody>
          <a:bodyPr wrap="square">
            <a:spAutoFit/>
          </a:bodyPr>
          <a:lstStyle/>
          <a:p>
            <a:pPr algn="ctr"/>
            <a:r>
              <a:rPr lang="vi-VN" sz="3600" b="1" dirty="0">
                <a:solidFill>
                  <a:srgbClr val="C00000"/>
                </a:solidFill>
                <a:latin typeface="Cambria" panose="02040503050406030204" pitchFamily="18" charset="0"/>
                <a:ea typeface="Cambria" panose="02040503050406030204" pitchFamily="18" charset="0"/>
              </a:rPr>
              <a:t>Vì sao cố Đương có ý định ghép đá thành bậc thang lên núi</a:t>
            </a:r>
            <a:r>
              <a:rPr lang="vi-VN" sz="3600" b="1" dirty="0" smtClean="0">
                <a:solidFill>
                  <a:srgbClr val="C00000"/>
                </a:solidFill>
                <a:latin typeface="Cambria" panose="02040503050406030204" pitchFamily="18" charset="0"/>
                <a:ea typeface="Cambria" panose="02040503050406030204" pitchFamily="18" charset="0"/>
              </a:rPr>
              <a:t>?</a:t>
            </a:r>
            <a:endParaRPr lang="vi-VN" sz="3600" dirty="0">
              <a:solidFill>
                <a:srgbClr val="C00000"/>
              </a:solidFill>
              <a:latin typeface="Cambria" panose="02040503050406030204" pitchFamily="18" charset="0"/>
              <a:ea typeface="Cambria" panose="02040503050406030204" pitchFamily="18" charset="0"/>
            </a:endParaRPr>
          </a:p>
        </p:txBody>
      </p:sp>
      <p:sp>
        <p:nvSpPr>
          <p:cNvPr id="3" name="Rectangle 2"/>
          <p:cNvSpPr/>
          <p:nvPr/>
        </p:nvSpPr>
        <p:spPr>
          <a:xfrm>
            <a:off x="3208276" y="2614454"/>
            <a:ext cx="8432036" cy="2062103"/>
          </a:xfrm>
          <a:prstGeom prst="rect">
            <a:avLst/>
          </a:prstGeom>
        </p:spPr>
        <p:txBody>
          <a:bodyPr wrap="square">
            <a:spAutoFit/>
          </a:bodyPr>
          <a:lstStyle/>
          <a:p>
            <a:pPr algn="just"/>
            <a:r>
              <a:rPr lang="nl-NL" sz="3200" dirty="0">
                <a:latin typeface="Cambria" panose="02040503050406030204" pitchFamily="18" charset="0"/>
                <a:ea typeface="Cambria" panose="02040503050406030204" pitchFamily="18" charset="0"/>
              </a:rPr>
              <a:t>Cố Đương là môt người luôn sẵn lòng đương đầu với khó khăn, bất kể là việc của ai. Thương dân làng phải đi đường vòng rất xa để lên núi ông đã một mình tìm cách làm đường</a:t>
            </a:r>
            <a:r>
              <a:rPr lang="nl-NL" sz="3200" dirty="0" smtClean="0">
                <a:latin typeface="Cambria" panose="02040503050406030204" pitchFamily="18" charset="0"/>
                <a:ea typeface="Cambria" panose="02040503050406030204" pitchFamily="18" charset="0"/>
              </a:rPr>
              <a:t>.</a:t>
            </a:r>
            <a:endParaRPr lang="en-US" sz="3200"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67119" y1="37621" x2="75593" y2="30225"/>
                        <a14:foregroundMark x1="79322" y1="33441" x2="79322" y2="33441"/>
                        <a14:foregroundMark x1="83729" y1="25723" x2="83729" y2="25723"/>
                        <a14:foregroundMark x1="77288" y1="23473" x2="77288" y2="23473"/>
                        <a14:foregroundMark x1="78983" y1="25080" x2="78983" y2="25080"/>
                        <a14:foregroundMark x1="54576" y1="39550" x2="71525" y2="38907"/>
                        <a14:foregroundMark x1="72542" y1="45016" x2="73220" y2="46624"/>
                        <a14:foregroundMark x1="86780" y1="35691" x2="86780" y2="35691"/>
                        <a14:backgroundMark x1="85763" y1="17042" x2="85763" y2="17042"/>
                        <a14:backgroundMark x1="87119" y1="9325" x2="83051" y2="22830"/>
                        <a14:backgroundMark x1="94576" y1="16077" x2="97288" y2="13826"/>
                        <a14:backgroundMark x1="92542" y1="25080" x2="92542" y2="25080"/>
                        <a14:backgroundMark x1="90508" y1="33119" x2="90508" y2="33119"/>
                        <a14:backgroundMark x1="91186" y1="36334" x2="83390" y2="37942"/>
                        <a14:backgroundMark x1="98644" y1="19614" x2="91525" y2="35048"/>
                        <a14:backgroundMark x1="83390" y1="22830" x2="74576" y2="34405"/>
                        <a14:backgroundMark x1="69492" y1="33441" x2="69492" y2="33441"/>
                        <a14:backgroundMark x1="70847" y1="31190" x2="77627" y2="31511"/>
                        <a14:backgroundMark x1="66102" y1="33119" x2="75254" y2="34405"/>
                        <a14:backgroundMark x1="71186" y1="16720" x2="71186" y2="16720"/>
                        <a14:backgroundMark x1="79661" y1="4502" x2="68475" y2="22508"/>
                        <a14:backgroundMark x1="66780" y1="26688" x2="70169" y2="22830"/>
                        <a14:backgroundMark x1="57966" y1="7717" x2="57966" y2="9003"/>
                        <a14:backgroundMark x1="61017" y1="2251" x2="61017" y2="2251"/>
                        <a14:backgroundMark x1="49831" y1="4502" x2="49831" y2="4502"/>
                        <a14:backgroundMark x1="38644" y1="3859" x2="38644" y2="3859"/>
                        <a14:backgroundMark x1="46102" y1="15756" x2="46102" y2="15756"/>
                        <a14:backgroundMark x1="42712" y1="24759" x2="42712" y2="24759"/>
                        <a14:backgroundMark x1="48475" y1="22508" x2="52203" y2="25080"/>
                        <a14:backgroundMark x1="41356" y1="93248" x2="67119" y2="97749"/>
                        <a14:backgroundMark x1="52542" y1="84244" x2="52542" y2="84244"/>
                        <a14:backgroundMark x1="46441" y1="86817" x2="60000" y2="80386"/>
                        <a14:backgroundMark x1="64068" y1="86817" x2="64068" y2="86817"/>
                        <a14:backgroundMark x1="66102" y1="81029" x2="63051" y2="80386"/>
                        <a14:backgroundMark x1="72203" y1="85531" x2="74237" y2="81672"/>
                      </a14:backgroundRemoval>
                    </a14:imgEffect>
                  </a14:imgLayer>
                </a14:imgProps>
              </a:ext>
            </a:extLst>
          </a:blip>
          <a:stretch>
            <a:fillRect/>
          </a:stretch>
        </p:blipFill>
        <p:spPr>
          <a:xfrm>
            <a:off x="328942" y="2154593"/>
            <a:ext cx="3295528" cy="3474268"/>
          </a:xfrm>
          <a:prstGeom prst="rect">
            <a:avLst/>
          </a:prstGeom>
        </p:spPr>
      </p:pic>
    </p:spTree>
    <p:extLst>
      <p:ext uri="{BB962C8B-B14F-4D97-AF65-F5344CB8AC3E}">
        <p14:creationId xmlns:p14="http://schemas.microsoft.com/office/powerpoint/2010/main" val="494852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2" name="Picture 1"/>
          <p:cNvPicPr>
            <a:picLocks noChangeAspect="1"/>
          </p:cNvPicPr>
          <p:nvPr/>
        </p:nvPicPr>
        <p:blipFill>
          <a:blip r:embed="rId6"/>
          <a:stretch>
            <a:fillRect/>
          </a:stretch>
        </p:blipFill>
        <p:spPr>
          <a:xfrm>
            <a:off x="-97624" y="630868"/>
            <a:ext cx="2975106" cy="1536325"/>
          </a:xfrm>
          <a:prstGeom prst="rect">
            <a:avLst/>
          </a:prstGeom>
        </p:spPr>
      </p:pic>
      <p:sp>
        <p:nvSpPr>
          <p:cNvPr id="20" name="Rounded Rectangle 19"/>
          <p:cNvSpPr/>
          <p:nvPr/>
        </p:nvSpPr>
        <p:spPr>
          <a:xfrm>
            <a:off x="2728216" y="590296"/>
            <a:ext cx="8798148" cy="1444109"/>
          </a:xfrm>
          <a:prstGeom prst="roundRect">
            <a:avLst>
              <a:gd name="adj" fmla="val 29749"/>
            </a:avLst>
          </a:prstGeom>
          <a:solidFill>
            <a:schemeClr val="bg1"/>
          </a:solidFill>
        </p:spPr>
        <p:txBody>
          <a:bodyPr wrap="square">
            <a:spAutoFit/>
          </a:bodyPr>
          <a:lstStyle/>
          <a:p>
            <a:pPr algn="ctr"/>
            <a:r>
              <a:rPr lang="vi-VN" sz="3600" b="1" dirty="0">
                <a:latin typeface="Cambria" panose="02040503050406030204" pitchFamily="18" charset="0"/>
                <a:ea typeface="Cambria" panose="02040503050406030204" pitchFamily="18" charset="0"/>
              </a:rPr>
              <a:t>Công việc làm đường của cố Đương diễn ra như thế nào</a:t>
            </a:r>
            <a:r>
              <a:rPr lang="vi-VN" sz="3600" b="1" dirty="0" smtClean="0">
                <a:latin typeface="Cambria" panose="02040503050406030204" pitchFamily="18" charset="0"/>
                <a:ea typeface="Cambria" panose="02040503050406030204" pitchFamily="18" charset="0"/>
              </a:rPr>
              <a:t>?</a:t>
            </a:r>
            <a:endParaRPr lang="vi-VN" sz="6000" dirty="0">
              <a:solidFill>
                <a:srgbClr val="C00000"/>
              </a:solidFill>
              <a:latin typeface="Cambria" panose="02040503050406030204" pitchFamily="18" charset="0"/>
              <a:ea typeface="Cambria" panose="02040503050406030204" pitchFamily="18" charset="0"/>
            </a:endParaRPr>
          </a:p>
        </p:txBody>
      </p:sp>
      <p:sp>
        <p:nvSpPr>
          <p:cNvPr id="3" name="Rectangle 2"/>
          <p:cNvSpPr/>
          <p:nvPr/>
        </p:nvSpPr>
        <p:spPr>
          <a:xfrm>
            <a:off x="1389929" y="2167193"/>
            <a:ext cx="10136435" cy="3539430"/>
          </a:xfrm>
          <a:prstGeom prst="rect">
            <a:avLst/>
          </a:prstGeom>
        </p:spPr>
        <p:txBody>
          <a:bodyPr wrap="square">
            <a:spAutoFit/>
          </a:bodyPr>
          <a:lstStyle/>
          <a:p>
            <a:pPr algn="just"/>
            <a:r>
              <a:rPr lang="vi-VN" sz="3200" dirty="0">
                <a:solidFill>
                  <a:srgbClr val="000000"/>
                </a:solidFill>
                <a:latin typeface="Cambria" panose="02040503050406030204" pitchFamily="18" charset="0"/>
                <a:ea typeface="Cambria" panose="02040503050406030204" pitchFamily="18" charset="0"/>
              </a:rPr>
              <a:t>- Ngày ngày, ông bạt đất, khiêng đá, ghép thành từng bậc hướng thẳng lên núi</a:t>
            </a:r>
          </a:p>
          <a:p>
            <a:pPr algn="just"/>
            <a:r>
              <a:rPr lang="vi-VN" sz="3200" dirty="0">
                <a:solidFill>
                  <a:srgbClr val="000000"/>
                </a:solidFill>
                <a:latin typeface="Cambria" panose="02040503050406030204" pitchFamily="18" charset="0"/>
                <a:ea typeface="Cambria" panose="02040503050406030204" pitchFamily="18" charset="0"/>
              </a:rPr>
              <a:t>- Công việc rất nặng nhọc</a:t>
            </a:r>
          </a:p>
          <a:p>
            <a:pPr algn="just"/>
            <a:r>
              <a:rPr lang="vi-VN" sz="3200" dirty="0">
                <a:solidFill>
                  <a:srgbClr val="000000"/>
                </a:solidFill>
                <a:latin typeface="Cambria" panose="02040503050406030204" pitchFamily="18" charset="0"/>
                <a:ea typeface="Cambria" panose="02040503050406030204" pitchFamily="18" charset="0"/>
              </a:rPr>
              <a:t>- Về sau có thêm nhiều người trong xóm cũng tình nguyện đến làm cùng</a:t>
            </a:r>
          </a:p>
          <a:p>
            <a:pPr algn="just"/>
            <a:r>
              <a:rPr lang="vi-VN" sz="3200" dirty="0">
                <a:solidFill>
                  <a:srgbClr val="000000"/>
                </a:solidFill>
                <a:latin typeface="Cambria" panose="02040503050406030204" pitchFamily="18" charset="0"/>
                <a:ea typeface="Cambria" panose="02040503050406030204" pitchFamily="18" charset="0"/>
              </a:rPr>
              <a:t>- Sau năm năm, cố Đương đã mở xong con đường ngắn nhất từ xóm lên núi Hồng Lĩnh</a:t>
            </a:r>
            <a:r>
              <a:rPr lang="vi-VN" sz="3200" dirty="0" smtClean="0">
                <a:solidFill>
                  <a:srgbClr val="000000"/>
                </a:solidFill>
                <a:latin typeface="Cambria" panose="02040503050406030204" pitchFamily="18" charset="0"/>
                <a:ea typeface="Cambria" panose="02040503050406030204" pitchFamily="18" charset="0"/>
              </a:rPr>
              <a:t>.</a:t>
            </a:r>
            <a:endParaRPr lang="en-US" sz="3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0358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additive="base">
                                        <p:cTn id="3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19" name="Picture 18">
            <a:extLst>
              <a:ext uri="{FF2B5EF4-FFF2-40B4-BE49-F238E27FC236}">
                <a16:creationId xmlns:a16="http://schemas.microsoft.com/office/drawing/2014/main" id="{7214A891-CBAD-01ED-AF7F-4432077DE9AA}"/>
              </a:ext>
            </a:extLst>
          </p:cNvPr>
          <p:cNvPicPr>
            <a:picLocks noChangeAspect="1"/>
          </p:cNvPicPr>
          <p:nvPr/>
        </p:nvPicPr>
        <p:blipFill>
          <a:blip r:embed="rId6"/>
          <a:stretch>
            <a:fillRect/>
          </a:stretch>
        </p:blipFill>
        <p:spPr>
          <a:xfrm>
            <a:off x="218151" y="585868"/>
            <a:ext cx="3005588" cy="1536325"/>
          </a:xfrm>
          <a:prstGeom prst="rect">
            <a:avLst/>
          </a:prstGeom>
        </p:spPr>
      </p:pic>
      <p:sp>
        <p:nvSpPr>
          <p:cNvPr id="20" name="Rounded Rectangle 19"/>
          <p:cNvSpPr/>
          <p:nvPr/>
        </p:nvSpPr>
        <p:spPr>
          <a:xfrm>
            <a:off x="2956816" y="631975"/>
            <a:ext cx="8798148" cy="1295995"/>
          </a:xfrm>
          <a:prstGeom prst="roundRect">
            <a:avLst>
              <a:gd name="adj" fmla="val 29749"/>
            </a:avLst>
          </a:prstGeom>
          <a:solidFill>
            <a:schemeClr val="bg1"/>
          </a:solidFill>
        </p:spPr>
        <p:txBody>
          <a:bodyPr wrap="square">
            <a:spAutoFit/>
          </a:bodyPr>
          <a:lstStyle/>
          <a:p>
            <a:pPr algn="ctr"/>
            <a:r>
              <a:rPr lang="vi-VN" sz="3200" b="1" dirty="0">
                <a:latin typeface="Cambria" panose="02040503050406030204" pitchFamily="18" charset="0"/>
                <a:ea typeface="Cambria" panose="02040503050406030204" pitchFamily="18" charset="0"/>
              </a:rPr>
              <a:t>Hình ảnh </a:t>
            </a:r>
            <a:r>
              <a:rPr lang="vi-VN" sz="3200" b="1" i="1" dirty="0">
                <a:solidFill>
                  <a:srgbClr val="C00000"/>
                </a:solidFill>
                <a:latin typeface="Cambria" panose="02040503050406030204" pitchFamily="18" charset="0"/>
                <a:ea typeface="Cambria" panose="02040503050406030204" pitchFamily="18" charset="0"/>
              </a:rPr>
              <a:t>“những bậc đá chạm mây” </a:t>
            </a:r>
            <a:r>
              <a:rPr lang="vi-VN" sz="3200" b="1" dirty="0">
                <a:latin typeface="Cambria" panose="02040503050406030204" pitchFamily="18" charset="0"/>
                <a:ea typeface="Cambria" panose="02040503050406030204" pitchFamily="18" charset="0"/>
              </a:rPr>
              <a:t>nói lên điều gì về việc làm của cố Đương</a:t>
            </a:r>
            <a:r>
              <a:rPr lang="vi-VN" sz="3200" b="1" dirty="0" smtClean="0">
                <a:latin typeface="Cambria" panose="02040503050406030204" pitchFamily="18" charset="0"/>
                <a:ea typeface="Cambria" panose="02040503050406030204" pitchFamily="18" charset="0"/>
              </a:rPr>
              <a:t>?</a:t>
            </a:r>
            <a:endParaRPr lang="vi-VN" sz="3200" dirty="0">
              <a:latin typeface="Cambria" panose="02040503050406030204" pitchFamily="18" charset="0"/>
              <a:ea typeface="Cambria" panose="02040503050406030204" pitchFamily="18" charset="0"/>
            </a:endParaRPr>
          </a:p>
        </p:txBody>
      </p:sp>
      <p:sp>
        <p:nvSpPr>
          <p:cNvPr id="2" name="Rectangle 1"/>
          <p:cNvSpPr/>
          <p:nvPr/>
        </p:nvSpPr>
        <p:spPr>
          <a:xfrm>
            <a:off x="1392936" y="2282540"/>
            <a:ext cx="10386238" cy="2554545"/>
          </a:xfrm>
          <a:prstGeom prst="rect">
            <a:avLst/>
          </a:prstGeom>
        </p:spPr>
        <p:txBody>
          <a:bodyPr wrap="square">
            <a:spAutoFit/>
          </a:bodyPr>
          <a:lstStyle/>
          <a:p>
            <a:pPr algn="just"/>
            <a:r>
              <a:rPr lang="vi-VN" sz="4000" dirty="0">
                <a:solidFill>
                  <a:srgbClr val="000000"/>
                </a:solidFill>
                <a:latin typeface="Cambria" panose="02040503050406030204" pitchFamily="18" charset="0"/>
                <a:ea typeface="Cambria" panose="02040503050406030204" pitchFamily="18" charset="0"/>
              </a:rPr>
              <a:t>Hình ảnh “những bậc đá chạm mây” cho thấy việc làm của cố Đương vô cùng khó khăn, gian khổ nhưng bằng sự nỗ lực, không bỏ cuộc mà cố Đương đã hoàn thành được</a:t>
            </a:r>
            <a:r>
              <a:rPr lang="vi-VN" sz="4000" dirty="0" smtClean="0">
                <a:solidFill>
                  <a:srgbClr val="000000"/>
                </a:solidFill>
                <a:latin typeface="Cambria" panose="02040503050406030204" pitchFamily="18" charset="0"/>
                <a:ea typeface="Cambria" panose="02040503050406030204" pitchFamily="18" charset="0"/>
              </a:rPr>
              <a:t>.</a:t>
            </a:r>
            <a:endParaRPr lang="en-US" sz="4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61252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0" name="Rounded Rectangle 19"/>
          <p:cNvSpPr/>
          <p:nvPr/>
        </p:nvSpPr>
        <p:spPr>
          <a:xfrm>
            <a:off x="2450633" y="613176"/>
            <a:ext cx="8798148" cy="1444109"/>
          </a:xfrm>
          <a:prstGeom prst="roundRect">
            <a:avLst>
              <a:gd name="adj" fmla="val 29749"/>
            </a:avLst>
          </a:prstGeom>
          <a:solidFill>
            <a:schemeClr val="bg1"/>
          </a:solidFill>
        </p:spPr>
        <p:txBody>
          <a:bodyPr wrap="square">
            <a:spAutoFit/>
          </a:bodyPr>
          <a:lstStyle/>
          <a:p>
            <a:pPr algn="ctr"/>
            <a:r>
              <a:rPr lang="vi-VN" sz="3600" b="1" dirty="0">
                <a:solidFill>
                  <a:srgbClr val="C00000"/>
                </a:solidFill>
                <a:latin typeface="Cambria" panose="02040503050406030204" pitchFamily="18" charset="0"/>
                <a:ea typeface="Cambria" panose="02040503050406030204" pitchFamily="18" charset="0"/>
              </a:rPr>
              <a:t>Đóng vai một người dân trong xóm, </a:t>
            </a:r>
            <a:endParaRPr lang="en-US" sz="3600" b="1" dirty="0" smtClean="0">
              <a:solidFill>
                <a:srgbClr val="C00000"/>
              </a:solidFill>
              <a:latin typeface="Cambria" panose="02040503050406030204" pitchFamily="18" charset="0"/>
              <a:ea typeface="Cambria" panose="02040503050406030204" pitchFamily="18" charset="0"/>
            </a:endParaRPr>
          </a:p>
          <a:p>
            <a:pPr algn="ctr"/>
            <a:r>
              <a:rPr lang="vi-VN" sz="3600" b="1" dirty="0" smtClean="0">
                <a:solidFill>
                  <a:srgbClr val="C00000"/>
                </a:solidFill>
                <a:latin typeface="Cambria" panose="02040503050406030204" pitchFamily="18" charset="0"/>
                <a:ea typeface="Cambria" panose="02040503050406030204" pitchFamily="18" charset="0"/>
              </a:rPr>
              <a:t>giới </a:t>
            </a:r>
            <a:r>
              <a:rPr lang="vi-VN" sz="3600" b="1" dirty="0">
                <a:solidFill>
                  <a:srgbClr val="C00000"/>
                </a:solidFill>
                <a:latin typeface="Cambria" panose="02040503050406030204" pitchFamily="18" charset="0"/>
                <a:ea typeface="Cambria" panose="02040503050406030204" pitchFamily="18" charset="0"/>
              </a:rPr>
              <a:t>thiệu về cố Đương</a:t>
            </a:r>
            <a:r>
              <a:rPr lang="vi-VN" sz="3600" b="1" dirty="0" smtClean="0">
                <a:solidFill>
                  <a:srgbClr val="C00000"/>
                </a:solidFill>
                <a:latin typeface="Cambria" panose="02040503050406030204" pitchFamily="18" charset="0"/>
                <a:ea typeface="Cambria" panose="02040503050406030204" pitchFamily="18" charset="0"/>
              </a:rPr>
              <a:t>.</a:t>
            </a:r>
            <a:endParaRPr lang="vi-VN" sz="3600" dirty="0">
              <a:solidFill>
                <a:srgbClr val="C00000"/>
              </a:solidFill>
              <a:latin typeface="Cambria" panose="02040503050406030204" pitchFamily="18" charset="0"/>
              <a:ea typeface="Cambria" panose="02040503050406030204" pitchFamily="18" charset="0"/>
            </a:endParaRPr>
          </a:p>
        </p:txBody>
      </p:sp>
      <p:sp>
        <p:nvSpPr>
          <p:cNvPr id="2" name="Rectangle 1"/>
          <p:cNvSpPr/>
          <p:nvPr/>
        </p:nvSpPr>
        <p:spPr>
          <a:xfrm>
            <a:off x="1490513" y="2138191"/>
            <a:ext cx="10186375" cy="3170099"/>
          </a:xfrm>
          <a:prstGeom prst="rect">
            <a:avLst/>
          </a:prstGeom>
        </p:spPr>
        <p:txBody>
          <a:bodyPr wrap="square">
            <a:spAutoFit/>
          </a:bodyPr>
          <a:lstStyle/>
          <a:p>
            <a:pPr algn="just"/>
            <a:r>
              <a:rPr lang="vi-VN" sz="4000" dirty="0">
                <a:latin typeface="Cambria" panose="02040503050406030204" pitchFamily="18" charset="0"/>
                <a:ea typeface="Cambria" panose="02040503050406030204" pitchFamily="18" charset="0"/>
              </a:rPr>
              <a:t>Cố Đương tuy đã lớn tuổi nhưng lại không hề sợ khó khăn. Nhờ có cố Đương mà người dân trong xóm chúng tôi giờ đây có thể lên núi Hồng Lĩnh một cách dễ dàng. Chúng tôi rất biết ơn cố </a:t>
            </a:r>
            <a:r>
              <a:rPr lang="vi-VN" sz="4000" dirty="0" smtClean="0">
                <a:latin typeface="Cambria" panose="02040503050406030204" pitchFamily="18" charset="0"/>
                <a:ea typeface="Cambria" panose="02040503050406030204" pitchFamily="18" charset="0"/>
              </a:rPr>
              <a:t>Đương</a:t>
            </a:r>
            <a:endParaRPr lang="vi-VN" sz="4000" dirty="0">
              <a:latin typeface="Cambria" panose="02040503050406030204" pitchFamily="18" charset="0"/>
              <a:ea typeface="Cambria" panose="02040503050406030204" pitchFamily="18" charset="0"/>
            </a:endParaRPr>
          </a:p>
        </p:txBody>
      </p:sp>
      <p:sp>
        <p:nvSpPr>
          <p:cNvPr id="3" name="TextBox 2"/>
          <p:cNvSpPr txBox="1"/>
          <p:nvPr/>
        </p:nvSpPr>
        <p:spPr>
          <a:xfrm>
            <a:off x="411521" y="781233"/>
            <a:ext cx="2157984" cy="1107996"/>
          </a:xfrm>
          <a:prstGeom prst="rect">
            <a:avLst/>
          </a:prstGeom>
          <a:noFill/>
        </p:spPr>
        <p:txBody>
          <a:bodyPr wrap="square" rtlCol="0">
            <a:spAutoFit/>
          </a:bodyPr>
          <a:lstStyle/>
          <a:p>
            <a:r>
              <a:rPr lang="en-US" sz="6600" dirty="0" err="1" smtClean="0">
                <a:latin typeface="#9Slide07 SVNAdeline" panose="02000500000000000000" pitchFamily="2" charset="0"/>
              </a:rPr>
              <a:t>Câu</a:t>
            </a:r>
            <a:r>
              <a:rPr lang="en-US" sz="6600" dirty="0" smtClean="0">
                <a:latin typeface="#9Slide07 SVNAdeline" panose="02000500000000000000" pitchFamily="2" charset="0"/>
              </a:rPr>
              <a:t> 5</a:t>
            </a:r>
            <a:endParaRPr lang="en-US" sz="6600" dirty="0">
              <a:latin typeface="#9Slide07 SVNAdeline" panose="02000500000000000000" pitchFamily="2" charset="0"/>
            </a:endParaRPr>
          </a:p>
        </p:txBody>
      </p:sp>
    </p:spTree>
    <p:extLst>
      <p:ext uri="{BB962C8B-B14F-4D97-AF65-F5344CB8AC3E}">
        <p14:creationId xmlns:p14="http://schemas.microsoft.com/office/powerpoint/2010/main" val="1868969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5298" y="-165718"/>
            <a:ext cx="11464341" cy="6858000"/>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5753" y="1932972"/>
            <a:ext cx="9982498" cy="2194399"/>
          </a:xfrm>
          <a:prstGeom prst="rect">
            <a:avLst/>
          </a:prstGeom>
        </p:spPr>
      </p:pic>
    </p:spTree>
    <p:extLst>
      <p:ext uri="{BB962C8B-B14F-4D97-AF65-F5344CB8AC3E}">
        <p14:creationId xmlns:p14="http://schemas.microsoft.com/office/powerpoint/2010/main" val="3341695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grpSp>
        <p:nvGrpSpPr>
          <p:cNvPr id="20" name="Group 19">
            <a:extLst>
              <a:ext uri="{FF2B5EF4-FFF2-40B4-BE49-F238E27FC236}">
                <a16:creationId xmlns:a16="http://schemas.microsoft.com/office/drawing/2014/main" id="{97893808-E977-CA95-3E59-FC87A4A825CB}"/>
              </a:ext>
            </a:extLst>
          </p:cNvPr>
          <p:cNvGrpSpPr/>
          <p:nvPr/>
        </p:nvGrpSpPr>
        <p:grpSpPr>
          <a:xfrm>
            <a:off x="3420140" y="598010"/>
            <a:ext cx="7800008" cy="5887850"/>
            <a:chOff x="2484475" y="970150"/>
            <a:chExt cx="7800008" cy="5887850"/>
          </a:xfrm>
        </p:grpSpPr>
        <p:pic>
          <p:nvPicPr>
            <p:cNvPr id="23" name="图片 2">
              <a:extLst>
                <a:ext uri="{FF2B5EF4-FFF2-40B4-BE49-F238E27FC236}">
                  <a16:creationId xmlns:a16="http://schemas.microsoft.com/office/drawing/2014/main" id="{60CD73A0-C556-A15E-F6FB-51963F18A4D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484475" y="970150"/>
              <a:ext cx="7800008" cy="5887850"/>
            </a:xfrm>
            <a:prstGeom prst="rect">
              <a:avLst/>
            </a:prstGeom>
          </p:spPr>
        </p:pic>
        <p:sp>
          <p:nvSpPr>
            <p:cNvPr id="24" name="TextBox 23">
              <a:extLst>
                <a:ext uri="{FF2B5EF4-FFF2-40B4-BE49-F238E27FC236}">
                  <a16:creationId xmlns:a16="http://schemas.microsoft.com/office/drawing/2014/main" id="{140FD2DF-B36B-9ED0-B943-D6B739C8822A}"/>
                </a:ext>
              </a:extLst>
            </p:cNvPr>
            <p:cNvSpPr txBox="1"/>
            <p:nvPr/>
          </p:nvSpPr>
          <p:spPr>
            <a:xfrm>
              <a:off x="3195470" y="2372920"/>
              <a:ext cx="6512055" cy="3170099"/>
            </a:xfrm>
            <a:prstGeom prst="rect">
              <a:avLst/>
            </a:prstGeom>
            <a:noFill/>
          </p:spPr>
          <p:txBody>
            <a:bodyPr wrap="square">
              <a:spAutoFit/>
            </a:bodyPr>
            <a:lstStyle/>
            <a:p>
              <a:pPr algn="ctr"/>
              <a:r>
                <a:rPr lang="en-US" sz="4000" b="1" i="0" dirty="0">
                  <a:solidFill>
                    <a:srgbClr val="753E21"/>
                  </a:solidFill>
                  <a:effectLst/>
                  <a:latin typeface="Cambria" panose="02040503050406030204" pitchFamily="18" charset="0"/>
                </a:rPr>
                <a:t>    </a:t>
              </a:r>
              <a:r>
                <a:rPr lang="vi-VN" sz="4000" b="1" i="0" dirty="0">
                  <a:solidFill>
                    <a:srgbClr val="753E21"/>
                  </a:solidFill>
                  <a:effectLst/>
                  <a:latin typeface="Cambria" panose="02040503050406030204" pitchFamily="18" charset="0"/>
                </a:rPr>
                <a:t>Bài đọc kể về chuyến</a:t>
              </a:r>
              <a:endParaRPr lang="en-US" sz="4000" b="1" i="0" dirty="0">
                <a:solidFill>
                  <a:srgbClr val="753E21"/>
                </a:solidFill>
                <a:effectLst/>
                <a:latin typeface="Cambria" panose="02040503050406030204" pitchFamily="18" charset="0"/>
              </a:endParaRPr>
            </a:p>
            <a:p>
              <a:pPr algn="ctr"/>
              <a:r>
                <a:rPr lang="vi-VN" sz="4000" b="1" i="0" dirty="0">
                  <a:solidFill>
                    <a:srgbClr val="753E21"/>
                  </a:solidFill>
                  <a:effectLst/>
                  <a:latin typeface="Cambria" panose="02040503050406030204" pitchFamily="18" charset="0"/>
                </a:rPr>
                <a:t> đi du lịch của gia đình Dương. Từ đó, nói lên tình cảm và sự hiếu thảo của Dương đối với ông ngoại.</a:t>
              </a:r>
              <a:endParaRPr lang="en-US" sz="4000" b="1" dirty="0">
                <a:solidFill>
                  <a:srgbClr val="753E21"/>
                </a:solidFill>
                <a:latin typeface="Cambria" panose="02040503050406030204" pitchFamily="18" charset="0"/>
              </a:endParaRPr>
            </a:p>
          </p:txBody>
        </p:sp>
      </p:grpSp>
      <p:pic>
        <p:nvPicPr>
          <p:cNvPr id="25" name="Picture 24">
            <a:extLst>
              <a:ext uri="{FF2B5EF4-FFF2-40B4-BE49-F238E27FC236}">
                <a16:creationId xmlns:a16="http://schemas.microsoft.com/office/drawing/2014/main" id="{13FCD078-F6FC-53D1-6D96-5F27839EC1A4}"/>
              </a:ext>
            </a:extLst>
          </p:cNvPr>
          <p:cNvPicPr>
            <a:picLocks noChangeAspect="1"/>
          </p:cNvPicPr>
          <p:nvPr/>
        </p:nvPicPr>
        <p:blipFill>
          <a:blip r:embed="rId7"/>
          <a:stretch>
            <a:fillRect/>
          </a:stretch>
        </p:blipFill>
        <p:spPr>
          <a:xfrm>
            <a:off x="259459" y="1851366"/>
            <a:ext cx="4267570" cy="3468925"/>
          </a:xfrm>
          <a:prstGeom prst="rect">
            <a:avLst/>
          </a:prstGeom>
        </p:spPr>
      </p:pic>
    </p:spTree>
    <p:extLst>
      <p:ext uri="{BB962C8B-B14F-4D97-AF65-F5344CB8AC3E}">
        <p14:creationId xmlns:p14="http://schemas.microsoft.com/office/powerpoint/2010/main" val="1528031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11" name="图片 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890411" y="238738"/>
            <a:ext cx="7800008" cy="5887850"/>
          </a:xfrm>
          <a:prstGeom prst="rect">
            <a:avLst/>
          </a:prstGeom>
        </p:spPr>
      </p:pic>
      <p:pic>
        <p:nvPicPr>
          <p:cNvPr id="12" name="Picture 11">
            <a:extLst>
              <a:ext uri="{FF2B5EF4-FFF2-40B4-BE49-F238E27FC236}">
                <a16:creationId xmlns:a16="http://schemas.microsoft.com/office/drawing/2014/main" id="{58773157-2C9D-FB21-75AF-6564DB80F426}"/>
              </a:ext>
            </a:extLst>
          </p:cNvPr>
          <p:cNvPicPr>
            <a:picLocks noChangeAspect="1"/>
          </p:cNvPicPr>
          <p:nvPr/>
        </p:nvPicPr>
        <p:blipFill>
          <a:blip r:embed="rId7"/>
          <a:stretch>
            <a:fillRect/>
          </a:stretch>
        </p:blipFill>
        <p:spPr>
          <a:xfrm>
            <a:off x="2629758" y="483531"/>
            <a:ext cx="6937648" cy="5480630"/>
          </a:xfrm>
          <a:prstGeom prst="rect">
            <a:avLst/>
          </a:prstGeom>
        </p:spPr>
      </p:pic>
    </p:spTree>
    <p:extLst>
      <p:ext uri="{BB962C8B-B14F-4D97-AF65-F5344CB8AC3E}">
        <p14:creationId xmlns:p14="http://schemas.microsoft.com/office/powerpoint/2010/main" val="3573716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sp>
        <p:nvSpPr>
          <p:cNvPr id="13" name="Rounded Rectangle 12"/>
          <p:cNvSpPr/>
          <p:nvPr/>
        </p:nvSpPr>
        <p:spPr>
          <a:xfrm>
            <a:off x="474539" y="780832"/>
            <a:ext cx="11043680" cy="4989544"/>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2300" dirty="0" smtClean="0">
              <a:solidFill>
                <a:schemeClr val="tx1"/>
              </a:solidFill>
              <a:effectLst/>
              <a:latin typeface="Cambria" panose="02040503050406030204" pitchFamily="18" charset="0"/>
              <a:ea typeface="Cambria" panose="02040503050406030204" pitchFamily="18" charset="0"/>
            </a:endParaRPr>
          </a:p>
        </p:txBody>
      </p:sp>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5" name="TextBox 4"/>
          <p:cNvSpPr txBox="1"/>
          <p:nvPr/>
        </p:nvSpPr>
        <p:spPr>
          <a:xfrm>
            <a:off x="3696878" y="507011"/>
            <a:ext cx="4900248" cy="578882"/>
          </a:xfrm>
          <a:prstGeom prst="roundRect">
            <a:avLst/>
          </a:prstGeom>
          <a:solidFill>
            <a:schemeClr val="bg1"/>
          </a:solidFill>
          <a:ln w="28575">
            <a:solidFill>
              <a:schemeClr val="tx1"/>
            </a:solidFill>
            <a:prstDash val="dash"/>
          </a:ln>
        </p:spPr>
        <p:txBody>
          <a:bodyPr wrap="square" rtlCol="0">
            <a:spAutoFit/>
          </a:bodyPr>
          <a:lstStyle/>
          <a:p>
            <a:pPr algn="ctr"/>
            <a:r>
              <a:rPr lang="en-US" sz="2800" dirty="0" smtClean="0">
                <a:solidFill>
                  <a:srgbClr val="C00000"/>
                </a:solidFill>
                <a:latin typeface="#9Slide07 SVNStick A Round" panose="02000503000000000000" pitchFamily="2" charset="0"/>
              </a:rPr>
              <a:t>NHỮNG BẬC ĐÁ CHẠM MÂY</a:t>
            </a:r>
            <a:endParaRPr lang="en-US" sz="2800" dirty="0">
              <a:solidFill>
                <a:srgbClr val="C00000"/>
              </a:solidFill>
              <a:latin typeface="#9Slide07 SVNStick A Round" panose="02000503000000000000" pitchFamily="2" charset="0"/>
            </a:endParaRPr>
          </a:p>
        </p:txBody>
      </p:sp>
      <p:sp>
        <p:nvSpPr>
          <p:cNvPr id="2" name="Rounded Rectangle 1"/>
          <p:cNvSpPr/>
          <p:nvPr/>
        </p:nvSpPr>
        <p:spPr>
          <a:xfrm>
            <a:off x="474537" y="390416"/>
            <a:ext cx="11019471" cy="6169308"/>
          </a:xfrm>
          <a:prstGeom prst="roundRect">
            <a:avLst>
              <a:gd name="adj" fmla="val 9499"/>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chemeClr val="tx1"/>
                </a:solidFill>
                <a:latin typeface="Cambria" panose="02040503050406030204" pitchFamily="18" charset="0"/>
                <a:ea typeface="Cambria" panose="02040503050406030204" pitchFamily="18" charset="0"/>
              </a:rPr>
              <a:t>		</a:t>
            </a:r>
            <a:r>
              <a:rPr lang="vi-VN" sz="2800" dirty="0" smtClean="0">
                <a:solidFill>
                  <a:schemeClr val="tx1"/>
                </a:solidFill>
                <a:latin typeface="Cambria" panose="02040503050406030204" pitchFamily="18" charset="0"/>
                <a:ea typeface="Cambria" panose="02040503050406030204" pitchFamily="18" charset="0"/>
              </a:rPr>
              <a:t>Bấy </a:t>
            </a:r>
            <a:r>
              <a:rPr lang="vi-VN" sz="2800" dirty="0">
                <a:solidFill>
                  <a:schemeClr val="tx1"/>
                </a:solidFill>
                <a:latin typeface="Cambria" panose="02040503050406030204" pitchFamily="18" charset="0"/>
                <a:ea typeface="Cambria" panose="02040503050406030204" pitchFamily="18" charset="0"/>
              </a:rPr>
              <a:t>giờ trong xóm có một ông lão nghèo. Người ta gọi ông là cố Đương vị hễ gặp việc </a:t>
            </a:r>
            <a:r>
              <a:rPr lang="vi-VN" sz="2800" dirty="0" smtClean="0">
                <a:solidFill>
                  <a:schemeClr val="tx1"/>
                </a:solidFill>
                <a:latin typeface="Cambria" panose="02040503050406030204" pitchFamily="18" charset="0"/>
                <a:ea typeface="Cambria" panose="02040503050406030204" pitchFamily="18" charset="0"/>
              </a:rPr>
              <a:t>g</a:t>
            </a:r>
            <a:r>
              <a:rPr lang="en-US" sz="2800" dirty="0">
                <a:solidFill>
                  <a:schemeClr val="tx1"/>
                </a:solidFill>
                <a:latin typeface="Cambria" panose="02040503050406030204" pitchFamily="18" charset="0"/>
                <a:ea typeface="Cambria" panose="02040503050406030204" pitchFamily="18" charset="0"/>
              </a:rPr>
              <a:t>ì</a:t>
            </a:r>
            <a:r>
              <a:rPr lang="vi-VN" sz="2800" dirty="0" smtClean="0">
                <a:solidFill>
                  <a:schemeClr val="tx1"/>
                </a:solidFill>
                <a:latin typeface="Cambria" panose="02040503050406030204" pitchFamily="18" charset="0"/>
                <a:ea typeface="Cambria" panose="02040503050406030204" pitchFamily="18" charset="0"/>
              </a:rPr>
              <a:t> </a:t>
            </a:r>
            <a:r>
              <a:rPr lang="vi-VN" sz="2800" dirty="0">
                <a:solidFill>
                  <a:schemeClr val="tx1"/>
                </a:solidFill>
                <a:latin typeface="Cambria" panose="02040503050406030204" pitchFamily="18" charset="0"/>
                <a:ea typeface="Cambria" panose="02040503050406030204" pitchFamily="18" charset="0"/>
              </a:rPr>
              <a:t>khó, ông đều đảm đương gánh vác. Thấy lên núi phải đi đường vòng, ông bàn với mọi người ghép đã thành bậc thang vượt dốc để có được con đường ngắn như mong muốn. Ai nấy đều lắc đầu bảo việc ấy khó lắm, không làm </a:t>
            </a:r>
            <a:r>
              <a:rPr lang="vi-VN" sz="2800" dirty="0" smtClean="0">
                <a:solidFill>
                  <a:schemeClr val="tx1"/>
                </a:solidFill>
                <a:latin typeface="Cambria" panose="02040503050406030204" pitchFamily="18" charset="0"/>
                <a:ea typeface="Cambria" panose="02040503050406030204" pitchFamily="18" charset="0"/>
              </a:rPr>
              <a:t>được</a:t>
            </a:r>
            <a:r>
              <a:rPr lang="en-US" sz="2800" dirty="0" smtClean="0">
                <a:solidFill>
                  <a:schemeClr val="tx1"/>
                </a:solidFill>
                <a:latin typeface="Cambria" panose="02040503050406030204" pitchFamily="18" charset="0"/>
                <a:ea typeface="Cambria" panose="02040503050406030204" pitchFamily="18" charset="0"/>
              </a:rPr>
              <a:t>.</a:t>
            </a:r>
          </a:p>
          <a:p>
            <a:pPr algn="just"/>
            <a:r>
              <a:rPr lang="en-US" sz="2800" dirty="0" smtClean="0">
                <a:solidFill>
                  <a:schemeClr val="tx1"/>
                </a:solidFill>
                <a:latin typeface="Cambria" panose="02040503050406030204" pitchFamily="18" charset="0"/>
                <a:ea typeface="Cambria" panose="02040503050406030204" pitchFamily="18" charset="0"/>
              </a:rPr>
              <a:t>	</a:t>
            </a:r>
            <a:r>
              <a:rPr lang="vi-VN" sz="2800" dirty="0" smtClean="0">
                <a:solidFill>
                  <a:schemeClr val="tx1"/>
                </a:solidFill>
                <a:latin typeface="Cambria" panose="02040503050406030204" pitchFamily="18" charset="0"/>
                <a:ea typeface="Cambria" panose="02040503050406030204" pitchFamily="18" charset="0"/>
              </a:rPr>
              <a:t>Nhưng </a:t>
            </a:r>
            <a:r>
              <a:rPr lang="vi-VN" sz="2800" dirty="0">
                <a:solidFill>
                  <a:schemeClr val="tx1"/>
                </a:solidFill>
                <a:latin typeface="Cambria" panose="02040503050406030204" pitchFamily="18" charset="0"/>
                <a:ea typeface="Cambria" panose="02040503050406030204" pitchFamily="18" charset="0"/>
              </a:rPr>
              <a:t>cố Đương vẫn tìm cách làm đường. Công việc nặng nhọc không khiến ông sờn lòng. Thấy ông đói, những con vượn ở gần đó mang hoa quả đến cho ông. Chim chóc thay nhau ca hát để ông quên mệt. Về sau, nhiều người trong xóm tình nguyện đến làm cùng. </a:t>
            </a:r>
            <a:endParaRPr lang="vi-VN" sz="2800" dirty="0" smtClean="0">
              <a:solidFill>
                <a:schemeClr val="tx1"/>
              </a:solidFill>
              <a:effectLst/>
              <a:latin typeface="Cambria" panose="02040503050406030204" pitchFamily="18" charset="0"/>
              <a:ea typeface="Cambria" panose="02040503050406030204" pitchFamily="18" charset="0"/>
            </a:endParaRPr>
          </a:p>
          <a:p>
            <a:pPr algn="just"/>
            <a:r>
              <a:rPr lang="en-US" sz="2800" dirty="0" smtClean="0">
                <a:solidFill>
                  <a:schemeClr val="tx1"/>
                </a:solidFill>
                <a:latin typeface="Cambria" panose="02040503050406030204" pitchFamily="18" charset="0"/>
                <a:ea typeface="Cambria" panose="02040503050406030204" pitchFamily="18" charset="0"/>
              </a:rPr>
              <a:t>	</a:t>
            </a:r>
            <a:r>
              <a:rPr lang="en-US" sz="2800" dirty="0" smtClean="0">
                <a:solidFill>
                  <a:schemeClr val="tx1"/>
                </a:solidFill>
                <a:effectLst/>
                <a:latin typeface="Cambria" panose="02040503050406030204" pitchFamily="18" charset="0"/>
                <a:ea typeface="Cambria" panose="02040503050406030204" pitchFamily="18" charset="0"/>
              </a:rPr>
              <a:t>							</a:t>
            </a:r>
            <a:endParaRPr lang="vi-VN" sz="2800" dirty="0" smtClean="0">
              <a:solidFill>
                <a:schemeClr val="tx1"/>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40935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E305B251-0862-4757-B39C-F349764FE2EE}"/>
              </a:ext>
            </a:extLst>
          </p:cNvPr>
          <p:cNvGrpSpPr/>
          <p:nvPr/>
        </p:nvGrpSpPr>
        <p:grpSpPr>
          <a:xfrm>
            <a:off x="-231914" y="-738809"/>
            <a:ext cx="12455297" cy="7596809"/>
            <a:chOff x="-231914" y="-738809"/>
            <a:chExt cx="12455297" cy="7596809"/>
          </a:xfrm>
        </p:grpSpPr>
        <p:pic>
          <p:nvPicPr>
            <p:cNvPr id="6" name="图片 5">
              <a:extLst>
                <a:ext uri="{FF2B5EF4-FFF2-40B4-BE49-F238E27FC236}">
                  <a16:creationId xmlns:a16="http://schemas.microsoft.com/office/drawing/2014/main" id="{ECE91D3D-0DBA-46CD-A48A-02B41D2EF4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2373"/>
            <a:stretch/>
          </p:blipFill>
          <p:spPr>
            <a:xfrm>
              <a:off x="8574157" y="-738809"/>
              <a:ext cx="3649226" cy="6858000"/>
            </a:xfrm>
            <a:prstGeom prst="rect">
              <a:avLst/>
            </a:prstGeom>
          </p:spPr>
        </p:pic>
        <p:pic>
          <p:nvPicPr>
            <p:cNvPr id="15" name="图片 14">
              <a:extLst>
                <a:ext uri="{FF2B5EF4-FFF2-40B4-BE49-F238E27FC236}">
                  <a16:creationId xmlns:a16="http://schemas.microsoft.com/office/drawing/2014/main" id="{C5D5F3BD-6CB2-4FA9-AD50-0060A30EB2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474"/>
            <a:stretch/>
          </p:blipFill>
          <p:spPr>
            <a:xfrm>
              <a:off x="6612835" y="0"/>
              <a:ext cx="5579165" cy="6858000"/>
            </a:xfrm>
            <a:prstGeom prst="rect">
              <a:avLst/>
            </a:prstGeom>
          </p:spPr>
        </p:pic>
        <p:pic>
          <p:nvPicPr>
            <p:cNvPr id="17" name="图片 16">
              <a:extLst>
                <a:ext uri="{FF2B5EF4-FFF2-40B4-BE49-F238E27FC236}">
                  <a16:creationId xmlns:a16="http://schemas.microsoft.com/office/drawing/2014/main" id="{D1ADBA4A-6F7F-4CFC-AC47-AAD5878A8BE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33" r="57458"/>
            <a:stretch/>
          </p:blipFill>
          <p:spPr>
            <a:xfrm>
              <a:off x="-231914" y="-553916"/>
              <a:ext cx="3909392" cy="6858000"/>
            </a:xfrm>
            <a:prstGeom prst="rect">
              <a:avLst/>
            </a:prstGeom>
          </p:spPr>
        </p:pic>
        <p:pic>
          <p:nvPicPr>
            <p:cNvPr id="9" name="图片 8">
              <a:extLst>
                <a:ext uri="{FF2B5EF4-FFF2-40B4-BE49-F238E27FC236}">
                  <a16:creationId xmlns:a16="http://schemas.microsoft.com/office/drawing/2014/main" id="{8EB976EF-CA61-4E6F-9C45-40620E09965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10" name="图片 9">
              <a:extLst>
                <a:ext uri="{FF2B5EF4-FFF2-40B4-BE49-F238E27FC236}">
                  <a16:creationId xmlns:a16="http://schemas.microsoft.com/office/drawing/2014/main" id="{A9A015FE-E17C-4288-873C-70D5A65039F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11" name="图片 10">
              <a:extLst>
                <a:ext uri="{FF2B5EF4-FFF2-40B4-BE49-F238E27FC236}">
                  <a16:creationId xmlns:a16="http://schemas.microsoft.com/office/drawing/2014/main" id="{023A3F5B-B844-4060-B513-E98E4160636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18" name="图片 17">
              <a:extLst>
                <a:ext uri="{FF2B5EF4-FFF2-40B4-BE49-F238E27FC236}">
                  <a16:creationId xmlns:a16="http://schemas.microsoft.com/office/drawing/2014/main" id="{3B7164B0-8821-4D84-84F5-279CD635F73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6445" t="61148"/>
            <a:stretch/>
          </p:blipFill>
          <p:spPr>
            <a:xfrm>
              <a:off x="7012651" y="4193510"/>
              <a:ext cx="5194036" cy="2664487"/>
            </a:xfrm>
            <a:prstGeom prst="rect">
              <a:avLst/>
            </a:prstGeom>
          </p:spPr>
        </p:pic>
      </p:grpSp>
      <p:pic>
        <p:nvPicPr>
          <p:cNvPr id="19" name="图片 18">
            <a:extLst>
              <a:ext uri="{FF2B5EF4-FFF2-40B4-BE49-F238E27FC236}">
                <a16:creationId xmlns:a16="http://schemas.microsoft.com/office/drawing/2014/main" id="{F1866A02-BD03-4DD5-B9E1-117642263E2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3395" t="21449" r="37019" b="37768"/>
          <a:stretch/>
        </p:blipFill>
        <p:spPr>
          <a:xfrm>
            <a:off x="531795" y="776468"/>
            <a:ext cx="1899605" cy="2796896"/>
          </a:xfrm>
          <a:prstGeom prst="rect">
            <a:avLst/>
          </a:prstGeom>
        </p:spPr>
      </p:pic>
      <p:pic>
        <p:nvPicPr>
          <p:cNvPr id="8" name="Picture 7"/>
          <p:cNvPicPr>
            <a:picLocks noChangeAspect="1"/>
          </p:cNvPicPr>
          <p:nvPr/>
        </p:nvPicPr>
        <p:blipFill>
          <a:blip r:embed="rId10"/>
          <a:stretch>
            <a:fillRect/>
          </a:stretch>
        </p:blipFill>
        <p:spPr>
          <a:xfrm>
            <a:off x="207150" y="229945"/>
            <a:ext cx="7797460" cy="5889246"/>
          </a:xfrm>
          <a:prstGeom prst="rect">
            <a:avLst/>
          </a:prstGeom>
        </p:spPr>
      </p:pic>
    </p:spTree>
    <p:extLst>
      <p:ext uri="{BB962C8B-B14F-4D97-AF65-F5344CB8AC3E}">
        <p14:creationId xmlns:p14="http://schemas.microsoft.com/office/powerpoint/2010/main" val="3713997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76865" y="385494"/>
            <a:ext cx="578105" cy="578284"/>
            <a:chOff x="1603001" y="1978794"/>
            <a:chExt cx="1748747" cy="1749287"/>
          </a:xfrm>
          <a:solidFill>
            <a:schemeClr val="accent2">
              <a:lumMod val="75000"/>
            </a:schemeClr>
          </a:solidFill>
        </p:grpSpPr>
        <p:sp>
          <p:nvSpPr>
            <p:cNvPr id="19" name="Rectangle 34"/>
            <p:cNvSpPr/>
            <p:nvPr/>
          </p:nvSpPr>
          <p:spPr>
            <a:xfrm rot="900000">
              <a:off x="1603001" y="1978794"/>
              <a:ext cx="1748747" cy="17492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400" b="0" i="0" u="none" strike="noStrike" kern="1200" cap="none" spc="0" normalizeH="0" baseline="0" noProof="0">
                <a:ln>
                  <a:noFill/>
                </a:ln>
                <a:solidFill>
                  <a:srgbClr val="C0C0C0"/>
                </a:solidFill>
                <a:effectLst/>
                <a:uLnTx/>
                <a:uFillTx/>
                <a:latin typeface="字魂27号-布丁体" panose="00000500000000000000" pitchFamily="2" charset="-122"/>
                <a:ea typeface="字魂27号-布丁体" panose="00000500000000000000" pitchFamily="2" charset="-122"/>
                <a:cs typeface="+mn-ea"/>
                <a:sym typeface="字魂27号-布丁体" panose="00000500000000000000" pitchFamily="2" charset="-122"/>
              </a:endParaRPr>
            </a:p>
          </p:txBody>
        </p:sp>
        <p:sp>
          <p:nvSpPr>
            <p:cNvPr id="20" name="矩形 19"/>
            <p:cNvSpPr/>
            <p:nvPr/>
          </p:nvSpPr>
          <p:spPr>
            <a:xfrm>
              <a:off x="1613366" y="2004512"/>
              <a:ext cx="1700357" cy="16978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smtClean="0">
                  <a:ln>
                    <a:noFill/>
                  </a:ln>
                  <a:solidFill>
                    <a:prstClr val="white"/>
                  </a:solidFill>
                  <a:effectLst/>
                  <a:uLnTx/>
                  <a:uFillTx/>
                  <a:latin typeface="字魂27号-布丁体" panose="00000500000000000000" pitchFamily="2" charset="-122"/>
                  <a:ea typeface="字魂27号-布丁体" panose="00000500000000000000" pitchFamily="2" charset="-122"/>
                  <a:cs typeface="+mn-ea"/>
                  <a:sym typeface="字魂27号-布丁体" panose="00000500000000000000" pitchFamily="2" charset="-122"/>
                </a:rPr>
                <a:t>1</a:t>
              </a:r>
              <a:endParaRPr kumimoji="0" lang="zh-CN" altLang="en-US" sz="3200" b="0" i="0" u="none" strike="noStrike" kern="1200" cap="none" spc="0" normalizeH="0" baseline="0" noProof="0" dirty="0">
                <a:ln>
                  <a:noFill/>
                </a:ln>
                <a:solidFill>
                  <a:prstClr val="white"/>
                </a:solidFill>
                <a:effectLst/>
                <a:uLnTx/>
                <a:uFillTx/>
                <a:latin typeface="字魂27号-布丁体" panose="00000500000000000000" pitchFamily="2" charset="-122"/>
                <a:ea typeface="字魂27号-布丁体" panose="00000500000000000000" pitchFamily="2" charset="-122"/>
                <a:cs typeface="+mn-ea"/>
                <a:sym typeface="字魂27号-布丁体" panose="00000500000000000000" pitchFamily="2" charset="-122"/>
              </a:endParaRPr>
            </a:p>
          </p:txBody>
        </p:sp>
      </p:grpSp>
      <p:sp>
        <p:nvSpPr>
          <p:cNvPr id="2" name="Rectangle 1"/>
          <p:cNvSpPr/>
          <p:nvPr/>
        </p:nvSpPr>
        <p:spPr>
          <a:xfrm>
            <a:off x="1019957" y="456263"/>
            <a:ext cx="10902793" cy="584775"/>
          </a:xfrm>
          <a:prstGeom prst="rect">
            <a:avLst/>
          </a:prstGeom>
          <a:solidFill>
            <a:schemeClr val="bg1"/>
          </a:solidFill>
        </p:spPr>
        <p:txBody>
          <a:bodyPr wrap="none">
            <a:spAutoFit/>
          </a:bodyPr>
          <a:lstStyle/>
          <a:p>
            <a:r>
              <a:rPr lang="nl-NL" sz="3200" b="1" dirty="0">
                <a:latin typeface="Cambria" panose="02040503050406030204" pitchFamily="18" charset="0"/>
                <a:ea typeface="Cambria" panose="02040503050406030204" pitchFamily="18" charset="0"/>
                <a:cs typeface="Calibri" panose="020F0502020204030204" pitchFamily="34" charset="0"/>
              </a:rPr>
              <a:t>Quan sát tranh minh họa, nói về sự việc trong từng tranh.</a:t>
            </a:r>
            <a:endParaRPr lang="en-US" sz="3200" dirty="0">
              <a:latin typeface="Cambria" panose="02040503050406030204" pitchFamily="18" charset="0"/>
              <a:ea typeface="Cambria" panose="02040503050406030204" pitchFamily="18" charset="0"/>
              <a:cs typeface="Calibri" panose="020F0502020204030204" pitchFamily="34" charset="0"/>
            </a:endParaRPr>
          </a:p>
        </p:txBody>
      </p:sp>
      <p:pic>
        <p:nvPicPr>
          <p:cNvPr id="3" name="Picture 2"/>
          <p:cNvPicPr>
            <a:picLocks noChangeAspect="1"/>
          </p:cNvPicPr>
          <p:nvPr/>
        </p:nvPicPr>
        <p:blipFill>
          <a:blip r:embed="rId4"/>
          <a:stretch>
            <a:fillRect/>
          </a:stretch>
        </p:blipFill>
        <p:spPr>
          <a:xfrm>
            <a:off x="769427" y="1176768"/>
            <a:ext cx="3683720" cy="264420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a:stretch>
            <a:fillRect/>
          </a:stretch>
        </p:blipFill>
        <p:spPr>
          <a:xfrm>
            <a:off x="821802" y="3956701"/>
            <a:ext cx="3613435" cy="2606102"/>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6"/>
          <a:stretch>
            <a:fillRect/>
          </a:stretch>
        </p:blipFill>
        <p:spPr>
          <a:xfrm>
            <a:off x="4811770" y="1180144"/>
            <a:ext cx="3741921" cy="2606102"/>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7"/>
          <a:stretch>
            <a:fillRect/>
          </a:stretch>
        </p:blipFill>
        <p:spPr>
          <a:xfrm>
            <a:off x="4811770" y="3921976"/>
            <a:ext cx="3705053" cy="2644203"/>
          </a:xfrm>
          <a:prstGeom prst="rect">
            <a:avLst/>
          </a:prstGeom>
          <a:ln>
            <a:noFill/>
          </a:ln>
          <a:effectLst>
            <a:outerShdw blurRad="292100" dist="139700" dir="2700000" algn="tl" rotWithShape="0">
              <a:srgbClr val="333333">
                <a:alpha val="65000"/>
              </a:srgbClr>
            </a:outerShdw>
          </a:effectLst>
        </p:spPr>
      </p:pic>
      <p:sp>
        <p:nvSpPr>
          <p:cNvPr id="8" name="Cloud 7"/>
          <p:cNvSpPr/>
          <p:nvPr/>
        </p:nvSpPr>
        <p:spPr>
          <a:xfrm>
            <a:off x="8727311" y="3148314"/>
            <a:ext cx="3298785" cy="2314937"/>
          </a:xfrm>
          <a:prstGeom prst="clou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bg1"/>
                </a:solidFill>
                <a:latin typeface="Cambria" panose="02040503050406030204" pitchFamily="18" charset="0"/>
                <a:ea typeface="Cambria" panose="02040503050406030204" pitchFamily="18" charset="0"/>
              </a:rPr>
              <a:t>NHÓM 4</a:t>
            </a:r>
            <a:endParaRPr lang="en-US" sz="4000" b="1"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04285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1811149" y="1269365"/>
            <a:ext cx="3683720" cy="264420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a:stretch>
            <a:fillRect/>
          </a:stretch>
        </p:blipFill>
        <p:spPr>
          <a:xfrm>
            <a:off x="1863524" y="4049298"/>
            <a:ext cx="3613435" cy="2606102"/>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6"/>
          <a:stretch>
            <a:fillRect/>
          </a:stretch>
        </p:blipFill>
        <p:spPr>
          <a:xfrm>
            <a:off x="5853492" y="1307466"/>
            <a:ext cx="3741921" cy="2606102"/>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7"/>
          <a:stretch>
            <a:fillRect/>
          </a:stretch>
        </p:blipFill>
        <p:spPr>
          <a:xfrm>
            <a:off x="5853492" y="4049298"/>
            <a:ext cx="3705053" cy="2644203"/>
          </a:xfrm>
          <a:prstGeom prst="rect">
            <a:avLst/>
          </a:prstGeom>
          <a:ln>
            <a:noFill/>
          </a:ln>
          <a:effectLst>
            <a:outerShdw blurRad="292100" dist="139700" dir="2700000" algn="tl" rotWithShape="0">
              <a:srgbClr val="333333">
                <a:alpha val="65000"/>
              </a:srgbClr>
            </a:outerShdw>
          </a:effectLst>
        </p:spPr>
      </p:pic>
      <p:grpSp>
        <p:nvGrpSpPr>
          <p:cNvPr id="10" name="组合 17"/>
          <p:cNvGrpSpPr/>
          <p:nvPr/>
        </p:nvGrpSpPr>
        <p:grpSpPr>
          <a:xfrm>
            <a:off x="380291" y="478091"/>
            <a:ext cx="578105" cy="578284"/>
            <a:chOff x="1603001" y="1978794"/>
            <a:chExt cx="1748747" cy="1749287"/>
          </a:xfrm>
          <a:solidFill>
            <a:schemeClr val="accent2">
              <a:lumMod val="75000"/>
            </a:schemeClr>
          </a:solidFill>
        </p:grpSpPr>
        <p:sp>
          <p:nvSpPr>
            <p:cNvPr id="11" name="Rectangle 34"/>
            <p:cNvSpPr/>
            <p:nvPr/>
          </p:nvSpPr>
          <p:spPr>
            <a:xfrm rot="900000">
              <a:off x="1603001" y="1978794"/>
              <a:ext cx="1748747" cy="17492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400" b="0" i="0" u="none" strike="noStrike" kern="1200" cap="none" spc="0" normalizeH="0" baseline="0" noProof="0">
                <a:ln>
                  <a:noFill/>
                </a:ln>
                <a:solidFill>
                  <a:srgbClr val="C0C0C0"/>
                </a:solidFill>
                <a:effectLst/>
                <a:uLnTx/>
                <a:uFillTx/>
                <a:latin typeface="Cambria" panose="02040503050406030204" pitchFamily="18" charset="0"/>
                <a:ea typeface="Cambria" panose="02040503050406030204" pitchFamily="18" charset="0"/>
                <a:cs typeface="+mn-ea"/>
                <a:sym typeface="字魂27号-布丁体" panose="00000500000000000000" pitchFamily="2" charset="-122"/>
              </a:endParaRPr>
            </a:p>
          </p:txBody>
        </p:sp>
        <p:sp>
          <p:nvSpPr>
            <p:cNvPr id="12" name="矩形 19"/>
            <p:cNvSpPr/>
            <p:nvPr/>
          </p:nvSpPr>
          <p:spPr>
            <a:xfrm>
              <a:off x="1613366" y="2004512"/>
              <a:ext cx="1700357" cy="16978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smtClean="0">
                  <a:ln>
                    <a:noFill/>
                  </a:ln>
                  <a:solidFill>
                    <a:prstClr val="white"/>
                  </a:solidFill>
                  <a:effectLst/>
                  <a:uLnTx/>
                  <a:uFillTx/>
                  <a:latin typeface="Cambria" panose="02040503050406030204" pitchFamily="18" charset="0"/>
                  <a:ea typeface="Cambria" panose="02040503050406030204" pitchFamily="18" charset="0"/>
                  <a:cs typeface="+mn-ea"/>
                  <a:sym typeface="字魂27号-布丁体" panose="00000500000000000000" pitchFamily="2" charset="-122"/>
                </a:rPr>
                <a:t>2</a:t>
              </a:r>
              <a:endParaRPr kumimoji="0" lang="zh-CN" altLang="en-US" sz="3200" b="0" i="0" u="none" strike="noStrike" kern="1200" cap="none" spc="0" normalizeH="0" baseline="0" noProof="0" dirty="0">
                <a:ln>
                  <a:noFill/>
                </a:ln>
                <a:solidFill>
                  <a:prstClr val="white"/>
                </a:solidFill>
                <a:effectLst/>
                <a:uLnTx/>
                <a:uFillTx/>
                <a:latin typeface="Cambria" panose="02040503050406030204" pitchFamily="18" charset="0"/>
                <a:ea typeface="字魂27号-布丁体" panose="00000500000000000000" pitchFamily="2" charset="-122"/>
                <a:cs typeface="+mn-ea"/>
                <a:sym typeface="字魂27号-布丁体" panose="00000500000000000000" pitchFamily="2" charset="-122"/>
              </a:endParaRPr>
            </a:p>
          </p:txBody>
        </p:sp>
      </p:grpSp>
      <p:sp>
        <p:nvSpPr>
          <p:cNvPr id="13" name="Rectangle 12"/>
          <p:cNvSpPr/>
          <p:nvPr/>
        </p:nvSpPr>
        <p:spPr>
          <a:xfrm>
            <a:off x="1023383" y="321729"/>
            <a:ext cx="9491316" cy="769441"/>
          </a:xfrm>
          <a:prstGeom prst="rect">
            <a:avLst/>
          </a:prstGeom>
          <a:solidFill>
            <a:schemeClr val="bg1"/>
          </a:solidFill>
        </p:spPr>
        <p:txBody>
          <a:bodyPr wrap="none">
            <a:spAutoFit/>
          </a:bodyPr>
          <a:lstStyle/>
          <a:p>
            <a:r>
              <a:rPr lang="nl-NL" sz="4400" b="1" dirty="0">
                <a:latin typeface="Cambria" panose="02040503050406030204" pitchFamily="18" charset="0"/>
                <a:ea typeface="Cambria" panose="02040503050406030204" pitchFamily="18" charset="0"/>
              </a:rPr>
              <a:t>Kể từng đoạn câu chuyện theo tranh</a:t>
            </a:r>
            <a:endParaRPr lang="en-US" sz="6600" dirty="0">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87317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id="{FF6BF698-8BFF-4A66-ADA9-8662027E0734}"/>
              </a:ext>
            </a:extLst>
          </p:cNvPr>
          <p:cNvGrpSpPr/>
          <p:nvPr/>
        </p:nvGrpSpPr>
        <p:grpSpPr>
          <a:xfrm>
            <a:off x="-198782" y="-1"/>
            <a:ext cx="12422165" cy="6858001"/>
            <a:chOff x="-198782" y="-1"/>
            <a:chExt cx="12422165" cy="6858001"/>
          </a:xfrm>
        </p:grpSpPr>
        <p:pic>
          <p:nvPicPr>
            <p:cNvPr id="43" name="图片 42">
              <a:extLst>
                <a:ext uri="{FF2B5EF4-FFF2-40B4-BE49-F238E27FC236}">
                  <a16:creationId xmlns:a16="http://schemas.microsoft.com/office/drawing/2014/main" id="{05927315-FEF6-4DA5-84DD-2F22439CDF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343" t="19469"/>
            <a:stretch/>
          </p:blipFill>
          <p:spPr>
            <a:xfrm>
              <a:off x="10510861" y="596347"/>
              <a:ext cx="1712522" cy="5522843"/>
            </a:xfrm>
            <a:prstGeom prst="rect">
              <a:avLst/>
            </a:prstGeom>
          </p:spPr>
        </p:pic>
        <p:pic>
          <p:nvPicPr>
            <p:cNvPr id="44" name="图片 43">
              <a:extLst>
                <a:ext uri="{FF2B5EF4-FFF2-40B4-BE49-F238E27FC236}">
                  <a16:creationId xmlns:a16="http://schemas.microsoft.com/office/drawing/2014/main" id="{A6BA0A7F-EFC5-4D6A-A3AC-CB815E4CBD2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474"/>
            <a:stretch/>
          </p:blipFill>
          <p:spPr>
            <a:xfrm>
              <a:off x="6612835" y="0"/>
              <a:ext cx="5579165" cy="6858000"/>
            </a:xfrm>
            <a:prstGeom prst="rect">
              <a:avLst/>
            </a:prstGeom>
          </p:spPr>
        </p:pic>
        <p:pic>
          <p:nvPicPr>
            <p:cNvPr id="45" name="图片 44">
              <a:extLst>
                <a:ext uri="{FF2B5EF4-FFF2-40B4-BE49-F238E27FC236}">
                  <a16:creationId xmlns:a16="http://schemas.microsoft.com/office/drawing/2014/main" id="{B5492EC1-C46D-44E6-AC90-DBB5235F495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33" r="57458"/>
            <a:stretch/>
          </p:blipFill>
          <p:spPr>
            <a:xfrm>
              <a:off x="-198782" y="0"/>
              <a:ext cx="3909392" cy="6858000"/>
            </a:xfrm>
            <a:prstGeom prst="rect">
              <a:avLst/>
            </a:prstGeom>
          </p:spPr>
        </p:pic>
        <p:pic>
          <p:nvPicPr>
            <p:cNvPr id="46" name="图片 45">
              <a:extLst>
                <a:ext uri="{FF2B5EF4-FFF2-40B4-BE49-F238E27FC236}">
                  <a16:creationId xmlns:a16="http://schemas.microsoft.com/office/drawing/2014/main" id="{E1326BA8-09FE-43ED-B589-F033433E0DD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47" name="图片 46">
              <a:extLst>
                <a:ext uri="{FF2B5EF4-FFF2-40B4-BE49-F238E27FC236}">
                  <a16:creationId xmlns:a16="http://schemas.microsoft.com/office/drawing/2014/main" id="{30BE1C9B-5AB3-4E2F-96D7-0DCCCCB12F7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48" name="图片 47">
              <a:extLst>
                <a:ext uri="{FF2B5EF4-FFF2-40B4-BE49-F238E27FC236}">
                  <a16:creationId xmlns:a16="http://schemas.microsoft.com/office/drawing/2014/main" id="{32F98FCE-7B0A-44EC-B1ED-31E666108DC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49" name="图片 48">
              <a:extLst>
                <a:ext uri="{FF2B5EF4-FFF2-40B4-BE49-F238E27FC236}">
                  <a16:creationId xmlns:a16="http://schemas.microsoft.com/office/drawing/2014/main" id="{64CF7AA7-B961-4399-941A-6DB6CB36717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6445" t="61148"/>
            <a:stretch/>
          </p:blipFill>
          <p:spPr>
            <a:xfrm>
              <a:off x="7012651" y="4193510"/>
              <a:ext cx="5194036" cy="2664487"/>
            </a:xfrm>
            <a:prstGeom prst="rect">
              <a:avLst/>
            </a:prstGeom>
          </p:spPr>
        </p:pic>
      </p:grpSp>
      <p:pic>
        <p:nvPicPr>
          <p:cNvPr id="6" name="图片 5">
            <a:extLst>
              <a:ext uri="{FF2B5EF4-FFF2-40B4-BE49-F238E27FC236}">
                <a16:creationId xmlns:a16="http://schemas.microsoft.com/office/drawing/2014/main" id="{CC02F1D2-5C3A-40E6-B6C2-18096C58BEF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3395" t="21449" r="37019" b="37768"/>
          <a:stretch/>
        </p:blipFill>
        <p:spPr>
          <a:xfrm>
            <a:off x="190403" y="763215"/>
            <a:ext cx="1899605" cy="2796896"/>
          </a:xfrm>
          <a:prstGeom prst="rect">
            <a:avLst/>
          </a:prstGeom>
        </p:spPr>
      </p:pic>
      <p:pic>
        <p:nvPicPr>
          <p:cNvPr id="4" name="Picture 3"/>
          <p:cNvPicPr>
            <a:picLocks noChangeAspect="1"/>
          </p:cNvPicPr>
          <p:nvPr/>
        </p:nvPicPr>
        <p:blipFill>
          <a:blip r:embed="rId10"/>
          <a:stretch>
            <a:fillRect/>
          </a:stretch>
        </p:blipFill>
        <p:spPr>
          <a:xfrm>
            <a:off x="1700403" y="2145681"/>
            <a:ext cx="8791194" cy="2566638"/>
          </a:xfrm>
          <a:prstGeom prst="rect">
            <a:avLst/>
          </a:prstGeom>
        </p:spPr>
      </p:pic>
    </p:spTree>
    <p:extLst>
      <p:ext uri="{BB962C8B-B14F-4D97-AF65-F5344CB8AC3E}">
        <p14:creationId xmlns:p14="http://schemas.microsoft.com/office/powerpoint/2010/main" val="1787073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56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矩形 12"/>
          <p:cNvSpPr/>
          <p:nvPr/>
        </p:nvSpPr>
        <p:spPr>
          <a:xfrm>
            <a:off x="0" y="0"/>
            <a:ext cx="12192000" cy="6858000"/>
          </a:xfrm>
          <a:prstGeom prst="rect">
            <a:avLst/>
          </a:prstGeom>
          <a:solidFill>
            <a:schemeClr val="bg1">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33" rtl="0" eaLnBrk="1" fontAlgn="auto" latinLnBrk="0" hangingPunct="1">
              <a:lnSpc>
                <a:spcPct val="100000"/>
              </a:lnSpc>
              <a:spcBef>
                <a:spcPts val="0"/>
              </a:spcBef>
              <a:spcAft>
                <a:spcPts val="0"/>
              </a:spcAft>
              <a:buClrTx/>
              <a:buSzTx/>
              <a:buFontTx/>
              <a:buNone/>
              <a:tabLst/>
              <a:defRPr/>
            </a:pPr>
            <a:endParaRPr kumimoji="0" lang="zh-CN" altLang="en-US" sz="1349" b="0" i="0" u="none" strike="noStrike" kern="1200" cap="none" spc="0" normalizeH="0" baseline="0" noProof="0">
              <a:ln>
                <a:noFill/>
              </a:ln>
              <a:solidFill>
                <a:prstClr val="white"/>
              </a:solidFill>
              <a:effectLst/>
              <a:uLnTx/>
              <a:uFillTx/>
              <a:latin typeface="字魂27号-布丁体" panose="00000500000000000000" pitchFamily="2" charset="-122"/>
              <a:ea typeface="字魂27号-布丁体" panose="00000500000000000000" pitchFamily="2" charset="-122"/>
              <a:cs typeface="+mn-ea"/>
              <a:sym typeface="字魂27号-布丁体" panose="00000500000000000000" pitchFamily="2" charset="-122"/>
            </a:endParaRPr>
          </a:p>
        </p:txBody>
      </p:sp>
      <p:pic>
        <p:nvPicPr>
          <p:cNvPr id="27" name="图片 20">
            <a:extLst>
              <a:ext uri="{FF2B5EF4-FFF2-40B4-BE49-F238E27FC236}">
                <a16:creationId xmlns:a16="http://schemas.microsoft.com/office/drawing/2014/main" id="{45B98219-E869-42EE-AB78-80AB11DBD2A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5665306" y="-1"/>
            <a:ext cx="5632172" cy="980661"/>
          </a:xfrm>
          <a:prstGeom prst="rect">
            <a:avLst/>
          </a:prstGeom>
        </p:spPr>
      </p:pic>
      <p:pic>
        <p:nvPicPr>
          <p:cNvPr id="29" name="图片 20">
            <a:extLst>
              <a:ext uri="{FF2B5EF4-FFF2-40B4-BE49-F238E27FC236}">
                <a16:creationId xmlns:a16="http://schemas.microsoft.com/office/drawing/2014/main" id="{45B98219-E869-42EE-AB78-80AB11DBD2A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29375" y="-2"/>
            <a:ext cx="5632172" cy="980661"/>
          </a:xfrm>
          <a:prstGeom prst="rect">
            <a:avLst/>
          </a:prstGeom>
        </p:spPr>
      </p:pic>
      <p:pic>
        <p:nvPicPr>
          <p:cNvPr id="30" name="图片 3">
            <a:extLst>
              <a:ext uri="{FF2B5EF4-FFF2-40B4-BE49-F238E27FC236}">
                <a16:creationId xmlns:a16="http://schemas.microsoft.com/office/drawing/2014/main" id="{6A86776E-9F3A-4367-8E6F-92B90C4C18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1063" y="2428631"/>
            <a:ext cx="4708981" cy="4708981"/>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345" y="800379"/>
            <a:ext cx="7396222" cy="4674446"/>
          </a:xfrm>
          <a:prstGeom prst="rect">
            <a:avLst/>
          </a:prstGeom>
        </p:spPr>
      </p:pic>
      <p:sp>
        <p:nvSpPr>
          <p:cNvPr id="3" name="TextBox 2"/>
          <p:cNvSpPr txBox="1"/>
          <p:nvPr/>
        </p:nvSpPr>
        <p:spPr>
          <a:xfrm>
            <a:off x="977281" y="1369632"/>
            <a:ext cx="5858350" cy="1446550"/>
          </a:xfrm>
          <a:prstGeom prst="rect">
            <a:avLst/>
          </a:prstGeom>
          <a:noFill/>
        </p:spPr>
        <p:txBody>
          <a:bodyPr wrap="square" rtlCol="0">
            <a:spAutoFit/>
          </a:bodyPr>
          <a:lstStyle/>
          <a:p>
            <a:pPr algn="ct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Hãy</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kể</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về</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một</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người</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mà</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em</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thấy</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cảm</a:t>
            </a:r>
            <a:r>
              <a:rPr lang="en-US" sz="4400" b="1" dirty="0"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 </a:t>
            </a:r>
            <a:r>
              <a:rPr lang="en-US" sz="4400" b="1" dirty="0" err="1" smtClean="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rPr>
              <a:t>phục</a:t>
            </a:r>
            <a:endParaRPr lang="en-US" sz="4400" b="1" dirty="0">
              <a:solidFill>
                <a:schemeClr val="accent2">
                  <a:lumMod val="75000"/>
                </a:schemeClr>
              </a:solidFill>
              <a:latin typeface="Cambria" panose="02040503050406030204" pitchFamily="18" charset="0"/>
              <a:ea typeface="Cambria" panose="02040503050406030204" pitchFamily="18" charset="0"/>
              <a:cs typeface="Arial" panose="020B0604020202020204" pitchFamily="34" charset="0"/>
            </a:endParaRPr>
          </a:p>
        </p:txBody>
      </p:sp>
      <p:pic>
        <p:nvPicPr>
          <p:cNvPr id="28" name="图片 21">
            <a:extLst>
              <a:ext uri="{FF2B5EF4-FFF2-40B4-BE49-F238E27FC236}">
                <a16:creationId xmlns:a16="http://schemas.microsoft.com/office/drawing/2014/main" id="{401E25C0-9AC5-4440-8F4B-8A798FD25AA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grpSp>
        <p:nvGrpSpPr>
          <p:cNvPr id="6" name="Group 5"/>
          <p:cNvGrpSpPr/>
          <p:nvPr/>
        </p:nvGrpSpPr>
        <p:grpSpPr>
          <a:xfrm>
            <a:off x="8824961" y="156558"/>
            <a:ext cx="3345083" cy="2770121"/>
            <a:chOff x="8824961" y="156558"/>
            <a:chExt cx="3345083" cy="2770121"/>
          </a:xfrm>
        </p:grpSpPr>
        <p:sp>
          <p:nvSpPr>
            <p:cNvPr id="34" name="Oval 33"/>
            <p:cNvSpPr/>
            <p:nvPr/>
          </p:nvSpPr>
          <p:spPr>
            <a:xfrm>
              <a:off x="8824961" y="156558"/>
              <a:ext cx="3345083" cy="277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lat engineering and construction illustrated"/>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9904" b="95527" l="9904" r="89936">
                          <a14:foregroundMark x1="77636" y1="62300" x2="75240" y2="70767"/>
                          <a14:foregroundMark x1="67093" y1="61821" x2="65335" y2="66134"/>
                          <a14:foregroundMark x1="68211" y1="83706" x2="68211" y2="83706"/>
                          <a14:backgroundMark x1="62460" y1="12460" x2="62300" y2="32268"/>
                          <a14:backgroundMark x1="22684" y1="50000" x2="44409" y2="52396"/>
                          <a14:backgroundMark x1="26677" y1="45527" x2="43770" y2="48243"/>
                          <a14:backgroundMark x1="86422" y1="33227" x2="87540" y2="35942"/>
                          <a14:backgroundMark x1="88019" y1="36262" x2="88019" y2="48083"/>
                          <a14:backgroundMark x1="85783" y1="52556" x2="85942" y2="62141"/>
                          <a14:backgroundMark x1="77636" y1="55911" x2="77636" y2="55911"/>
                          <a14:backgroundMark x1="87220" y1="62620" x2="87220" y2="62620"/>
                          <a14:backgroundMark x1="20607" y1="85463" x2="60863" y2="87540"/>
                          <a14:backgroundMark x1="20607" y1="82907" x2="55591" y2="81470"/>
                          <a14:backgroundMark x1="22204" y1="80990" x2="18211" y2="85144"/>
                          <a14:backgroundMark x1="27636" y1="58626" x2="19169" y2="73003"/>
                          <a14:backgroundMark x1="15176" y1="56230" x2="43131" y2="55911"/>
                          <a14:backgroundMark x1="46326" y1="57029" x2="46326" y2="57029"/>
                          <a14:backgroundMark x1="44728" y1="56070" x2="44728" y2="56070"/>
                          <a14:backgroundMark x1="52556" y1="56230" x2="68690" y2="56390"/>
                          <a14:backgroundMark x1="50958" y1="55911" x2="50958" y2="55911"/>
                          <a14:backgroundMark x1="61182" y1="43291" x2="60224" y2="50000"/>
                          <a14:backgroundMark x1="63738" y1="20128" x2="77955" y2="21885"/>
                          <a14:backgroundMark x1="58946" y1="35304" x2="58946" y2="35304"/>
                          <a14:backgroundMark x1="60224" y1="42492" x2="59744" y2="51597"/>
                          <a14:backgroundMark x1="39936" y1="60703" x2="40096" y2="77157"/>
                          <a14:backgroundMark x1="34345" y1="58466" x2="33706" y2="72045"/>
                          <a14:backgroundMark x1="35623" y1="59744" x2="45687" y2="60224"/>
                          <a14:backgroundMark x1="58307" y1="61502" x2="64217" y2="58147"/>
                          <a14:backgroundMark x1="54473" y1="59105" x2="59265" y2="65815"/>
                          <a14:backgroundMark x1="61821" y1="61821" x2="61182" y2="66294"/>
                          <a14:backgroundMark x1="49201" y1="68690" x2="50160" y2="74920"/>
                          <a14:backgroundMark x1="52077" y1="76198" x2="52077" y2="76198"/>
                          <a14:backgroundMark x1="50958" y1="74760" x2="50958" y2="74760"/>
                          <a14:backgroundMark x1="50958" y1="74920" x2="53035" y2="77636"/>
                          <a14:backgroundMark x1="87700" y1="86581" x2="85463" y2="89297"/>
                          <a14:backgroundMark x1="63578" y1="30192" x2="63578" y2="30192"/>
                        </a14:backgroundRemoval>
                      </a14:imgEffect>
                    </a14:imgLayer>
                  </a14:imgProps>
                </a:ext>
                <a:ext uri="{28A0092B-C50C-407E-A947-70E740481C1C}">
                  <a14:useLocalDpi xmlns:a14="http://schemas.microsoft.com/office/drawing/2010/main" val="0"/>
                </a:ext>
              </a:extLst>
            </a:blip>
            <a:srcRect l="42427" t="23076"/>
            <a:stretch/>
          </p:blipFill>
          <p:spPr bwMode="auto">
            <a:xfrm>
              <a:off x="10639353" y="519038"/>
              <a:ext cx="1530691" cy="2045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foregroundMark x1="66408" y1="46758" x2="90485" y2="43615"/>
                          <a14:foregroundMark x1="88738" y1="38114" x2="77670" y2="42436"/>
                        </a14:backgroundRemoval>
                      </a14:imgEffect>
                    </a14:imgLayer>
                  </a14:imgProps>
                </a:ext>
              </a:extLst>
            </a:blip>
            <a:stretch>
              <a:fillRect/>
            </a:stretch>
          </p:blipFill>
          <p:spPr>
            <a:xfrm>
              <a:off x="8900932" y="499992"/>
              <a:ext cx="1951374" cy="1928639"/>
            </a:xfrm>
            <a:prstGeom prst="rect">
              <a:avLst/>
            </a:prstGeom>
            <a:ln>
              <a:noFill/>
            </a:ln>
            <a:effectLst>
              <a:outerShdw blurRad="292100" dist="139700" dir="2700000" algn="tl" rotWithShape="0">
                <a:srgbClr val="333333">
                  <a:alpha val="65000"/>
                </a:srgbClr>
              </a:outerShdw>
            </a:effectLst>
          </p:spPr>
        </p:pic>
      </p:grpSp>
      <p:pic>
        <p:nvPicPr>
          <p:cNvPr id="31" name="Picture 30"/>
          <p:cNvPicPr>
            <a:picLocks noChangeAspect="1"/>
          </p:cNvPicPr>
          <p:nvPr/>
        </p:nvPicPr>
        <p:blipFill>
          <a:blip r:embed="rId12">
            <a:extLst>
              <a:ext uri="{BEBA8EAE-BF5A-486C-A8C5-ECC9F3942E4B}">
                <a14:imgProps xmlns:a14="http://schemas.microsoft.com/office/drawing/2010/main">
                  <a14:imgLayer r:embed="rId13">
                    <a14:imgEffect>
                      <a14:backgroundRemoval t="9664" b="100000" l="0" r="100000"/>
                    </a14:imgEffect>
                  </a14:imgLayer>
                </a14:imgProps>
              </a:ext>
            </a:extLst>
          </a:blip>
          <a:stretch>
            <a:fillRect/>
          </a:stretch>
        </p:blipFill>
        <p:spPr>
          <a:xfrm>
            <a:off x="433271" y="3137602"/>
            <a:ext cx="2065199" cy="1813717"/>
          </a:xfrm>
          <a:prstGeom prst="rect">
            <a:avLst/>
          </a:prstGeom>
          <a:ln>
            <a:noFill/>
          </a:ln>
          <a:effectLst>
            <a:outerShdw blurRad="292100" dist="139700" dir="2700000" algn="tl" rotWithShape="0">
              <a:srgbClr val="333333">
                <a:alpha val="65000"/>
              </a:srgbClr>
            </a:outerShdw>
          </a:effectLst>
        </p:spPr>
      </p:pic>
      <p:pic>
        <p:nvPicPr>
          <p:cNvPr id="32" name="Picture 31"/>
          <p:cNvPicPr>
            <a:picLocks noChangeAspect="1"/>
          </p:cNvPicPr>
          <p:nvPr/>
        </p:nvPicPr>
        <p:blipFill>
          <a:blip r:embed="rId14">
            <a:extLst>
              <a:ext uri="{BEBA8EAE-BF5A-486C-A8C5-ECC9F3942E4B}">
                <a14:imgProps xmlns:a14="http://schemas.microsoft.com/office/drawing/2010/main">
                  <a14:imgLayer r:embed="rId15">
                    <a14:imgEffect>
                      <a14:backgroundRemoval t="0" b="100000" l="10000" r="96061">
                        <a14:foregroundMark x1="77879" y1="85609" x2="77879" y2="85609"/>
                      </a14:backgroundRemoval>
                    </a14:imgEffect>
                  </a14:imgLayer>
                </a14:imgProps>
              </a:ext>
            </a:extLst>
          </a:blip>
          <a:stretch>
            <a:fillRect/>
          </a:stretch>
        </p:blipFill>
        <p:spPr>
          <a:xfrm>
            <a:off x="2645016" y="3302412"/>
            <a:ext cx="2522880" cy="2071820"/>
          </a:xfrm>
          <a:prstGeom prst="rect">
            <a:avLst/>
          </a:prstGeom>
          <a:ln>
            <a:noFill/>
          </a:ln>
          <a:effectLst>
            <a:outerShdw blurRad="292100" dist="139700" dir="2700000" algn="tl" rotWithShape="0">
              <a:srgbClr val="333333">
                <a:alpha val="65000"/>
              </a:srgbClr>
            </a:outerShdw>
          </a:effectLst>
        </p:spPr>
      </p:pic>
      <p:pic>
        <p:nvPicPr>
          <p:cNvPr id="33" name="Picture 32"/>
          <p:cNvPicPr>
            <a:picLocks noChangeAspect="1"/>
          </p:cNvPicPr>
          <p:nvPr/>
        </p:nvPicPr>
        <p:blipFill>
          <a:blip r:embed="rId16">
            <a:extLst>
              <a:ext uri="{BEBA8EAE-BF5A-486C-A8C5-ECC9F3942E4B}">
                <a14:imgProps xmlns:a14="http://schemas.microsoft.com/office/drawing/2010/main">
                  <a14:imgLayer r:embed="rId17">
                    <a14:imgEffect>
                      <a14:backgroundRemoval t="0" b="100000" l="0" r="100000"/>
                    </a14:imgEffect>
                  </a14:imgLayer>
                </a14:imgProps>
              </a:ext>
            </a:extLst>
          </a:blip>
          <a:stretch>
            <a:fillRect/>
          </a:stretch>
        </p:blipFill>
        <p:spPr>
          <a:xfrm>
            <a:off x="5142945" y="2955316"/>
            <a:ext cx="2232853" cy="1928027"/>
          </a:xfrm>
          <a:prstGeom prst="rect">
            <a:avLst/>
          </a:prstGeom>
          <a:ln>
            <a:noFill/>
          </a:ln>
          <a:effectLst>
            <a:outerShdw blurRad="292100" dist="139700" dir="2700000" algn="tl" rotWithShape="0">
              <a:srgbClr val="333333">
                <a:alpha val="65000"/>
              </a:srgbClr>
            </a:outerShdw>
          </a:effectLst>
        </p:spPr>
      </p:pic>
      <p:sp>
        <p:nvSpPr>
          <p:cNvPr id="35" name="Line Callout 3 34"/>
          <p:cNvSpPr/>
          <p:nvPr/>
        </p:nvSpPr>
        <p:spPr>
          <a:xfrm>
            <a:off x="7302640" y="1550036"/>
            <a:ext cx="3407964" cy="1225191"/>
          </a:xfrm>
          <a:prstGeom prst="borderCallout3">
            <a:avLst>
              <a:gd name="adj1" fmla="val 18750"/>
              <a:gd name="adj2" fmla="val -521"/>
              <a:gd name="adj3" fmla="val 57484"/>
              <a:gd name="adj4" fmla="val -7497"/>
              <a:gd name="adj5" fmla="val 100000"/>
              <a:gd name="adj6" fmla="val -16667"/>
              <a:gd name="adj7" fmla="val 99737"/>
              <a:gd name="adj8" fmla="val -18182"/>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err="1" smtClean="0">
                <a:solidFill>
                  <a:schemeClr val="bg2">
                    <a:lumMod val="10000"/>
                  </a:schemeClr>
                </a:solidFill>
                <a:latin typeface="Cambria" panose="02040503050406030204" pitchFamily="18" charset="0"/>
                <a:ea typeface="Cambria" panose="02040503050406030204" pitchFamily="18" charset="0"/>
              </a:rPr>
              <a:t>Có</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tình</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cảm</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kính</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trọng</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yêu</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quý</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vì</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thấy</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được</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phẩm</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chất</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tốt</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đẹp</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của</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người</a:t>
            </a:r>
            <a:r>
              <a:rPr lang="en-US" sz="2000" i="1" dirty="0" smtClean="0">
                <a:solidFill>
                  <a:schemeClr val="bg2">
                    <a:lumMod val="10000"/>
                  </a:schemeClr>
                </a:solidFill>
                <a:latin typeface="Cambria" panose="02040503050406030204" pitchFamily="18" charset="0"/>
                <a:ea typeface="Cambria" panose="02040503050406030204" pitchFamily="18" charset="0"/>
              </a:rPr>
              <a:t> </a:t>
            </a:r>
            <a:r>
              <a:rPr lang="en-US" sz="2000" i="1" dirty="0" err="1" smtClean="0">
                <a:solidFill>
                  <a:schemeClr val="bg2">
                    <a:lumMod val="10000"/>
                  </a:schemeClr>
                </a:solidFill>
                <a:latin typeface="Cambria" panose="02040503050406030204" pitchFamily="18" charset="0"/>
                <a:ea typeface="Cambria" panose="02040503050406030204" pitchFamily="18" charset="0"/>
              </a:rPr>
              <a:t>khác</a:t>
            </a:r>
            <a:r>
              <a:rPr lang="en-US" sz="2000" i="1" dirty="0" smtClean="0">
                <a:solidFill>
                  <a:schemeClr val="bg2">
                    <a:lumMod val="10000"/>
                  </a:schemeClr>
                </a:solidFill>
                <a:latin typeface="Cambria" panose="02040503050406030204" pitchFamily="18" charset="0"/>
                <a:ea typeface="Cambria" panose="02040503050406030204" pitchFamily="18" charset="0"/>
              </a:rPr>
              <a:t>.</a:t>
            </a:r>
            <a:endParaRPr lang="en-US" sz="2000" i="1" dirty="0">
              <a:solidFill>
                <a:schemeClr val="bg2">
                  <a:lumMod val="10000"/>
                </a:schemeClr>
              </a:solidFill>
              <a:latin typeface="Cambria" panose="02040503050406030204" pitchFamily="18" charset="0"/>
              <a:ea typeface="Cambria" panose="02040503050406030204" pitchFamily="18" charset="0"/>
            </a:endParaRPr>
          </a:p>
        </p:txBody>
      </p:sp>
      <p:cxnSp>
        <p:nvCxnSpPr>
          <p:cNvPr id="5" name="Straight Connector 4"/>
          <p:cNvCxnSpPr/>
          <p:nvPr/>
        </p:nvCxnSpPr>
        <p:spPr>
          <a:xfrm>
            <a:off x="4317357" y="2775227"/>
            <a:ext cx="2349661"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46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randombar(horizontal)">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3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randombar(horizontal)">
                                      <p:cBhvr>
                                        <p:cTn id="29" dur="500"/>
                                        <p:tgtEl>
                                          <p:spTgt spid="31"/>
                                        </p:tgtEl>
                                      </p:cBhvr>
                                    </p:animEffect>
                                  </p:childTnLst>
                                </p:cTn>
                              </p:par>
                              <p:par>
                                <p:cTn id="30" presetID="14" presetClass="entr" presetSubtype="1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par>
                                <p:cTn id="33" presetID="14" presetClass="entr" presetSubtype="1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randombar(horizontal)">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5" grpId="0" animBg="1"/>
      <p:bldP spid="3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9" name="Picture 8"/>
          <p:cNvPicPr>
            <a:picLocks noChangeAspect="1"/>
          </p:cNvPicPr>
          <p:nvPr/>
        </p:nvPicPr>
        <p:blipFill>
          <a:blip r:embed="rId6"/>
          <a:stretch>
            <a:fillRect/>
          </a:stretch>
        </p:blipFill>
        <p:spPr>
          <a:xfrm>
            <a:off x="843378" y="490329"/>
            <a:ext cx="4046571" cy="56164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5709117" y="1499208"/>
            <a:ext cx="5858350" cy="2800767"/>
          </a:xfrm>
          <a:prstGeom prst="rect">
            <a:avLst/>
          </a:prstGeom>
          <a:noFill/>
        </p:spPr>
        <p:txBody>
          <a:bodyPr wrap="square" rtlCol="0">
            <a:spAutoFit/>
          </a:bodyPr>
          <a:lstStyle/>
          <a:p>
            <a:pPr algn="ctr"/>
            <a:r>
              <a:rPr lang="en-US" sz="4400" b="1" dirty="0" err="1" smtClean="0">
                <a:solidFill>
                  <a:schemeClr val="tx1">
                    <a:lumMod val="75000"/>
                    <a:lumOff val="25000"/>
                  </a:schemeClr>
                </a:solidFill>
                <a:latin typeface="#9Slide05 SVNStoryteller Script" panose="00000500000000000000" pitchFamily="2" charset="0"/>
                <a:ea typeface="Cambria" panose="02040503050406030204" pitchFamily="18" charset="0"/>
                <a:cs typeface="Arial" panose="020B0604020202020204" pitchFamily="34" charset="0"/>
              </a:rPr>
              <a:t>Chủ</a:t>
            </a:r>
            <a:r>
              <a:rPr lang="en-US" sz="4400" b="1" dirty="0" smtClean="0">
                <a:solidFill>
                  <a:schemeClr val="tx1">
                    <a:lumMod val="75000"/>
                    <a:lumOff val="25000"/>
                  </a:schemeClr>
                </a:solidFill>
                <a:latin typeface="#9Slide05 SVNStoryteller Script" panose="00000500000000000000" pitchFamily="2" charset="0"/>
                <a:ea typeface="Cambria" panose="02040503050406030204" pitchFamily="18" charset="0"/>
                <a:cs typeface="Arial" panose="020B0604020202020204" pitchFamily="34" charset="0"/>
              </a:rPr>
              <a:t> </a:t>
            </a:r>
            <a:r>
              <a:rPr lang="en-US" sz="4400" b="1" dirty="0" err="1" smtClean="0">
                <a:solidFill>
                  <a:schemeClr val="tx1">
                    <a:lumMod val="75000"/>
                    <a:lumOff val="25000"/>
                  </a:schemeClr>
                </a:solidFill>
                <a:latin typeface="#9Slide05 SVNStoryteller Script" panose="00000500000000000000" pitchFamily="2" charset="0"/>
                <a:ea typeface="Cambria" panose="02040503050406030204" pitchFamily="18" charset="0"/>
                <a:cs typeface="Arial" panose="020B0604020202020204" pitchFamily="34" charset="0"/>
              </a:rPr>
              <a:t>đề</a:t>
            </a:r>
            <a:endParaRPr lang="en-US" sz="4400" b="1" dirty="0" smtClean="0">
              <a:solidFill>
                <a:schemeClr val="tx1">
                  <a:lumMod val="75000"/>
                  <a:lumOff val="25000"/>
                </a:schemeClr>
              </a:solidFill>
              <a:latin typeface="#9Slide05 SVNStoryteller Script" panose="00000500000000000000" pitchFamily="2" charset="0"/>
              <a:ea typeface="Cambria" panose="02040503050406030204" pitchFamily="18" charset="0"/>
              <a:cs typeface="Arial" panose="020B0604020202020204" pitchFamily="34" charset="0"/>
            </a:endParaRPr>
          </a:p>
          <a:p>
            <a:pPr algn="ctr">
              <a:lnSpc>
                <a:spcPct val="150000"/>
              </a:lnSpc>
            </a:pPr>
            <a:r>
              <a:rPr lang="en-US" sz="4400" b="1" dirty="0" smtClean="0">
                <a:solidFill>
                  <a:schemeClr val="accent1">
                    <a:lumMod val="75000"/>
                  </a:schemeClr>
                </a:solidFill>
                <a:latin typeface="SVN-Gretoon" panose="02040603050506020204" pitchFamily="18" charset="0"/>
                <a:ea typeface="Cambria" panose="02040503050406030204" pitchFamily="18" charset="0"/>
                <a:cs typeface="Arial" panose="020B0604020202020204" pitchFamily="34" charset="0"/>
              </a:rPr>
              <a:t>CỘNG ĐỒNG</a:t>
            </a:r>
          </a:p>
          <a:p>
            <a:pPr algn="ctr">
              <a:lnSpc>
                <a:spcPct val="150000"/>
              </a:lnSpc>
            </a:pPr>
            <a:r>
              <a:rPr lang="en-US" sz="4400" b="1" dirty="0" smtClean="0">
                <a:solidFill>
                  <a:schemeClr val="accent1">
                    <a:lumMod val="75000"/>
                  </a:schemeClr>
                </a:solidFill>
                <a:latin typeface="SVN-Gretoon" panose="02040603050506020204" pitchFamily="18" charset="0"/>
                <a:ea typeface="Cambria" panose="02040503050406030204" pitchFamily="18" charset="0"/>
                <a:cs typeface="Arial" panose="020B0604020202020204" pitchFamily="34" charset="0"/>
              </a:rPr>
              <a:t>GẮN BÓ</a:t>
            </a:r>
            <a:endParaRPr lang="en-US" sz="4400" b="1" dirty="0">
              <a:solidFill>
                <a:schemeClr val="accent1">
                  <a:lumMod val="75000"/>
                </a:schemeClr>
              </a:solidFill>
              <a:latin typeface="SVN-Gretoon" panose="0204060305050602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51895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2" name="Picture 1"/>
          <p:cNvPicPr>
            <a:picLocks noChangeAspect="1"/>
          </p:cNvPicPr>
          <p:nvPr/>
        </p:nvPicPr>
        <p:blipFill>
          <a:blip r:embed="rId6"/>
          <a:stretch>
            <a:fillRect/>
          </a:stretch>
        </p:blipFill>
        <p:spPr>
          <a:xfrm>
            <a:off x="778015" y="-266514"/>
            <a:ext cx="11467570" cy="6858594"/>
          </a:xfrm>
          <a:prstGeom prst="rect">
            <a:avLst/>
          </a:prstGeom>
        </p:spPr>
      </p:pic>
    </p:spTree>
    <p:extLst>
      <p:ext uri="{BB962C8B-B14F-4D97-AF65-F5344CB8AC3E}">
        <p14:creationId xmlns:p14="http://schemas.microsoft.com/office/powerpoint/2010/main" val="3084538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ounded Rectangle 1"/>
          <p:cNvSpPr/>
          <p:nvPr/>
        </p:nvSpPr>
        <p:spPr>
          <a:xfrm>
            <a:off x="306513" y="585096"/>
            <a:ext cx="11632557" cy="6169308"/>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Ngày </a:t>
            </a:r>
            <a:r>
              <a:rPr lang="vi-VN" sz="2300" dirty="0">
                <a:solidFill>
                  <a:schemeClr val="tx1"/>
                </a:solidFill>
                <a:latin typeface="Cambria" panose="02040503050406030204" pitchFamily="18" charset="0"/>
                <a:ea typeface="Cambria" panose="02040503050406030204" pitchFamily="18" charset="0"/>
              </a:rPr>
              <a:t>xưa, dưới chân núi Hồng Lĩnh có một xóm nhỏ, người dân sống bằng nghề đánh cá. Cuộc sống đang yên lành, bỗng một trận bão khủng khiếp cuốn đi tất cả thuyền bè. Dân xóm chài hết đường sinh sống, đánh lên núi kiếm củi đem ra chợ bán. Nhưng sườn núi phía họ ở dựng đứng, bà con phải đi đi đường vòng rất xa.</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Bấy </a:t>
            </a:r>
            <a:r>
              <a:rPr lang="vi-VN" sz="2300" dirty="0">
                <a:solidFill>
                  <a:schemeClr val="tx1"/>
                </a:solidFill>
                <a:latin typeface="Cambria" panose="02040503050406030204" pitchFamily="18" charset="0"/>
                <a:ea typeface="Cambria" panose="02040503050406030204" pitchFamily="18" charset="0"/>
              </a:rPr>
              <a:t>giờ trong xóm có một ông lão nghèo. Người ta gọi ông là cố Đương vị hễ gặp việc </a:t>
            </a:r>
            <a:r>
              <a:rPr lang="vi-VN" sz="2300" dirty="0" smtClean="0">
                <a:solidFill>
                  <a:schemeClr val="tx1"/>
                </a:solidFill>
                <a:latin typeface="Cambria" panose="02040503050406030204" pitchFamily="18" charset="0"/>
                <a:ea typeface="Cambria" panose="02040503050406030204" pitchFamily="18" charset="0"/>
              </a:rPr>
              <a:t>g</a:t>
            </a:r>
            <a:r>
              <a:rPr lang="en-US" sz="2300" dirty="0">
                <a:solidFill>
                  <a:schemeClr val="tx1"/>
                </a:solidFill>
                <a:latin typeface="Cambria" panose="02040503050406030204" pitchFamily="18" charset="0"/>
                <a:ea typeface="Cambria" panose="02040503050406030204" pitchFamily="18" charset="0"/>
              </a:rPr>
              <a:t>ì</a:t>
            </a:r>
            <a:r>
              <a:rPr lang="vi-VN" sz="2300" dirty="0" smtClean="0">
                <a:solidFill>
                  <a:schemeClr val="tx1"/>
                </a:solidFill>
                <a:latin typeface="Cambria" panose="02040503050406030204" pitchFamily="18" charset="0"/>
                <a:ea typeface="Cambria" panose="02040503050406030204" pitchFamily="18" charset="0"/>
              </a:rPr>
              <a:t> </a:t>
            </a:r>
            <a:r>
              <a:rPr lang="vi-VN" sz="2300" dirty="0">
                <a:solidFill>
                  <a:schemeClr val="tx1"/>
                </a:solidFill>
                <a:latin typeface="Cambria" panose="02040503050406030204" pitchFamily="18" charset="0"/>
                <a:ea typeface="Cambria" panose="02040503050406030204" pitchFamily="18" charset="0"/>
              </a:rPr>
              <a:t>khó, ông đều đảm đương gánh vác. Thấy lên núi phải đi đường vòng, ông bàn với mọi người ghép đã thành bậc thang vượt dốc để có được con đường ngắn như mong muốn. Ai nấy đều lắc đầu bảo việc ấy khó lắm, không làm </a:t>
            </a:r>
            <a:r>
              <a:rPr lang="vi-VN" sz="2300" dirty="0" smtClean="0">
                <a:solidFill>
                  <a:schemeClr val="tx1"/>
                </a:solidFill>
                <a:latin typeface="Cambria" panose="02040503050406030204" pitchFamily="18" charset="0"/>
                <a:ea typeface="Cambria" panose="02040503050406030204" pitchFamily="18" charset="0"/>
              </a:rPr>
              <a:t>được</a:t>
            </a:r>
            <a:r>
              <a:rPr lang="en-US" sz="2300" dirty="0" smtClean="0">
                <a:solidFill>
                  <a:schemeClr val="tx1"/>
                </a:solidFill>
                <a:latin typeface="Cambria" panose="02040503050406030204" pitchFamily="18" charset="0"/>
                <a:ea typeface="Cambria" panose="02040503050406030204" pitchFamily="18" charset="0"/>
              </a:rPr>
              <a:t>.</a:t>
            </a: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Nhưng </a:t>
            </a:r>
            <a:r>
              <a:rPr lang="vi-VN" sz="2300" dirty="0">
                <a:solidFill>
                  <a:schemeClr val="tx1"/>
                </a:solidFill>
                <a:latin typeface="Cambria" panose="02040503050406030204" pitchFamily="18" charset="0"/>
                <a:ea typeface="Cambria" panose="02040503050406030204" pitchFamily="18" charset="0"/>
              </a:rPr>
              <a:t>cố Đương vẫn tìm cách làm đường. Công việc nặng nhọc không khiến ông sờn lòng. Thấy ông đói, những con vượn ở gần đó mang hoa quả đến cho ông. Chim chóc thay nhau ca hát để ông quên mệt. Về sau, nhiều người trong xóm tình nguyện đến làm cùng. </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Sau </a:t>
            </a:r>
            <a:r>
              <a:rPr lang="vi-VN" sz="2300" dirty="0">
                <a:solidFill>
                  <a:schemeClr val="tx1"/>
                </a:solidFill>
                <a:latin typeface="Cambria" panose="02040503050406030204" pitchFamily="18" charset="0"/>
                <a:ea typeface="Cambria" panose="02040503050406030204" pitchFamily="18" charset="0"/>
              </a:rPr>
              <a:t>năm lần sim ra quả, con đường lên núi đã hoàn thành. Nhờ đó, mọi người có thể lên xuống núi dễ dàng. Cả xóm biết ơn cố Đương, tặng thêm cho ông một tên mới là cố Ghép. Ngày nay, con đường vượt núi gọi là Truông Ghép vẫn còn ở phía nam dãy núi Hồng Lĩnh</a:t>
            </a:r>
            <a:r>
              <a:rPr lang="vi-VN" sz="2300" dirty="0" smtClean="0">
                <a:solidFill>
                  <a:schemeClr val="tx1"/>
                </a:solidFill>
                <a:latin typeface="Cambria" panose="02040503050406030204" pitchFamily="18" charset="0"/>
                <a:ea typeface="Cambria" panose="02040503050406030204" pitchFamily="18" charset="0"/>
              </a:rPr>
              <a:t>.</a:t>
            </a:r>
            <a:endParaRPr lang="en-US" sz="2300" dirty="0">
              <a:solidFill>
                <a:schemeClr val="tx1"/>
              </a:solidFill>
              <a:latin typeface="Cambria" panose="02040503050406030204" pitchFamily="18" charset="0"/>
              <a:ea typeface="Cambria" panose="02040503050406030204" pitchFamily="18" charset="0"/>
            </a:endParaRPr>
          </a:p>
          <a:p>
            <a:pPr algn="just"/>
            <a:r>
              <a:rPr lang="en-US" sz="2300" dirty="0" smtClean="0">
                <a:solidFill>
                  <a:schemeClr val="tx1"/>
                </a:solidFill>
                <a:effectLst/>
                <a:latin typeface="Cambria" panose="02040503050406030204" pitchFamily="18" charset="0"/>
                <a:ea typeface="Cambria" panose="02040503050406030204" pitchFamily="18" charset="0"/>
              </a:rPr>
              <a:t>							(Theo Nguyễn </a:t>
            </a:r>
            <a:r>
              <a:rPr lang="en-US" sz="2300" dirty="0" err="1" smtClean="0">
                <a:solidFill>
                  <a:schemeClr val="tx1"/>
                </a:solidFill>
                <a:effectLst/>
                <a:latin typeface="Cambria" panose="02040503050406030204" pitchFamily="18" charset="0"/>
                <a:ea typeface="Cambria" panose="02040503050406030204" pitchFamily="18" charset="0"/>
              </a:rPr>
              <a:t>Đổng</a:t>
            </a:r>
            <a:r>
              <a:rPr lang="en-US" sz="2300" dirty="0" smtClean="0">
                <a:solidFill>
                  <a:schemeClr val="tx1"/>
                </a:solidFill>
                <a:effectLst/>
                <a:latin typeface="Cambria" panose="02040503050406030204" pitchFamily="18" charset="0"/>
                <a:ea typeface="Cambria" panose="02040503050406030204" pitchFamily="18" charset="0"/>
              </a:rPr>
              <a:t> Chi)</a:t>
            </a:r>
            <a:endParaRPr lang="vi-VN" sz="2300" dirty="0" smtClean="0">
              <a:solidFill>
                <a:schemeClr val="tx1"/>
              </a:solidFill>
              <a:effectLst/>
              <a:latin typeface="Cambria" panose="02040503050406030204" pitchFamily="18" charset="0"/>
              <a:ea typeface="Cambria" panose="02040503050406030204" pitchFamily="18" charset="0"/>
            </a:endParaRPr>
          </a:p>
        </p:txBody>
      </p:sp>
      <p:sp>
        <p:nvSpPr>
          <p:cNvPr id="5" name="TextBox 4"/>
          <p:cNvSpPr txBox="1"/>
          <p:nvPr/>
        </p:nvSpPr>
        <p:spPr>
          <a:xfrm>
            <a:off x="3531517" y="100975"/>
            <a:ext cx="4900248" cy="578882"/>
          </a:xfrm>
          <a:prstGeom prst="roundRect">
            <a:avLst/>
          </a:prstGeom>
          <a:solidFill>
            <a:schemeClr val="bg1"/>
          </a:solidFill>
          <a:ln w="28575">
            <a:solidFill>
              <a:schemeClr val="tx1"/>
            </a:solidFill>
            <a:prstDash val="dash"/>
          </a:ln>
        </p:spPr>
        <p:txBody>
          <a:bodyPr wrap="square" rtlCol="0">
            <a:spAutoFit/>
          </a:bodyPr>
          <a:lstStyle/>
          <a:p>
            <a:pPr algn="ctr"/>
            <a:r>
              <a:rPr lang="en-US" sz="2800" dirty="0" smtClean="0">
                <a:solidFill>
                  <a:srgbClr val="C00000"/>
                </a:solidFill>
                <a:latin typeface="#9Slide07 SVNStick A Round" panose="02000503000000000000" pitchFamily="2" charset="0"/>
              </a:rPr>
              <a:t>NHỮNG BẬC ĐÁ CHẠM MÂY</a:t>
            </a:r>
            <a:endParaRPr lang="en-US" sz="2800" dirty="0">
              <a:solidFill>
                <a:srgbClr val="C00000"/>
              </a:solidFill>
              <a:latin typeface="#9Slide07 SVNStick A Round" panose="02000503000000000000" pitchFamily="2" charset="0"/>
            </a:endParaRPr>
          </a:p>
        </p:txBody>
      </p:sp>
    </p:spTree>
    <p:extLst>
      <p:ext uri="{BB962C8B-B14F-4D97-AF65-F5344CB8AC3E}">
        <p14:creationId xmlns:p14="http://schemas.microsoft.com/office/powerpoint/2010/main" val="4036102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ounded Rectangle 1"/>
          <p:cNvSpPr/>
          <p:nvPr/>
        </p:nvSpPr>
        <p:spPr>
          <a:xfrm>
            <a:off x="306513" y="585096"/>
            <a:ext cx="11632557" cy="6169308"/>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Ngày </a:t>
            </a:r>
            <a:r>
              <a:rPr lang="vi-VN" sz="2300" dirty="0">
                <a:solidFill>
                  <a:schemeClr val="tx1"/>
                </a:solidFill>
                <a:latin typeface="Cambria" panose="02040503050406030204" pitchFamily="18" charset="0"/>
                <a:ea typeface="Cambria" panose="02040503050406030204" pitchFamily="18" charset="0"/>
              </a:rPr>
              <a:t>xưa, dưới chân núi Hồng Lĩnh có một xóm nhỏ, người dân sống bằng nghề đánh cá. Cuộc sống đang yên lành, bỗng một trận bão khủng khiếp cuốn đi tất cả thuyền bè. Dân xóm chài hết đường sinh sống, đánh lên núi kiếm củi đem ra chợ bán. Nhưng sườn núi phía họ ở dựng đứng, bà con phải đi đi đường vòng rất xa.</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Bấy </a:t>
            </a:r>
            <a:r>
              <a:rPr lang="vi-VN" sz="2300" dirty="0">
                <a:solidFill>
                  <a:schemeClr val="tx1"/>
                </a:solidFill>
                <a:latin typeface="Cambria" panose="02040503050406030204" pitchFamily="18" charset="0"/>
                <a:ea typeface="Cambria" panose="02040503050406030204" pitchFamily="18" charset="0"/>
              </a:rPr>
              <a:t>giờ trong xóm có một ông lão nghèo. Người ta gọi ông là cố Đương vị hễ gặp việc </a:t>
            </a:r>
            <a:r>
              <a:rPr lang="vi-VN" sz="2300" dirty="0" smtClean="0">
                <a:solidFill>
                  <a:schemeClr val="tx1"/>
                </a:solidFill>
                <a:latin typeface="Cambria" panose="02040503050406030204" pitchFamily="18" charset="0"/>
                <a:ea typeface="Cambria" panose="02040503050406030204" pitchFamily="18" charset="0"/>
              </a:rPr>
              <a:t>g</a:t>
            </a:r>
            <a:r>
              <a:rPr lang="en-US" sz="2300" dirty="0">
                <a:solidFill>
                  <a:schemeClr val="tx1"/>
                </a:solidFill>
                <a:latin typeface="Cambria" panose="02040503050406030204" pitchFamily="18" charset="0"/>
                <a:ea typeface="Cambria" panose="02040503050406030204" pitchFamily="18" charset="0"/>
              </a:rPr>
              <a:t>ì</a:t>
            </a:r>
            <a:r>
              <a:rPr lang="vi-VN" sz="2300" dirty="0" smtClean="0">
                <a:solidFill>
                  <a:schemeClr val="tx1"/>
                </a:solidFill>
                <a:latin typeface="Cambria" panose="02040503050406030204" pitchFamily="18" charset="0"/>
                <a:ea typeface="Cambria" panose="02040503050406030204" pitchFamily="18" charset="0"/>
              </a:rPr>
              <a:t> </a:t>
            </a:r>
            <a:r>
              <a:rPr lang="vi-VN" sz="2300" dirty="0">
                <a:solidFill>
                  <a:schemeClr val="tx1"/>
                </a:solidFill>
                <a:latin typeface="Cambria" panose="02040503050406030204" pitchFamily="18" charset="0"/>
                <a:ea typeface="Cambria" panose="02040503050406030204" pitchFamily="18" charset="0"/>
              </a:rPr>
              <a:t>khó, ông đều đảm đương gánh vác. Thấy lên núi phải đi đường vòng, ông bàn với mọi người ghép đã thành bậc thang vượt dốc để có được con đường ngắn như mong muốn. Ai nấy đều lắc đầu bảo việc ấy khó lắm, không làm </a:t>
            </a:r>
            <a:r>
              <a:rPr lang="vi-VN" sz="2300" dirty="0" smtClean="0">
                <a:solidFill>
                  <a:schemeClr val="tx1"/>
                </a:solidFill>
                <a:latin typeface="Cambria" panose="02040503050406030204" pitchFamily="18" charset="0"/>
                <a:ea typeface="Cambria" panose="02040503050406030204" pitchFamily="18" charset="0"/>
              </a:rPr>
              <a:t>được</a:t>
            </a:r>
            <a:r>
              <a:rPr lang="en-US" sz="2300" dirty="0" smtClean="0">
                <a:solidFill>
                  <a:schemeClr val="tx1"/>
                </a:solidFill>
                <a:latin typeface="Cambria" panose="02040503050406030204" pitchFamily="18" charset="0"/>
                <a:ea typeface="Cambria" panose="02040503050406030204" pitchFamily="18" charset="0"/>
              </a:rPr>
              <a:t>.</a:t>
            </a: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Nhưng </a:t>
            </a:r>
            <a:r>
              <a:rPr lang="vi-VN" sz="2300" dirty="0">
                <a:solidFill>
                  <a:schemeClr val="tx1"/>
                </a:solidFill>
                <a:latin typeface="Cambria" panose="02040503050406030204" pitchFamily="18" charset="0"/>
                <a:ea typeface="Cambria" panose="02040503050406030204" pitchFamily="18" charset="0"/>
              </a:rPr>
              <a:t>cố Đương vẫn tìm cách làm đường. Công việc nặng nhọc không khiến ông sờn lòng. Thấy ông đói, những con vượn ở gần đó mang hoa quả đến cho ông. Chim chóc thay nhau ca hát để ông quên mệt. Về sau, nhiều người trong xóm tình nguyện đến làm cùng. </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Sau </a:t>
            </a:r>
            <a:r>
              <a:rPr lang="vi-VN" sz="2300" dirty="0">
                <a:solidFill>
                  <a:schemeClr val="tx1"/>
                </a:solidFill>
                <a:latin typeface="Cambria" panose="02040503050406030204" pitchFamily="18" charset="0"/>
                <a:ea typeface="Cambria" panose="02040503050406030204" pitchFamily="18" charset="0"/>
              </a:rPr>
              <a:t>năm lần sim ra quả, con đường lên núi đã hoàn thành. Nhờ đó, mọi người có thể lên xuống núi dễ dàng. Cả xóm biết ơn cố Đương, tặng thêm cho ông một tên mới là cố Ghép. Ngày nay, con đường vượt núi gọi là Truông Ghép vẫn còn ở phía nam dãy núi Hồng Lĩnh</a:t>
            </a:r>
            <a:r>
              <a:rPr lang="vi-VN" sz="2300" dirty="0" smtClean="0">
                <a:solidFill>
                  <a:schemeClr val="tx1"/>
                </a:solidFill>
                <a:latin typeface="Cambria" panose="02040503050406030204" pitchFamily="18" charset="0"/>
                <a:ea typeface="Cambria" panose="02040503050406030204" pitchFamily="18" charset="0"/>
              </a:rPr>
              <a:t>.</a:t>
            </a:r>
            <a:endParaRPr lang="en-US" sz="2300" dirty="0">
              <a:solidFill>
                <a:schemeClr val="tx1"/>
              </a:solidFill>
              <a:latin typeface="Cambria" panose="02040503050406030204" pitchFamily="18" charset="0"/>
              <a:ea typeface="Cambria" panose="02040503050406030204" pitchFamily="18" charset="0"/>
            </a:endParaRPr>
          </a:p>
          <a:p>
            <a:pPr algn="just"/>
            <a:r>
              <a:rPr lang="en-US" sz="2300" dirty="0" smtClean="0">
                <a:solidFill>
                  <a:schemeClr val="tx1"/>
                </a:solidFill>
                <a:effectLst/>
                <a:latin typeface="Cambria" panose="02040503050406030204" pitchFamily="18" charset="0"/>
                <a:ea typeface="Cambria" panose="02040503050406030204" pitchFamily="18" charset="0"/>
              </a:rPr>
              <a:t>							(Theo Nguyễn </a:t>
            </a:r>
            <a:r>
              <a:rPr lang="en-US" sz="2300" dirty="0" err="1" smtClean="0">
                <a:solidFill>
                  <a:schemeClr val="tx1"/>
                </a:solidFill>
                <a:effectLst/>
                <a:latin typeface="Cambria" panose="02040503050406030204" pitchFamily="18" charset="0"/>
                <a:ea typeface="Cambria" panose="02040503050406030204" pitchFamily="18" charset="0"/>
              </a:rPr>
              <a:t>Đổng</a:t>
            </a:r>
            <a:r>
              <a:rPr lang="en-US" sz="2300" dirty="0" smtClean="0">
                <a:solidFill>
                  <a:schemeClr val="tx1"/>
                </a:solidFill>
                <a:effectLst/>
                <a:latin typeface="Cambria" panose="02040503050406030204" pitchFamily="18" charset="0"/>
                <a:ea typeface="Cambria" panose="02040503050406030204" pitchFamily="18" charset="0"/>
              </a:rPr>
              <a:t> Chi)</a:t>
            </a:r>
            <a:endParaRPr lang="vi-VN" sz="2300" dirty="0" smtClean="0">
              <a:solidFill>
                <a:schemeClr val="tx1"/>
              </a:solidFill>
              <a:effectLst/>
              <a:latin typeface="Cambria" panose="02040503050406030204" pitchFamily="18" charset="0"/>
              <a:ea typeface="Cambria" panose="02040503050406030204" pitchFamily="18" charset="0"/>
            </a:endParaRPr>
          </a:p>
        </p:txBody>
      </p:sp>
      <p:sp>
        <p:nvSpPr>
          <p:cNvPr id="5" name="TextBox 4"/>
          <p:cNvSpPr txBox="1"/>
          <p:nvPr/>
        </p:nvSpPr>
        <p:spPr>
          <a:xfrm>
            <a:off x="3531517" y="100975"/>
            <a:ext cx="4900248" cy="578882"/>
          </a:xfrm>
          <a:prstGeom prst="roundRect">
            <a:avLst/>
          </a:prstGeom>
          <a:solidFill>
            <a:schemeClr val="bg1"/>
          </a:solidFill>
          <a:ln w="28575">
            <a:solidFill>
              <a:schemeClr val="tx1"/>
            </a:solidFill>
            <a:prstDash val="dash"/>
          </a:ln>
        </p:spPr>
        <p:txBody>
          <a:bodyPr wrap="square" rtlCol="0">
            <a:spAutoFit/>
          </a:bodyPr>
          <a:lstStyle/>
          <a:p>
            <a:pPr algn="ctr"/>
            <a:r>
              <a:rPr lang="en-US" sz="2800" dirty="0" smtClean="0">
                <a:solidFill>
                  <a:srgbClr val="C00000"/>
                </a:solidFill>
                <a:latin typeface="#9Slide07 SVNStick A Round" panose="02000503000000000000" pitchFamily="2" charset="0"/>
              </a:rPr>
              <a:t>NHỮNG BẬC ĐÁ CHẠM MÂY</a:t>
            </a:r>
            <a:endParaRPr lang="en-US" sz="2800" dirty="0">
              <a:solidFill>
                <a:srgbClr val="C00000"/>
              </a:solidFill>
              <a:latin typeface="#9Slide07 SVNStick A Round" panose="02000503000000000000" pitchFamily="2" charset="0"/>
            </a:endParaRPr>
          </a:p>
        </p:txBody>
      </p:sp>
      <p:pic>
        <p:nvPicPr>
          <p:cNvPr id="13" name="Picture 12">
            <a:extLst>
              <a:ext uri="{FF2B5EF4-FFF2-40B4-BE49-F238E27FC236}">
                <a16:creationId xmlns:a16="http://schemas.microsoft.com/office/drawing/2014/main" id="{E8FA0475-C738-47AE-5522-19243E78034A}"/>
              </a:ext>
            </a:extLst>
          </p:cNvPr>
          <p:cNvPicPr>
            <a:picLocks noChangeAspect="1"/>
          </p:cNvPicPr>
          <p:nvPr/>
        </p:nvPicPr>
        <p:blipFill>
          <a:blip r:embed="rId6"/>
          <a:stretch>
            <a:fillRect/>
          </a:stretch>
        </p:blipFill>
        <p:spPr>
          <a:xfrm>
            <a:off x="-24210" y="179211"/>
            <a:ext cx="1592170" cy="1001292"/>
          </a:xfrm>
          <a:prstGeom prst="rect">
            <a:avLst/>
          </a:prstGeom>
        </p:spPr>
      </p:pic>
    </p:spTree>
    <p:extLst>
      <p:ext uri="{BB962C8B-B14F-4D97-AF65-F5344CB8AC3E}">
        <p14:creationId xmlns:p14="http://schemas.microsoft.com/office/powerpoint/2010/main" val="403176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ounded Rectangle 1"/>
          <p:cNvSpPr/>
          <p:nvPr/>
        </p:nvSpPr>
        <p:spPr>
          <a:xfrm>
            <a:off x="306513" y="474561"/>
            <a:ext cx="11632557" cy="6048377"/>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2300" dirty="0" smtClean="0">
              <a:solidFill>
                <a:schemeClr val="tx1"/>
              </a:solidFill>
              <a:effectLst/>
              <a:latin typeface="Cambria" panose="02040503050406030204" pitchFamily="18" charset="0"/>
              <a:ea typeface="Cambria" panose="02040503050406030204" pitchFamily="18" charset="0"/>
            </a:endParaRPr>
          </a:p>
        </p:txBody>
      </p:sp>
      <p:pic>
        <p:nvPicPr>
          <p:cNvPr id="14" name="Picture 13">
            <a:extLst>
              <a:ext uri="{FF2B5EF4-FFF2-40B4-BE49-F238E27FC236}">
                <a16:creationId xmlns:a16="http://schemas.microsoft.com/office/drawing/2014/main" id="{044F42B5-D089-AE1A-F829-E397702EBE27}"/>
              </a:ext>
            </a:extLst>
          </p:cNvPr>
          <p:cNvPicPr>
            <a:picLocks noChangeAspect="1"/>
          </p:cNvPicPr>
          <p:nvPr/>
        </p:nvPicPr>
        <p:blipFill>
          <a:blip r:embed="rId6"/>
          <a:stretch>
            <a:fillRect/>
          </a:stretch>
        </p:blipFill>
        <p:spPr>
          <a:xfrm>
            <a:off x="1295055" y="1499299"/>
            <a:ext cx="1394064" cy="1351301"/>
          </a:xfrm>
          <a:prstGeom prst="rect">
            <a:avLst/>
          </a:prstGeom>
        </p:spPr>
      </p:pic>
      <p:pic>
        <p:nvPicPr>
          <p:cNvPr id="15" name="Picture 14">
            <a:extLst>
              <a:ext uri="{FF2B5EF4-FFF2-40B4-BE49-F238E27FC236}">
                <a16:creationId xmlns:a16="http://schemas.microsoft.com/office/drawing/2014/main" id="{B41D7F35-05A4-5D99-B6BD-15E1C928C2D3}"/>
              </a:ext>
            </a:extLst>
          </p:cNvPr>
          <p:cNvPicPr>
            <a:picLocks noChangeAspect="1"/>
          </p:cNvPicPr>
          <p:nvPr/>
        </p:nvPicPr>
        <p:blipFill>
          <a:blip r:embed="rId7"/>
          <a:stretch>
            <a:fillRect/>
          </a:stretch>
        </p:blipFill>
        <p:spPr>
          <a:xfrm>
            <a:off x="1243568" y="2656166"/>
            <a:ext cx="1461807" cy="1416966"/>
          </a:xfrm>
          <a:prstGeom prst="rect">
            <a:avLst/>
          </a:prstGeom>
        </p:spPr>
      </p:pic>
      <p:pic>
        <p:nvPicPr>
          <p:cNvPr id="19" name="Picture 18">
            <a:extLst>
              <a:ext uri="{FF2B5EF4-FFF2-40B4-BE49-F238E27FC236}">
                <a16:creationId xmlns:a16="http://schemas.microsoft.com/office/drawing/2014/main" id="{0977F735-5E76-3462-9FD9-86751EF30E3D}"/>
              </a:ext>
            </a:extLst>
          </p:cNvPr>
          <p:cNvPicPr>
            <a:picLocks noChangeAspect="1"/>
          </p:cNvPicPr>
          <p:nvPr/>
        </p:nvPicPr>
        <p:blipFill>
          <a:blip r:embed="rId8"/>
          <a:stretch>
            <a:fillRect/>
          </a:stretch>
        </p:blipFill>
        <p:spPr>
          <a:xfrm>
            <a:off x="1094274" y="3779683"/>
            <a:ext cx="1461525" cy="1416966"/>
          </a:xfrm>
          <a:prstGeom prst="rect">
            <a:avLst/>
          </a:prstGeom>
        </p:spPr>
      </p:pic>
      <p:pic>
        <p:nvPicPr>
          <p:cNvPr id="20" name="Picture 19">
            <a:extLst>
              <a:ext uri="{FF2B5EF4-FFF2-40B4-BE49-F238E27FC236}">
                <a16:creationId xmlns:a16="http://schemas.microsoft.com/office/drawing/2014/main" id="{1E6AF0DA-67CD-BB18-355A-DE5190A66C11}"/>
              </a:ext>
            </a:extLst>
          </p:cNvPr>
          <p:cNvPicPr>
            <a:picLocks noChangeAspect="1"/>
          </p:cNvPicPr>
          <p:nvPr/>
        </p:nvPicPr>
        <p:blipFill>
          <a:blip r:embed="rId9"/>
          <a:stretch>
            <a:fillRect/>
          </a:stretch>
        </p:blipFill>
        <p:spPr>
          <a:xfrm>
            <a:off x="962406" y="4861919"/>
            <a:ext cx="1504104" cy="1458247"/>
          </a:xfrm>
          <a:prstGeom prst="rect">
            <a:avLst/>
          </a:prstGeom>
        </p:spPr>
      </p:pic>
      <p:grpSp>
        <p:nvGrpSpPr>
          <p:cNvPr id="23" name="组合 44">
            <a:extLst>
              <a:ext uri="{FF2B5EF4-FFF2-40B4-BE49-F238E27FC236}">
                <a16:creationId xmlns:a16="http://schemas.microsoft.com/office/drawing/2014/main" id="{85C56351-589F-3B5A-C21E-E426EBA15B27}"/>
              </a:ext>
            </a:extLst>
          </p:cNvPr>
          <p:cNvGrpSpPr/>
          <p:nvPr/>
        </p:nvGrpSpPr>
        <p:grpSpPr>
          <a:xfrm>
            <a:off x="2794665" y="1764014"/>
            <a:ext cx="8047467" cy="997675"/>
            <a:chOff x="2360277" y="2671670"/>
            <a:chExt cx="3089358" cy="892629"/>
          </a:xfrm>
        </p:grpSpPr>
        <p:grpSp>
          <p:nvGrpSpPr>
            <p:cNvPr id="24" name="组合 30">
              <a:extLst>
                <a:ext uri="{FF2B5EF4-FFF2-40B4-BE49-F238E27FC236}">
                  <a16:creationId xmlns:a16="http://schemas.microsoft.com/office/drawing/2014/main" id="{AC793EE5-7FAD-D500-A931-1920EBC60A56}"/>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26" name="圆角矩形 27">
                <a:extLst>
                  <a:ext uri="{FF2B5EF4-FFF2-40B4-BE49-F238E27FC236}">
                    <a16:creationId xmlns:a16="http://schemas.microsoft.com/office/drawing/2014/main" id="{305A463D-AEF9-6C58-5431-6E9B1E2356F6}"/>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sp>
            <p:nvSpPr>
              <p:cNvPr id="27" name="圆角矩形 28">
                <a:extLst>
                  <a:ext uri="{FF2B5EF4-FFF2-40B4-BE49-F238E27FC236}">
                    <a16:creationId xmlns:a16="http://schemas.microsoft.com/office/drawing/2014/main" id="{C7F9C397-E9BF-FAAA-364F-AE2A86E20D34}"/>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grpSp>
        <p:sp>
          <p:nvSpPr>
            <p:cNvPr id="25" name="文本框 40">
              <a:extLst>
                <a:ext uri="{FF2B5EF4-FFF2-40B4-BE49-F238E27FC236}">
                  <a16:creationId xmlns:a16="http://schemas.microsoft.com/office/drawing/2014/main" id="{08C0AB92-8CFF-0402-0DEF-FDC8C6055AEC}"/>
                </a:ext>
              </a:extLst>
            </p:cNvPr>
            <p:cNvSpPr txBox="1"/>
            <p:nvPr/>
          </p:nvSpPr>
          <p:spPr>
            <a:xfrm>
              <a:off x="2592991" y="2856382"/>
              <a:ext cx="2278088" cy="523204"/>
            </a:xfrm>
            <a:prstGeom prst="rect">
              <a:avLst/>
            </a:prstGeom>
            <a:noFill/>
          </p:spPr>
          <p:txBody>
            <a:bodyPr wrap="none" rtlCol="0">
              <a:spAutoFit/>
            </a:bodyPr>
            <a:lstStyle/>
            <a:p>
              <a:r>
                <a:rPr lang="en-US" sz="3200" b="1" dirty="0" err="1">
                  <a:solidFill>
                    <a:srgbClr val="C00000"/>
                  </a:solidFill>
                  <a:latin typeface="Cambria" panose="02040503050406030204" pitchFamily="18" charset="0"/>
                  <a:ea typeface="Cambria" panose="02040503050406030204" pitchFamily="18" charset="0"/>
                </a:rPr>
                <a:t>Từ</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đầu</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đến</a:t>
              </a:r>
              <a:r>
                <a:rPr lang="en-US" sz="3200" b="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đường</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vòng</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rất</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xa</a:t>
              </a:r>
              <a:r>
                <a:rPr lang="en-US" sz="3200" b="1" i="1" dirty="0">
                  <a:solidFill>
                    <a:srgbClr val="C00000"/>
                  </a:solidFill>
                  <a:latin typeface="Cambria" panose="02040503050406030204" pitchFamily="18" charset="0"/>
                  <a:ea typeface="Cambria" panose="02040503050406030204" pitchFamily="18" charset="0"/>
                </a:rPr>
                <a:t>.</a:t>
              </a:r>
              <a:endParaRPr lang="en-US" sz="3200" b="1" dirty="0">
                <a:solidFill>
                  <a:srgbClr val="C00000"/>
                </a:solidFill>
                <a:latin typeface="Cambria" panose="02040503050406030204" pitchFamily="18" charset="0"/>
                <a:ea typeface="Cambria" panose="02040503050406030204" pitchFamily="18" charset="0"/>
              </a:endParaRPr>
            </a:p>
          </p:txBody>
        </p:sp>
      </p:grpSp>
      <p:grpSp>
        <p:nvGrpSpPr>
          <p:cNvPr id="28" name="组合 44">
            <a:extLst>
              <a:ext uri="{FF2B5EF4-FFF2-40B4-BE49-F238E27FC236}">
                <a16:creationId xmlns:a16="http://schemas.microsoft.com/office/drawing/2014/main" id="{4EA7395E-188A-4772-C2F5-BD7C67FD0350}"/>
              </a:ext>
            </a:extLst>
          </p:cNvPr>
          <p:cNvGrpSpPr/>
          <p:nvPr/>
        </p:nvGrpSpPr>
        <p:grpSpPr>
          <a:xfrm>
            <a:off x="2789879" y="2891395"/>
            <a:ext cx="8047467" cy="997675"/>
            <a:chOff x="2360277" y="2671670"/>
            <a:chExt cx="3089358" cy="892629"/>
          </a:xfrm>
        </p:grpSpPr>
        <p:grpSp>
          <p:nvGrpSpPr>
            <p:cNvPr id="29" name="组合 30">
              <a:extLst>
                <a:ext uri="{FF2B5EF4-FFF2-40B4-BE49-F238E27FC236}">
                  <a16:creationId xmlns:a16="http://schemas.microsoft.com/office/drawing/2014/main" id="{CC89CF56-A5DE-D17E-DC39-44D7F94AA336}"/>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31" name="圆角矩形 27">
                <a:extLst>
                  <a:ext uri="{FF2B5EF4-FFF2-40B4-BE49-F238E27FC236}">
                    <a16:creationId xmlns:a16="http://schemas.microsoft.com/office/drawing/2014/main" id="{B3043BB5-AD57-B2D5-6D2D-69341894C604}"/>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sp>
            <p:nvSpPr>
              <p:cNvPr id="32" name="圆角矩形 28">
                <a:extLst>
                  <a:ext uri="{FF2B5EF4-FFF2-40B4-BE49-F238E27FC236}">
                    <a16:creationId xmlns:a16="http://schemas.microsoft.com/office/drawing/2014/main" id="{A0266E30-1C73-3D46-3B16-8183BEB9E67A}"/>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grpSp>
        <p:sp>
          <p:nvSpPr>
            <p:cNvPr id="30" name="文本框 40">
              <a:extLst>
                <a:ext uri="{FF2B5EF4-FFF2-40B4-BE49-F238E27FC236}">
                  <a16:creationId xmlns:a16="http://schemas.microsoft.com/office/drawing/2014/main" id="{D2A0FFC3-DD0C-D576-6C42-AAB6BBD22D5C}"/>
                </a:ext>
              </a:extLst>
            </p:cNvPr>
            <p:cNvSpPr txBox="1"/>
            <p:nvPr/>
          </p:nvSpPr>
          <p:spPr>
            <a:xfrm>
              <a:off x="2570758" y="2865536"/>
              <a:ext cx="2586245" cy="523204"/>
            </a:xfrm>
            <a:prstGeom prst="rect">
              <a:avLst/>
            </a:prstGeom>
            <a:noFill/>
          </p:spPr>
          <p:txBody>
            <a:bodyPr wrap="none" rtlCol="0">
              <a:spAutoFit/>
            </a:bodyPr>
            <a:lstStyle/>
            <a:p>
              <a:pPr lvl="0">
                <a:defRPr/>
              </a:pPr>
              <a:r>
                <a:rPr lang="en-US" sz="3200" b="1" dirty="0" err="1">
                  <a:solidFill>
                    <a:srgbClr val="C00000"/>
                  </a:solidFill>
                  <a:latin typeface="Cambria" panose="02040503050406030204" pitchFamily="18" charset="0"/>
                  <a:ea typeface="Cambria" panose="02040503050406030204" pitchFamily="18" charset="0"/>
                </a:rPr>
                <a:t>Tiếp</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theo</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cho</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đến</a:t>
              </a:r>
              <a:r>
                <a:rPr lang="en-US" sz="3200" b="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không</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làm</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được</a:t>
              </a:r>
              <a:r>
                <a:rPr lang="en-US" sz="3200" b="1" i="1" dirty="0">
                  <a:solidFill>
                    <a:srgbClr val="C00000"/>
                  </a:solidFill>
                  <a:latin typeface="Cambria" panose="02040503050406030204" pitchFamily="18" charset="0"/>
                  <a:ea typeface="Cambria" panose="02040503050406030204" pitchFamily="18" charset="0"/>
                </a:rPr>
                <a:t>.</a:t>
              </a:r>
              <a:endParaRPr kumimoji="0" lang="zh-CN" altLang="en-US" sz="3200" b="1" i="1" u="none" strike="noStrike" kern="1200" cap="none" spc="0" normalizeH="0" baseline="0" noProof="0" dirty="0">
                <a:ln>
                  <a:noFill/>
                </a:ln>
                <a:solidFill>
                  <a:srgbClr val="C00000"/>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33" name="组合 44">
            <a:extLst>
              <a:ext uri="{FF2B5EF4-FFF2-40B4-BE49-F238E27FC236}">
                <a16:creationId xmlns:a16="http://schemas.microsoft.com/office/drawing/2014/main" id="{3250AFC8-A180-6FC0-675D-DDA8FB75CD5A}"/>
              </a:ext>
            </a:extLst>
          </p:cNvPr>
          <p:cNvGrpSpPr/>
          <p:nvPr/>
        </p:nvGrpSpPr>
        <p:grpSpPr>
          <a:xfrm>
            <a:off x="2687667" y="4018776"/>
            <a:ext cx="8047467" cy="997675"/>
            <a:chOff x="2360277" y="2671670"/>
            <a:chExt cx="3089358" cy="892629"/>
          </a:xfrm>
        </p:grpSpPr>
        <p:grpSp>
          <p:nvGrpSpPr>
            <p:cNvPr id="34" name="组合 30">
              <a:extLst>
                <a:ext uri="{FF2B5EF4-FFF2-40B4-BE49-F238E27FC236}">
                  <a16:creationId xmlns:a16="http://schemas.microsoft.com/office/drawing/2014/main" id="{65E5C428-A996-CEAC-F989-0912588762C4}"/>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42" name="圆角矩形 27">
                <a:extLst>
                  <a:ext uri="{FF2B5EF4-FFF2-40B4-BE49-F238E27FC236}">
                    <a16:creationId xmlns:a16="http://schemas.microsoft.com/office/drawing/2014/main" id="{27117D37-45D5-E4D3-6A39-85D2964E83EE}"/>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sp>
            <p:nvSpPr>
              <p:cNvPr id="43" name="圆角矩形 28">
                <a:extLst>
                  <a:ext uri="{FF2B5EF4-FFF2-40B4-BE49-F238E27FC236}">
                    <a16:creationId xmlns:a16="http://schemas.microsoft.com/office/drawing/2014/main" id="{F401C8CC-6A58-D256-410C-A36A5303FFD3}"/>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grpSp>
        <p:sp>
          <p:nvSpPr>
            <p:cNvPr id="41" name="文本框 40">
              <a:extLst>
                <a:ext uri="{FF2B5EF4-FFF2-40B4-BE49-F238E27FC236}">
                  <a16:creationId xmlns:a16="http://schemas.microsoft.com/office/drawing/2014/main" id="{AC7EB92A-6D9C-B0C5-B0C8-2310E572E608}"/>
                </a:ext>
              </a:extLst>
            </p:cNvPr>
            <p:cNvSpPr txBox="1"/>
            <p:nvPr/>
          </p:nvSpPr>
          <p:spPr>
            <a:xfrm>
              <a:off x="2632936" y="2813478"/>
              <a:ext cx="2377951" cy="523204"/>
            </a:xfrm>
            <a:prstGeom prst="rect">
              <a:avLst/>
            </a:prstGeom>
            <a:noFill/>
          </p:spPr>
          <p:txBody>
            <a:bodyPr wrap="none" rtlCol="0">
              <a:spAutoFit/>
            </a:bodyPr>
            <a:lstStyle/>
            <a:p>
              <a:r>
                <a:rPr lang="en-US" sz="3200" b="1" dirty="0" err="1">
                  <a:solidFill>
                    <a:srgbClr val="C00000"/>
                  </a:solidFill>
                  <a:latin typeface="Cambria" panose="02040503050406030204" pitchFamily="18" charset="0"/>
                  <a:ea typeface="Cambria" panose="02040503050406030204" pitchFamily="18" charset="0"/>
                </a:rPr>
                <a:t>Tiếp</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theo</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cho</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đến</a:t>
              </a:r>
              <a:r>
                <a:rPr lang="en-US" sz="3200" b="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đến</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làm</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cùng</a:t>
              </a:r>
              <a:r>
                <a:rPr lang="en-US" sz="3200" b="1" i="1" dirty="0">
                  <a:solidFill>
                    <a:srgbClr val="C00000"/>
                  </a:solidFill>
                  <a:latin typeface="Cambria" panose="02040503050406030204" pitchFamily="18" charset="0"/>
                  <a:ea typeface="Cambria" panose="02040503050406030204" pitchFamily="18" charset="0"/>
                </a:rPr>
                <a:t>.</a:t>
              </a:r>
              <a:endParaRPr lang="en-US" sz="3200" b="1" dirty="0">
                <a:solidFill>
                  <a:srgbClr val="C00000"/>
                </a:solidFill>
                <a:latin typeface="Cambria" panose="02040503050406030204" pitchFamily="18" charset="0"/>
                <a:ea typeface="Cambria" panose="02040503050406030204" pitchFamily="18" charset="0"/>
              </a:endParaRPr>
            </a:p>
          </p:txBody>
        </p:sp>
      </p:grpSp>
      <p:grpSp>
        <p:nvGrpSpPr>
          <p:cNvPr id="44" name="组合 44">
            <a:extLst>
              <a:ext uri="{FF2B5EF4-FFF2-40B4-BE49-F238E27FC236}">
                <a16:creationId xmlns:a16="http://schemas.microsoft.com/office/drawing/2014/main" id="{AB912C4E-5BC6-B9E5-F73D-154AD84AE780}"/>
              </a:ext>
            </a:extLst>
          </p:cNvPr>
          <p:cNvGrpSpPr/>
          <p:nvPr/>
        </p:nvGrpSpPr>
        <p:grpSpPr>
          <a:xfrm>
            <a:off x="2711311" y="5114462"/>
            <a:ext cx="8047467" cy="997675"/>
            <a:chOff x="2360277" y="2671670"/>
            <a:chExt cx="3089358" cy="892629"/>
          </a:xfrm>
        </p:grpSpPr>
        <p:grpSp>
          <p:nvGrpSpPr>
            <p:cNvPr id="45" name="组合 30">
              <a:extLst>
                <a:ext uri="{FF2B5EF4-FFF2-40B4-BE49-F238E27FC236}">
                  <a16:creationId xmlns:a16="http://schemas.microsoft.com/office/drawing/2014/main" id="{729F058A-F44E-CA33-1AB9-552040C6CCA0}"/>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47" name="圆角矩形 27">
                <a:extLst>
                  <a:ext uri="{FF2B5EF4-FFF2-40B4-BE49-F238E27FC236}">
                    <a16:creationId xmlns:a16="http://schemas.microsoft.com/office/drawing/2014/main" id="{BFB3CE5E-6E45-AF1B-2ADE-9ED009B3E2EF}"/>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sp>
            <p:nvSpPr>
              <p:cNvPr id="48" name="圆角矩形 28">
                <a:extLst>
                  <a:ext uri="{FF2B5EF4-FFF2-40B4-BE49-F238E27FC236}">
                    <a16:creationId xmlns:a16="http://schemas.microsoft.com/office/drawing/2014/main" id="{634673C6-F57D-84A9-2912-32248C2E2D93}"/>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C00000"/>
                  </a:solidFill>
                  <a:effectLst/>
                  <a:uLnTx/>
                  <a:uFillTx/>
                  <a:latin typeface="Cambria" panose="02040503050406030204" pitchFamily="18" charset="0"/>
                  <a:ea typeface="思源黑体 CN"/>
                </a:endParaRPr>
              </a:p>
            </p:txBody>
          </p:sp>
        </p:grpSp>
        <p:sp>
          <p:nvSpPr>
            <p:cNvPr id="46" name="文本框 40">
              <a:extLst>
                <a:ext uri="{FF2B5EF4-FFF2-40B4-BE49-F238E27FC236}">
                  <a16:creationId xmlns:a16="http://schemas.microsoft.com/office/drawing/2014/main" id="{0415F265-4CA9-C970-025A-178E9226D3B1}"/>
                </a:ext>
              </a:extLst>
            </p:cNvPr>
            <p:cNvSpPr txBox="1"/>
            <p:nvPr/>
          </p:nvSpPr>
          <p:spPr>
            <a:xfrm>
              <a:off x="2600920" y="2895861"/>
              <a:ext cx="599035" cy="523204"/>
            </a:xfrm>
            <a:prstGeom prst="rect">
              <a:avLst/>
            </a:prstGeom>
            <a:noFill/>
          </p:spPr>
          <p:txBody>
            <a:bodyPr wrap="none" rtlCol="0">
              <a:spAutoFit/>
            </a:bodyPr>
            <a:lstStyle/>
            <a:p>
              <a:pPr lvl="0">
                <a:defRPr/>
              </a:pPr>
              <a:r>
                <a:rPr lang="en-US" sz="3200" b="1" dirty="0" err="1">
                  <a:solidFill>
                    <a:srgbClr val="C00000"/>
                  </a:solidFill>
                  <a:latin typeface="Cambria" panose="02040503050406030204" pitchFamily="18" charset="0"/>
                  <a:ea typeface="Cambria" panose="02040503050406030204" pitchFamily="18" charset="0"/>
                </a:rPr>
                <a:t>Còn</a:t>
              </a:r>
              <a:r>
                <a:rPr lang="en-US" sz="3200" b="1" dirty="0">
                  <a:solidFill>
                    <a:srgbClr val="C00000"/>
                  </a:solidFill>
                  <a:latin typeface="Cambria" panose="02040503050406030204" pitchFamily="18" charset="0"/>
                  <a:ea typeface="Cambria" panose="02040503050406030204" pitchFamily="18" charset="0"/>
                </a:rPr>
                <a:t> </a:t>
              </a:r>
              <a:r>
                <a:rPr lang="en-US" sz="3200" b="1" dirty="0" err="1">
                  <a:solidFill>
                    <a:srgbClr val="C00000"/>
                  </a:solidFill>
                  <a:latin typeface="Cambria" panose="02040503050406030204" pitchFamily="18" charset="0"/>
                  <a:ea typeface="Cambria" panose="02040503050406030204" pitchFamily="18" charset="0"/>
                </a:rPr>
                <a:t>lại</a:t>
              </a:r>
              <a:r>
                <a:rPr lang="en-US" sz="3200" b="1" dirty="0">
                  <a:solidFill>
                    <a:srgbClr val="C00000"/>
                  </a:solidFill>
                  <a:latin typeface="Cambria" panose="02040503050406030204" pitchFamily="18" charset="0"/>
                  <a:ea typeface="Cambria" panose="02040503050406030204" pitchFamily="18" charset="0"/>
                </a:rPr>
                <a:t>.</a:t>
              </a:r>
              <a:endParaRPr kumimoji="0" lang="zh-CN" altLang="en-US" sz="3200" b="1" i="1" u="none" strike="noStrike" kern="1200" cap="none" spc="0" normalizeH="0" baseline="0" noProof="0" dirty="0">
                <a:ln>
                  <a:noFill/>
                </a:ln>
                <a:solidFill>
                  <a:srgbClr val="C00000"/>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49" name="Picture 48">
            <a:extLst>
              <a:ext uri="{FF2B5EF4-FFF2-40B4-BE49-F238E27FC236}">
                <a16:creationId xmlns:a16="http://schemas.microsoft.com/office/drawing/2014/main" id="{1FA9C86A-1306-47FB-1853-CB1025026D65}"/>
              </a:ext>
            </a:extLst>
          </p:cNvPr>
          <p:cNvPicPr>
            <a:picLocks noChangeAspect="1"/>
          </p:cNvPicPr>
          <p:nvPr/>
        </p:nvPicPr>
        <p:blipFill>
          <a:blip r:embed="rId10"/>
          <a:stretch>
            <a:fillRect/>
          </a:stretch>
        </p:blipFill>
        <p:spPr>
          <a:xfrm>
            <a:off x="3941794" y="353631"/>
            <a:ext cx="4694327" cy="1694835"/>
          </a:xfrm>
          <a:prstGeom prst="rect">
            <a:avLst/>
          </a:prstGeom>
        </p:spPr>
      </p:pic>
    </p:spTree>
    <p:extLst>
      <p:ext uri="{BB962C8B-B14F-4D97-AF65-F5344CB8AC3E}">
        <p14:creationId xmlns:p14="http://schemas.microsoft.com/office/powerpoint/2010/main" val="3218005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barn(inVertical)">
                                      <p:cBhvr>
                                        <p:cTn id="14" dur="500"/>
                                        <p:tgtEl>
                                          <p:spTgt spid="49"/>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left)">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left)">
                                      <p:cBhvr>
                                        <p:cTn id="47" dur="500"/>
                                        <p:tgtEl>
                                          <p:spTgt spid="33"/>
                                        </p:tgtEl>
                                      </p:cBhvr>
                                    </p:animEffect>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22" presetClass="entr" presetSubtype="8" fill="hold" nodeType="after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wipe(left)">
                                      <p:cBhvr>
                                        <p:cTn id="5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sp>
        <p:nvSpPr>
          <p:cNvPr id="13" name="Rounded Rectangle 12"/>
          <p:cNvSpPr/>
          <p:nvPr/>
        </p:nvSpPr>
        <p:spPr>
          <a:xfrm>
            <a:off x="366316" y="506000"/>
            <a:ext cx="11632557" cy="6169308"/>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2300" dirty="0" smtClean="0">
              <a:solidFill>
                <a:schemeClr val="tx1"/>
              </a:solidFill>
              <a:effectLst/>
              <a:latin typeface="Cambria" panose="02040503050406030204" pitchFamily="18" charset="0"/>
              <a:ea typeface="Cambria" panose="02040503050406030204" pitchFamily="18" charset="0"/>
            </a:endParaRPr>
          </a:p>
        </p:txBody>
      </p:sp>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5" name="TextBox 4"/>
          <p:cNvSpPr txBox="1"/>
          <p:nvPr/>
        </p:nvSpPr>
        <p:spPr>
          <a:xfrm>
            <a:off x="3531517" y="100975"/>
            <a:ext cx="4900248" cy="578882"/>
          </a:xfrm>
          <a:prstGeom prst="roundRect">
            <a:avLst/>
          </a:prstGeom>
          <a:solidFill>
            <a:schemeClr val="bg1"/>
          </a:solidFill>
          <a:ln w="28575">
            <a:solidFill>
              <a:schemeClr val="tx1"/>
            </a:solidFill>
            <a:prstDash val="dash"/>
          </a:ln>
        </p:spPr>
        <p:txBody>
          <a:bodyPr wrap="square" rtlCol="0">
            <a:spAutoFit/>
          </a:bodyPr>
          <a:lstStyle/>
          <a:p>
            <a:pPr algn="ctr"/>
            <a:r>
              <a:rPr lang="en-US" sz="2800" dirty="0" smtClean="0">
                <a:solidFill>
                  <a:srgbClr val="C00000"/>
                </a:solidFill>
                <a:latin typeface="#9Slide07 SVNStick A Round" panose="02000503000000000000" pitchFamily="2" charset="0"/>
              </a:rPr>
              <a:t>NHỮNG BẬC ĐÁ CHẠM MÂY</a:t>
            </a:r>
            <a:endParaRPr lang="en-US" sz="2800" dirty="0">
              <a:solidFill>
                <a:srgbClr val="C00000"/>
              </a:solidFill>
              <a:latin typeface="#9Slide07 SVNStick A Round" panose="02000503000000000000" pitchFamily="2" charset="0"/>
            </a:endParaRPr>
          </a:p>
        </p:txBody>
      </p:sp>
      <p:sp>
        <p:nvSpPr>
          <p:cNvPr id="10" name="Rectangle: Rounded Corners 2">
            <a:extLst>
              <a:ext uri="{FF2B5EF4-FFF2-40B4-BE49-F238E27FC236}">
                <a16:creationId xmlns:a16="http://schemas.microsoft.com/office/drawing/2014/main" id="{7E9B94A3-0FE0-BFB4-916A-37C6C7FCE035}"/>
              </a:ext>
            </a:extLst>
          </p:cNvPr>
          <p:cNvSpPr/>
          <p:nvPr/>
        </p:nvSpPr>
        <p:spPr>
          <a:xfrm>
            <a:off x="410566" y="679856"/>
            <a:ext cx="11368608" cy="1414683"/>
          </a:xfrm>
          <a:prstGeom prst="roundRect">
            <a:avLst/>
          </a:prstGeom>
          <a:solidFill>
            <a:srgbClr val="DEF4F6">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3">
            <a:extLst>
              <a:ext uri="{FF2B5EF4-FFF2-40B4-BE49-F238E27FC236}">
                <a16:creationId xmlns:a16="http://schemas.microsoft.com/office/drawing/2014/main" id="{DE009553-2ED2-078E-5F04-FB52220076B2}"/>
              </a:ext>
            </a:extLst>
          </p:cNvPr>
          <p:cNvSpPr/>
          <p:nvPr/>
        </p:nvSpPr>
        <p:spPr>
          <a:xfrm>
            <a:off x="410566" y="2094539"/>
            <a:ext cx="11476634" cy="1463821"/>
          </a:xfrm>
          <a:prstGeom prst="roundRect">
            <a:avLst/>
          </a:prstGeom>
          <a:solidFill>
            <a:srgbClr val="FFE1D5">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5">
            <a:extLst>
              <a:ext uri="{FF2B5EF4-FFF2-40B4-BE49-F238E27FC236}">
                <a16:creationId xmlns:a16="http://schemas.microsoft.com/office/drawing/2014/main" id="{3D2CCFE9-75CE-F19E-7A84-FB1D1A80AB2D}"/>
              </a:ext>
            </a:extLst>
          </p:cNvPr>
          <p:cNvSpPr/>
          <p:nvPr/>
        </p:nvSpPr>
        <p:spPr>
          <a:xfrm>
            <a:off x="410566" y="3558360"/>
            <a:ext cx="11476634" cy="1414682"/>
          </a:xfrm>
          <a:prstGeom prst="roundRect">
            <a:avLst/>
          </a:prstGeom>
          <a:solidFill>
            <a:schemeClr val="accent4">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5">
            <a:extLst>
              <a:ext uri="{FF2B5EF4-FFF2-40B4-BE49-F238E27FC236}">
                <a16:creationId xmlns:a16="http://schemas.microsoft.com/office/drawing/2014/main" id="{3D2CCFE9-75CE-F19E-7A84-FB1D1A80AB2D}"/>
              </a:ext>
            </a:extLst>
          </p:cNvPr>
          <p:cNvSpPr/>
          <p:nvPr/>
        </p:nvSpPr>
        <p:spPr>
          <a:xfrm>
            <a:off x="407008" y="4973042"/>
            <a:ext cx="11533000" cy="1414682"/>
          </a:xfrm>
          <a:prstGeom prst="roundRect">
            <a:avLst/>
          </a:prstGeom>
          <a:solidFill>
            <a:schemeClr val="accent1">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360258" y="597346"/>
            <a:ext cx="11632557" cy="6169308"/>
          </a:xfrm>
          <a:prstGeom prst="roundRect">
            <a:avLst>
              <a:gd name="adj" fmla="val 9499"/>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Ngày </a:t>
            </a:r>
            <a:r>
              <a:rPr lang="vi-VN" sz="2300" dirty="0">
                <a:solidFill>
                  <a:schemeClr val="tx1"/>
                </a:solidFill>
                <a:latin typeface="Cambria" panose="02040503050406030204" pitchFamily="18" charset="0"/>
                <a:ea typeface="Cambria" panose="02040503050406030204" pitchFamily="18" charset="0"/>
              </a:rPr>
              <a:t>xưa, dưới chân núi Hồng Lĩnh có một xóm nhỏ, người dân sống bằng nghề đánh cá. Cuộc sống đang yên lành, bỗng một trận bão khủng khiếp cuốn đi tất cả thuyền bè. Dân xóm chài hết đường sinh sống, đánh lên núi kiếm củi đem ra chợ bán. Nhưng sườn núi phía họ ở dựng đứng, bà con phải đi đi đường vòng rất xa.</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Bấy </a:t>
            </a:r>
            <a:r>
              <a:rPr lang="vi-VN" sz="2300" dirty="0">
                <a:solidFill>
                  <a:schemeClr val="tx1"/>
                </a:solidFill>
                <a:latin typeface="Cambria" panose="02040503050406030204" pitchFamily="18" charset="0"/>
                <a:ea typeface="Cambria" panose="02040503050406030204" pitchFamily="18" charset="0"/>
              </a:rPr>
              <a:t>giờ trong xóm có một ông lão nghèo. Người ta gọi ông là cố Đương vị hễ gặp việc </a:t>
            </a:r>
            <a:r>
              <a:rPr lang="vi-VN" sz="2300" dirty="0" smtClean="0">
                <a:solidFill>
                  <a:schemeClr val="tx1"/>
                </a:solidFill>
                <a:latin typeface="Cambria" panose="02040503050406030204" pitchFamily="18" charset="0"/>
                <a:ea typeface="Cambria" panose="02040503050406030204" pitchFamily="18" charset="0"/>
              </a:rPr>
              <a:t>g</a:t>
            </a:r>
            <a:r>
              <a:rPr lang="en-US" sz="2300" dirty="0">
                <a:solidFill>
                  <a:schemeClr val="tx1"/>
                </a:solidFill>
                <a:latin typeface="Cambria" panose="02040503050406030204" pitchFamily="18" charset="0"/>
                <a:ea typeface="Cambria" panose="02040503050406030204" pitchFamily="18" charset="0"/>
              </a:rPr>
              <a:t>ì</a:t>
            </a:r>
            <a:r>
              <a:rPr lang="vi-VN" sz="2300" dirty="0" smtClean="0">
                <a:solidFill>
                  <a:schemeClr val="tx1"/>
                </a:solidFill>
                <a:latin typeface="Cambria" panose="02040503050406030204" pitchFamily="18" charset="0"/>
                <a:ea typeface="Cambria" panose="02040503050406030204" pitchFamily="18" charset="0"/>
              </a:rPr>
              <a:t> </a:t>
            </a:r>
            <a:r>
              <a:rPr lang="vi-VN" sz="2300" dirty="0">
                <a:solidFill>
                  <a:schemeClr val="tx1"/>
                </a:solidFill>
                <a:latin typeface="Cambria" panose="02040503050406030204" pitchFamily="18" charset="0"/>
                <a:ea typeface="Cambria" panose="02040503050406030204" pitchFamily="18" charset="0"/>
              </a:rPr>
              <a:t>khó, ông đều đảm đương gánh vác. Thấy lên núi phải đi đường vòng, ông bàn với mọi người ghép đã thành bậc thang vượt dốc để có được con đường ngắn như mong muốn. Ai nấy đều lắc đầu bảo việc ấy khó lắm, không làm </a:t>
            </a:r>
            <a:r>
              <a:rPr lang="vi-VN" sz="2300" dirty="0" smtClean="0">
                <a:solidFill>
                  <a:schemeClr val="tx1"/>
                </a:solidFill>
                <a:latin typeface="Cambria" panose="02040503050406030204" pitchFamily="18" charset="0"/>
                <a:ea typeface="Cambria" panose="02040503050406030204" pitchFamily="18" charset="0"/>
              </a:rPr>
              <a:t>được</a:t>
            </a:r>
            <a:r>
              <a:rPr lang="en-US" sz="2300" dirty="0" smtClean="0">
                <a:solidFill>
                  <a:schemeClr val="tx1"/>
                </a:solidFill>
                <a:latin typeface="Cambria" panose="02040503050406030204" pitchFamily="18" charset="0"/>
                <a:ea typeface="Cambria" panose="02040503050406030204" pitchFamily="18" charset="0"/>
              </a:rPr>
              <a:t>.</a:t>
            </a: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Nhưng </a:t>
            </a:r>
            <a:r>
              <a:rPr lang="vi-VN" sz="2300" dirty="0">
                <a:solidFill>
                  <a:schemeClr val="tx1"/>
                </a:solidFill>
                <a:latin typeface="Cambria" panose="02040503050406030204" pitchFamily="18" charset="0"/>
                <a:ea typeface="Cambria" panose="02040503050406030204" pitchFamily="18" charset="0"/>
              </a:rPr>
              <a:t>cố Đương vẫn tìm cách làm đường. Công việc nặng nhọc không khiến ông sờn lòng. Thấy ông đói, những con vượn ở gần đó mang hoa quả đến cho ông. Chim chóc thay nhau ca hát để ông quên mệt. Về sau, nhiều người trong xóm tình nguyện đến làm cùng. </a:t>
            </a:r>
            <a:endParaRPr lang="vi-VN" sz="2300" dirty="0" smtClean="0">
              <a:solidFill>
                <a:schemeClr val="tx1"/>
              </a:solidFill>
              <a:effectLst/>
              <a:latin typeface="Cambria" panose="02040503050406030204" pitchFamily="18" charset="0"/>
              <a:ea typeface="Cambria" panose="02040503050406030204" pitchFamily="18" charset="0"/>
            </a:endParaRPr>
          </a:p>
          <a:p>
            <a:pPr algn="just"/>
            <a:r>
              <a:rPr lang="en-US" sz="2300" dirty="0" smtClean="0">
                <a:solidFill>
                  <a:schemeClr val="tx1"/>
                </a:solidFill>
                <a:latin typeface="Cambria" panose="02040503050406030204" pitchFamily="18" charset="0"/>
                <a:ea typeface="Cambria" panose="02040503050406030204" pitchFamily="18" charset="0"/>
              </a:rPr>
              <a:t>	</a:t>
            </a:r>
            <a:r>
              <a:rPr lang="vi-VN" sz="2300" dirty="0" smtClean="0">
                <a:solidFill>
                  <a:schemeClr val="tx1"/>
                </a:solidFill>
                <a:latin typeface="Cambria" panose="02040503050406030204" pitchFamily="18" charset="0"/>
                <a:ea typeface="Cambria" panose="02040503050406030204" pitchFamily="18" charset="0"/>
              </a:rPr>
              <a:t>Sau </a:t>
            </a:r>
            <a:r>
              <a:rPr lang="vi-VN" sz="2300" dirty="0">
                <a:solidFill>
                  <a:schemeClr val="tx1"/>
                </a:solidFill>
                <a:latin typeface="Cambria" panose="02040503050406030204" pitchFamily="18" charset="0"/>
                <a:ea typeface="Cambria" panose="02040503050406030204" pitchFamily="18" charset="0"/>
              </a:rPr>
              <a:t>năm lần sim ra quả, con đường lên núi đã hoàn thành. Nhờ đó, mọi người có thể lên xuống núi dễ dàng. Cả xóm biết ơn cố Đương, tặng thêm cho ông một tên mới là cố Ghép. Ngày nay, con đường vượt núi gọi là Truông Ghép vẫn còn ở phía nam dãy núi Hồng Lĩnh</a:t>
            </a:r>
            <a:r>
              <a:rPr lang="vi-VN" sz="2300" dirty="0" smtClean="0">
                <a:solidFill>
                  <a:schemeClr val="tx1"/>
                </a:solidFill>
                <a:latin typeface="Cambria" panose="02040503050406030204" pitchFamily="18" charset="0"/>
                <a:ea typeface="Cambria" panose="02040503050406030204" pitchFamily="18" charset="0"/>
              </a:rPr>
              <a:t>.</a:t>
            </a:r>
            <a:endParaRPr lang="en-US" sz="2300" dirty="0">
              <a:solidFill>
                <a:schemeClr val="tx1"/>
              </a:solidFill>
              <a:latin typeface="Cambria" panose="02040503050406030204" pitchFamily="18" charset="0"/>
              <a:ea typeface="Cambria" panose="02040503050406030204" pitchFamily="18" charset="0"/>
            </a:endParaRPr>
          </a:p>
          <a:p>
            <a:pPr algn="just"/>
            <a:r>
              <a:rPr lang="en-US" sz="2300" dirty="0" smtClean="0">
                <a:solidFill>
                  <a:schemeClr val="tx1"/>
                </a:solidFill>
                <a:effectLst/>
                <a:latin typeface="Cambria" panose="02040503050406030204" pitchFamily="18" charset="0"/>
                <a:ea typeface="Cambria" panose="02040503050406030204" pitchFamily="18" charset="0"/>
              </a:rPr>
              <a:t>							(Theo Nguyễn </a:t>
            </a:r>
            <a:r>
              <a:rPr lang="en-US" sz="2300" dirty="0" err="1" smtClean="0">
                <a:solidFill>
                  <a:schemeClr val="tx1"/>
                </a:solidFill>
                <a:effectLst/>
                <a:latin typeface="Cambria" panose="02040503050406030204" pitchFamily="18" charset="0"/>
                <a:ea typeface="Cambria" panose="02040503050406030204" pitchFamily="18" charset="0"/>
              </a:rPr>
              <a:t>Đổng</a:t>
            </a:r>
            <a:r>
              <a:rPr lang="en-US" sz="2300" dirty="0" smtClean="0">
                <a:solidFill>
                  <a:schemeClr val="tx1"/>
                </a:solidFill>
                <a:effectLst/>
                <a:latin typeface="Cambria" panose="02040503050406030204" pitchFamily="18" charset="0"/>
                <a:ea typeface="Cambria" panose="02040503050406030204" pitchFamily="18" charset="0"/>
              </a:rPr>
              <a:t> Chi)</a:t>
            </a:r>
            <a:endParaRPr lang="vi-VN" sz="2300" dirty="0" smtClean="0">
              <a:solidFill>
                <a:schemeClr val="tx1"/>
              </a:solidFill>
              <a:effectLst/>
              <a:latin typeface="Cambria" panose="02040503050406030204" pitchFamily="18" charset="0"/>
              <a:ea typeface="Cambria" panose="02040503050406030204" pitchFamily="18" charset="0"/>
            </a:endParaRPr>
          </a:p>
        </p:txBody>
      </p:sp>
      <p:pic>
        <p:nvPicPr>
          <p:cNvPr id="9" name="Picture 8">
            <a:extLst>
              <a:ext uri="{FF2B5EF4-FFF2-40B4-BE49-F238E27FC236}">
                <a16:creationId xmlns:a16="http://schemas.microsoft.com/office/drawing/2014/main" id="{4CBE1368-8242-676D-E97F-66158F8380B6}"/>
              </a:ext>
            </a:extLst>
          </p:cNvPr>
          <p:cNvPicPr>
            <a:picLocks noChangeAspect="1"/>
          </p:cNvPicPr>
          <p:nvPr/>
        </p:nvPicPr>
        <p:blipFill>
          <a:blip r:embed="rId6"/>
          <a:stretch>
            <a:fillRect/>
          </a:stretch>
        </p:blipFill>
        <p:spPr>
          <a:xfrm>
            <a:off x="-135686" y="-1"/>
            <a:ext cx="2224891" cy="1253178"/>
          </a:xfrm>
          <a:prstGeom prst="rect">
            <a:avLst/>
          </a:prstGeom>
        </p:spPr>
      </p:pic>
    </p:spTree>
    <p:extLst>
      <p:ext uri="{BB962C8B-B14F-4D97-AF65-F5344CB8AC3E}">
        <p14:creationId xmlns:p14="http://schemas.microsoft.com/office/powerpoint/2010/main" val="2748194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30ydlyk0">
      <a:majorFont>
        <a:latin typeface="字魂27号-布丁体" panose="020F0302020204030204"/>
        <a:ea typeface="字魂27号-布丁体"/>
        <a:cs typeface=""/>
      </a:majorFont>
      <a:minorFont>
        <a:latin typeface="字魂27号-布丁体" panose="020F0502020204030204"/>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524</Words>
  <Application>Microsoft Office PowerPoint</Application>
  <PresentationFormat>Widescreen</PresentationFormat>
  <Paragraphs>99</Paragraphs>
  <Slides>27</Slides>
  <Notes>26</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27</vt:i4>
      </vt:variant>
    </vt:vector>
  </HeadingPairs>
  <TitlesOfParts>
    <vt:vector size="47" baseType="lpstr">
      <vt:lpstr>#9Slide05 SVNStoryteller Script</vt:lpstr>
      <vt:lpstr>字魂27号-布丁体</vt:lpstr>
      <vt:lpstr>宋体</vt:lpstr>
      <vt:lpstr>#9Slide07 HoneyCream</vt:lpstr>
      <vt:lpstr>#9Slide07 SVNAdeline</vt:lpstr>
      <vt:lpstr>#9Slide07 SVNStick A Round</vt:lpstr>
      <vt:lpstr>Calibri Light</vt:lpstr>
      <vt:lpstr>Times New Roman</vt:lpstr>
      <vt:lpstr>思源黑体 CN</vt:lpstr>
      <vt:lpstr>#9Slide07 Altus</vt:lpstr>
      <vt:lpstr>Calibri</vt:lpstr>
      <vt:lpstr>SVN-Gretoon</vt:lpstr>
      <vt:lpstr>等线</vt:lpstr>
      <vt:lpstr>Arial</vt:lpstr>
      <vt:lpstr>Cambria</vt:lpstr>
      <vt:lpstr>字魂131号-酷乐潮玩体</vt:lpstr>
      <vt:lpstr>SVN-Newton</vt:lpstr>
      <vt:lpstr>Office Theme</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Nguyễn Thị Hồng Linh</cp:lastModifiedBy>
  <cp:revision>19</cp:revision>
  <dcterms:created xsi:type="dcterms:W3CDTF">2022-11-13T08:25:54Z</dcterms:created>
  <dcterms:modified xsi:type="dcterms:W3CDTF">2022-11-14T15:18:48Z</dcterms:modified>
</cp:coreProperties>
</file>