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7" r:id="rId2"/>
  </p:sldMasterIdLst>
  <p:notesMasterIdLst>
    <p:notesMasterId r:id="rId23"/>
  </p:notesMasterIdLst>
  <p:sldIdLst>
    <p:sldId id="329" r:id="rId3"/>
    <p:sldId id="293" r:id="rId4"/>
    <p:sldId id="331" r:id="rId5"/>
    <p:sldId id="342" r:id="rId6"/>
    <p:sldId id="343" r:id="rId7"/>
    <p:sldId id="344" r:id="rId8"/>
    <p:sldId id="345" r:id="rId9"/>
    <p:sldId id="346" r:id="rId10"/>
    <p:sldId id="332" r:id="rId11"/>
    <p:sldId id="298" r:id="rId12"/>
    <p:sldId id="300" r:id="rId13"/>
    <p:sldId id="310" r:id="rId14"/>
    <p:sldId id="337" r:id="rId15"/>
    <p:sldId id="339" r:id="rId16"/>
    <p:sldId id="338" r:id="rId17"/>
    <p:sldId id="327" r:id="rId18"/>
    <p:sldId id="333" r:id="rId19"/>
    <p:sldId id="292" r:id="rId20"/>
    <p:sldId id="336" r:id="rId21"/>
    <p:sldId id="348" r:id="rId22"/>
  </p:sldIdLst>
  <p:sldSz cx="12192000" cy="6858000"/>
  <p:notesSz cx="6858000" cy="9144000"/>
  <p:embeddedFontLst>
    <p:embeddedFont>
      <p:font typeface="#9Slide05 Cimochi" panose="02000504060000020004" pitchFamily="2" charset="-34"/>
      <p:regular r:id="rId24"/>
    </p:embeddedFont>
    <p:embeddedFont>
      <p:font typeface="#9Slide07 HoneyCream" pitchFamily="2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#9Slide07 IcielPony" panose="02000000000000000000" pitchFamily="2" charset="0"/>
      <p:regular r:id="rId30"/>
    </p:embeddedFont>
    <p:embeddedFont>
      <p:font typeface="UTM Avo" panose="02040603050506020204" pitchFamily="18" charset="0"/>
      <p:regular r:id="rId31"/>
      <p:bold r:id="rId32"/>
      <p:italic r:id="rId33"/>
      <p:boldItalic r:id="rId34"/>
    </p:embeddedFont>
    <p:embeddedFont>
      <p:font typeface="SVN-Poky's" panose="020B0606040200020203" pitchFamily="34" charset="0"/>
      <p:regular r:id="rId35"/>
    </p:embeddedFont>
    <p:embeddedFont>
      <p:font typeface="思源黑体"/>
      <p:regular r:id="rId36"/>
      <p:bold r:id="rId37"/>
    </p:embeddedFont>
    <p:embeddedFont>
      <p:font typeface="#9Slide07 IcielBC Cubano Normal" panose="00000500000000000000" pitchFamily="2" charset="0"/>
      <p:regular r:id="rId38"/>
    </p:embeddedFont>
    <p:embeddedFont>
      <p:font typeface="等线" panose="020B0604020202020204" charset="-122"/>
      <p:regular r:id="rId39"/>
      <p:bold r:id="rId40"/>
    </p:embeddedFont>
    <p:embeddedFont>
      <p:font typeface="Cambria" panose="02040503050406030204" pitchFamily="18" charset="0"/>
      <p:regular r:id="rId41"/>
      <p:bold r:id="rId42"/>
      <p:italic r:id="rId43"/>
      <p:boldItalic r:id="rId44"/>
    </p:embeddedFont>
    <p:embeddedFont>
      <p:font typeface="#9Slide07 Altus" pitchFamily="2" charset="0"/>
      <p:regular r:id="rId45"/>
    </p:embeddedFont>
    <p:embeddedFont>
      <p:font typeface="SVN-Newton" panose="02040603050506020204" pitchFamily="18" charset="0"/>
      <p:regular r:id="rId46"/>
    </p:embeddedFont>
    <p:embeddedFont>
      <p:font typeface="思源黑体 CN Medium" panose="020B0604020202020204" charset="-128"/>
      <p:regular r:id="rId47"/>
    </p:embeddedFont>
    <p:embeddedFont>
      <p:font typeface="#9Slide05 Pateglamt Script" panose="02000000000000000000" pitchFamily="2" charset="0"/>
      <p:regular r:id="rId48"/>
    </p:embeddedFont>
    <p:embeddedFont>
      <p:font typeface="Aztek" panose="02020800000000000000" charset="0"/>
      <p:regular r:id="rId49"/>
    </p:embeddedFont>
    <p:embeddedFont>
      <p:font typeface="SVN-Dancing Script" panose="02040603050506020204" pitchFamily="18" charset="0"/>
      <p:regular r:id="rId50"/>
    </p:embeddedFont>
    <p:embeddedFont>
      <p:font typeface="#9Slide05 Bodega Script" pitchFamily="2" charset="0"/>
      <p:regular r:id="rId51"/>
    </p:embeddedFont>
    <p:embeddedFont>
      <p:font typeface="#9Slide03 AmpleSoft Bold" panose="02000000000000000000" pitchFamily="2" charset="0"/>
      <p:regular r:id="rId52"/>
    </p:embeddedFont>
  </p:embeddedFontLst>
  <p:custDataLst>
    <p:tags r:id="rId5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1D9E6"/>
    <a:srgbClr val="F642C7"/>
    <a:srgbClr val="C672A4"/>
    <a:srgbClr val="FCFCAA"/>
    <a:srgbClr val="EEFBAB"/>
    <a:srgbClr val="B143B4"/>
    <a:srgbClr val="842C4E"/>
    <a:srgbClr val="DE6A5A"/>
    <a:srgbClr val="F8C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3737" autoAdjust="0"/>
  </p:normalViewPr>
  <p:slideViewPr>
    <p:cSldViewPr snapToGrid="0" showGuides="1">
      <p:cViewPr varScale="1">
        <p:scale>
          <a:sx n="83" d="100"/>
          <a:sy n="83" d="100"/>
        </p:scale>
        <p:origin x="197" y="-211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font" Target="fonts/font27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tags" Target="tags/tag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2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0" Type="http://schemas.openxmlformats.org/officeDocument/2006/relationships/slide" Target="slides/slide18.xml"/><Relationship Id="rId41" Type="http://schemas.openxmlformats.org/officeDocument/2006/relationships/font" Target="fonts/font18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font" Target="fonts/font26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font" Target="fonts/font2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62DCDB-B2D4-4D8F-8AAC-CDCA5954F4B2}" type="datetimeFigureOut">
              <a:rPr lang="zh-CN" altLang="en-US" smtClean="0"/>
              <a:t>2022/8/21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051B5-468E-4E31-BF0F-BBE86D9FCDC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6721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546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730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0227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659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116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701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3914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6444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7964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138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719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658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719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7190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20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9690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www.facebook.com/groups/629898828017053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Google Shape;8;p1"/>
          <p:cNvSpPr txBox="1">
            <a:spLocks/>
          </p:cNvSpPr>
          <p:nvPr userDrawn="1"/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CN"/>
            </a:defPPr>
            <a:lvl1pPr marL="0" lvl="0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457200" lvl="1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2pPr>
            <a:lvl3pPr marL="914400" lvl="2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3pPr>
            <a:lvl4pPr marL="1371600" lvl="3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4pPr>
            <a:lvl5pPr marL="1828800" lvl="4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5pPr>
            <a:lvl6pPr marL="2286000" lvl="5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6pPr>
            <a:lvl7pPr marL="2743200" lvl="6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7pPr>
            <a:lvl8pPr marL="3200400" lvl="7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8pPr>
            <a:lvl9pPr marL="3657600" lvl="8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30580" y="7078013"/>
            <a:ext cx="1824009" cy="20024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18624" y="8265850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7379334" y="-36712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24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-50538" y="868679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B714D5E-99F7-3526-2C4C-4E3C229FC647}"/>
              </a:ext>
            </a:extLst>
          </p:cNvPr>
          <p:cNvSpPr txBox="1">
            <a:spLocks/>
          </p:cNvSpPr>
          <p:nvPr userDrawn="1"/>
        </p:nvSpPr>
        <p:spPr>
          <a:xfrm>
            <a:off x="7089937" y="-7874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0" dirty="0" smtClean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 Tư Bùi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569426" y="43561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cap="none" spc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000" b="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000" b="0" cap="none" spc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2" r:id="rId3"/>
    <p:sldLayoutId id="2147483660" r:id="rId4"/>
    <p:sldLayoutId id="2147483651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56" r:id="rId11"/>
    <p:sldLayoutId id="2147483673" r:id="rId12"/>
    <p:sldLayoutId id="2147483672" r:id="rId13"/>
    <p:sldLayoutId id="2147483671" r:id="rId14"/>
    <p:sldLayoutId id="2147483670" r:id="rId15"/>
    <p:sldLayoutId id="2147483669" r:id="rId16"/>
    <p:sldLayoutId id="2147483661" r:id="rId1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333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" sz="13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36274" y="-294765"/>
            <a:ext cx="2914996" cy="3089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2" y="6858002"/>
            <a:ext cx="2432012" cy="266998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39114" y="-489500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74111" y="9086149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B714D5E-99F7-3526-2C4C-4E3C229FC647}"/>
              </a:ext>
            </a:extLst>
          </p:cNvPr>
          <p:cNvSpPr txBox="1">
            <a:spLocks/>
          </p:cNvSpPr>
          <p:nvPr userDrawn="1"/>
        </p:nvSpPr>
        <p:spPr>
          <a:xfrm>
            <a:off x="9453251" y="-1049867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  <a:sym typeface="Arial"/>
              </a:rPr>
              <a:t>By DIỆU HIỀN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3496166" y="2549368"/>
            <a:ext cx="4434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4000" b="0" i="0" u="none" strike="noStrike" kern="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4000" b="0" i="0" u="none" strike="noStrike" kern="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43403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png"/><Relationship Id="rId5" Type="http://schemas.openxmlformats.org/officeDocument/2006/relationships/image" Target="../media/image29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8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3.wdp"/><Relationship Id="rId5" Type="http://schemas.openxmlformats.org/officeDocument/2006/relationships/image" Target="../media/image51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1.png"/><Relationship Id="rId3" Type="http://schemas.openxmlformats.org/officeDocument/2006/relationships/image" Target="../media/image23.jpeg"/><Relationship Id="rId7" Type="http://schemas.openxmlformats.org/officeDocument/2006/relationships/image" Target="../media/image20.png"/><Relationship Id="rId12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11" Type="http://schemas.openxmlformats.org/officeDocument/2006/relationships/image" Target="../media/image35.png"/><Relationship Id="rId5" Type="http://schemas.openxmlformats.org/officeDocument/2006/relationships/image" Target="../media/image25.png"/><Relationship Id="rId10" Type="http://schemas.openxmlformats.org/officeDocument/2006/relationships/image" Target="../media/image40.png"/><Relationship Id="rId4" Type="http://schemas.openxmlformats.org/officeDocument/2006/relationships/image" Target="../media/image8.png"/><Relationship Id="rId9" Type="http://schemas.openxmlformats.org/officeDocument/2006/relationships/image" Target="../media/image52.png"/><Relationship Id="rId1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4.png"/><Relationship Id="rId7" Type="http://schemas.openxmlformats.org/officeDocument/2006/relationships/image" Target="../media/image2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5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4.png"/><Relationship Id="rId7" Type="http://schemas.openxmlformats.org/officeDocument/2006/relationships/image" Target="../media/image2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4.png"/><Relationship Id="rId7" Type="http://schemas.openxmlformats.org/officeDocument/2006/relationships/image" Target="../media/image2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gif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gif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openxmlformats.org/officeDocument/2006/relationships/image" Target="../media/image34.gif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0.gif"/><Relationship Id="rId7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gif"/><Relationship Id="rId5" Type="http://schemas.openxmlformats.org/officeDocument/2006/relationships/image" Target="../media/image32.gif"/><Relationship Id="rId4" Type="http://schemas.openxmlformats.org/officeDocument/2006/relationships/image" Target="../media/image34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4.png"/><Relationship Id="rId7" Type="http://schemas.openxmlformats.org/officeDocument/2006/relationships/image" Target="../media/image2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23" b="97392" l="700" r="96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3" y="2848035"/>
            <a:ext cx="5296358" cy="4074121"/>
          </a:xfrm>
          <a:prstGeom prst="rect">
            <a:avLst/>
          </a:prstGeom>
        </p:spPr>
      </p:pic>
      <p:pic>
        <p:nvPicPr>
          <p:cNvPr id="19" name="图片 18" descr="图片包含 游戏机, 大, 飞机&#10;&#10;描述已自动生成">
            <a:extLst>
              <a:ext uri="{FF2B5EF4-FFF2-40B4-BE49-F238E27FC236}">
                <a16:creationId xmlns:a16="http://schemas.microsoft.com/office/drawing/2014/main" id="{36C7C38C-D220-FB5B-CF82-373DF60B65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0" y="3429726"/>
            <a:ext cx="12192000" cy="3428274"/>
          </a:xfrm>
          <a:prstGeom prst="rect">
            <a:avLst/>
          </a:prstGeom>
        </p:spPr>
      </p:pic>
      <p:pic>
        <p:nvPicPr>
          <p:cNvPr id="38" name="图片 37" descr="图片包含 背景图案&#10;&#10;描述已自动生成">
            <a:extLst>
              <a:ext uri="{FF2B5EF4-FFF2-40B4-BE49-F238E27FC236}">
                <a16:creationId xmlns:a16="http://schemas.microsoft.com/office/drawing/2014/main" id="{1DE59149-4979-C575-060C-3CE41F4961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6" t="47935" r="7390" b="33017"/>
          <a:stretch/>
        </p:blipFill>
        <p:spPr>
          <a:xfrm rot="1945836">
            <a:off x="8809418" y="4749449"/>
            <a:ext cx="1306135" cy="816401"/>
          </a:xfrm>
          <a:prstGeom prst="rect">
            <a:avLst/>
          </a:prstGeom>
        </p:spPr>
      </p:pic>
      <p:pic>
        <p:nvPicPr>
          <p:cNvPr id="40" name="图片 39" descr="图片包含 背景图案&#10;&#10;描述已自动生成">
            <a:extLst>
              <a:ext uri="{FF2B5EF4-FFF2-40B4-BE49-F238E27FC236}">
                <a16:creationId xmlns:a16="http://schemas.microsoft.com/office/drawing/2014/main" id="{9EDECF50-D6F9-6903-CC44-9B455A8CEAC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5" t="57176" r="73809" b="22110"/>
          <a:stretch/>
        </p:blipFill>
        <p:spPr>
          <a:xfrm rot="20395039">
            <a:off x="2686770" y="5468326"/>
            <a:ext cx="962900" cy="1262744"/>
          </a:xfrm>
          <a:prstGeom prst="rect">
            <a:avLst/>
          </a:prstGeom>
        </p:spPr>
      </p:pic>
      <p:pic>
        <p:nvPicPr>
          <p:cNvPr id="41" name="图片 40" descr="图片包含 背景图案&#10;&#10;描述已自动生成">
            <a:extLst>
              <a:ext uri="{FF2B5EF4-FFF2-40B4-BE49-F238E27FC236}">
                <a16:creationId xmlns:a16="http://schemas.microsoft.com/office/drawing/2014/main" id="{FD7D687A-372A-82E9-1ACC-31E6FA92397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9" t="9417" r="45253" b="69984"/>
          <a:stretch/>
        </p:blipFill>
        <p:spPr>
          <a:xfrm>
            <a:off x="11732954" y="3052345"/>
            <a:ext cx="807385" cy="8217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227474">
            <a:off x="7859140" y="1170929"/>
            <a:ext cx="37803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500" b="1" dirty="0" smtClean="0">
                <a:solidFill>
                  <a:srgbClr val="C672A4"/>
                </a:solidFill>
                <a:latin typeface="#9Slide05 Cimochi" panose="02000504060000020004" pitchFamily="2" charset="-34"/>
                <a:cs typeface="#9Slide05 Cimochi" panose="02000504060000020004" pitchFamily="2" charset="-34"/>
              </a:rPr>
              <a:t>Luyện từ và câu</a:t>
            </a:r>
            <a:endParaRPr lang="en-US" sz="5500" b="1" dirty="0">
              <a:solidFill>
                <a:srgbClr val="C672A4"/>
              </a:solidFill>
              <a:latin typeface="#9Slide05 Cimochi" panose="02000504060000020004" pitchFamily="2" charset="-34"/>
              <a:cs typeface="#9Slide05 Cimochi" panose="02000504060000020004" pitchFamily="2" charset="-34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16AA52A-2568-3B14-1382-2943F1A7FF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45421" y="-221252"/>
            <a:ext cx="1523956" cy="1508868"/>
          </a:xfrm>
          <a:prstGeom prst="rect">
            <a:avLst/>
          </a:prstGeom>
        </p:spPr>
      </p:pic>
      <p:pic>
        <p:nvPicPr>
          <p:cNvPr id="24" name="图片 4" descr="卡通人物&#10;&#10;中度可信度描述已自动生成">
            <a:extLst>
              <a:ext uri="{FF2B5EF4-FFF2-40B4-BE49-F238E27FC236}">
                <a16:creationId xmlns:a16="http://schemas.microsoft.com/office/drawing/2014/main" id="{25B6DE53-5EFD-322E-927E-6D56D54779A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881" y="3906646"/>
            <a:ext cx="2869499" cy="28694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8123" y="1013521"/>
            <a:ext cx="5444200" cy="81693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843961" y="3044691"/>
            <a:ext cx="44198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vi-VN" sz="7200" b="1" kern="0" dirty="0" smtClean="0">
                <a:solidFill>
                  <a:srgbClr val="EC9684">
                    <a:lumMod val="50000"/>
                  </a:srgb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Bodega Script" pitchFamily="2" charset="0"/>
                <a:cs typeface="#9Slide05 Bodega Script" pitchFamily="2" charset="0"/>
                <a:sym typeface="Arial"/>
              </a:rPr>
              <a:t>Câu nêu đặc điểm</a:t>
            </a:r>
            <a:endParaRPr lang="id-ID" sz="7200" b="1" kern="0" dirty="0">
              <a:solidFill>
                <a:srgbClr val="EC9684">
                  <a:lumMod val="50000"/>
                </a:srgbClr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Pateglamt Script" panose="02000000000000000000" pitchFamily="2" charset="0"/>
              <a:cs typeface="#9Slide05 Bodega Script" pitchFamily="2" charset="0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4743" y="1830456"/>
            <a:ext cx="10010500" cy="1670449"/>
          </a:xfrm>
          <a:prstGeom prst="rect">
            <a:avLst/>
          </a:prstGeom>
        </p:spPr>
      </p:pic>
      <p:pic>
        <p:nvPicPr>
          <p:cNvPr id="23" name="图片 5">
            <a:extLst>
              <a:ext uri="{FF2B5EF4-FFF2-40B4-BE49-F238E27FC236}">
                <a16:creationId xmlns:a16="http://schemas.microsoft.com/office/drawing/2014/main" id="{3C782B30-3C2F-4C8E-B04A-55719DA40DA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8251" y="4654734"/>
            <a:ext cx="2580649" cy="25806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884452" y="2390397"/>
            <a:ext cx="746849" cy="79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4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1">
            <a:extLst>
              <a:ext uri="{FF2B5EF4-FFF2-40B4-BE49-F238E27FC236}">
                <a16:creationId xmlns:a16="http://schemas.microsoft.com/office/drawing/2014/main" id="{173DE072-DDE3-A5B5-BA76-8941207A903F}"/>
              </a:ext>
            </a:extLst>
          </p:cNvPr>
          <p:cNvGrpSpPr/>
          <p:nvPr/>
        </p:nvGrpSpPr>
        <p:grpSpPr>
          <a:xfrm>
            <a:off x="-611036" y="-67971"/>
            <a:ext cx="6707036" cy="6389728"/>
            <a:chOff x="1277257" y="0"/>
            <a:chExt cx="6858000" cy="6858000"/>
          </a:xfrm>
        </p:grpSpPr>
        <p:sp>
          <p:nvSpPr>
            <p:cNvPr id="27" name="任意多边形: 形状 11">
              <a:extLst>
                <a:ext uri="{FF2B5EF4-FFF2-40B4-BE49-F238E27FC236}">
                  <a16:creationId xmlns:a16="http://schemas.microsoft.com/office/drawing/2014/main" id="{22910097-2A9E-5B29-180B-B089E691FA0C}"/>
                </a:ext>
              </a:extLst>
            </p:cNvPr>
            <p:cNvSpPr/>
            <p:nvPr/>
          </p:nvSpPr>
          <p:spPr>
            <a:xfrm>
              <a:off x="2104571" y="2090057"/>
              <a:ext cx="5167086" cy="3976914"/>
            </a:xfrm>
            <a:custGeom>
              <a:avLst/>
              <a:gdLst>
                <a:gd name="connsiteX0" fmla="*/ 391886 w 5167086"/>
                <a:gd name="connsiteY0" fmla="*/ 0 h 3976914"/>
                <a:gd name="connsiteX1" fmla="*/ 0 w 5167086"/>
                <a:gd name="connsiteY1" fmla="*/ 3889829 h 3976914"/>
                <a:gd name="connsiteX2" fmla="*/ 174172 w 5167086"/>
                <a:gd name="connsiteY2" fmla="*/ 3976914 h 3976914"/>
                <a:gd name="connsiteX3" fmla="*/ 4847772 w 5167086"/>
                <a:gd name="connsiteY3" fmla="*/ 3918857 h 3976914"/>
                <a:gd name="connsiteX4" fmla="*/ 4949372 w 5167086"/>
                <a:gd name="connsiteY4" fmla="*/ 3889829 h 3976914"/>
                <a:gd name="connsiteX5" fmla="*/ 5167086 w 5167086"/>
                <a:gd name="connsiteY5" fmla="*/ 58057 h 3976914"/>
                <a:gd name="connsiteX6" fmla="*/ 493486 w 5167086"/>
                <a:gd name="connsiteY6" fmla="*/ 0 h 3976914"/>
                <a:gd name="connsiteX7" fmla="*/ 493486 w 5167086"/>
                <a:gd name="connsiteY7" fmla="*/ 0 h 397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7086" h="3976914">
                  <a:moveTo>
                    <a:pt x="391886" y="0"/>
                  </a:moveTo>
                  <a:lnTo>
                    <a:pt x="0" y="3889829"/>
                  </a:lnTo>
                  <a:lnTo>
                    <a:pt x="174172" y="3976914"/>
                  </a:lnTo>
                  <a:lnTo>
                    <a:pt x="4847772" y="3918857"/>
                  </a:lnTo>
                  <a:lnTo>
                    <a:pt x="4949372" y="3889829"/>
                  </a:lnTo>
                  <a:lnTo>
                    <a:pt x="5167086" y="58057"/>
                  </a:lnTo>
                  <a:lnTo>
                    <a:pt x="493486" y="0"/>
                  </a:lnTo>
                  <a:lnTo>
                    <a:pt x="493486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7" descr="卡通人物&#10;&#10;低可信度描述已自动生成">
              <a:extLst>
                <a:ext uri="{FF2B5EF4-FFF2-40B4-BE49-F238E27FC236}">
                  <a16:creationId xmlns:a16="http://schemas.microsoft.com/office/drawing/2014/main" id="{15F353EA-AD6C-D011-CA2E-F90A9BF8F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7257" y="0"/>
              <a:ext cx="6858000" cy="6858000"/>
            </a:xfrm>
            <a:prstGeom prst="rect">
              <a:avLst/>
            </a:prstGeom>
          </p:spPr>
        </p:pic>
      </p:grpSp>
      <p:grpSp>
        <p:nvGrpSpPr>
          <p:cNvPr id="12" name="组合 28">
            <a:extLst>
              <a:ext uri="{FF2B5EF4-FFF2-40B4-BE49-F238E27FC236}">
                <a16:creationId xmlns:a16="http://schemas.microsoft.com/office/drawing/2014/main" id="{ECB733C7-E705-F4A9-6E45-9D1CE397DC28}"/>
              </a:ext>
            </a:extLst>
          </p:cNvPr>
          <p:cNvGrpSpPr/>
          <p:nvPr/>
        </p:nvGrpSpPr>
        <p:grpSpPr>
          <a:xfrm>
            <a:off x="5347876" y="-892670"/>
            <a:ext cx="7578581" cy="6162963"/>
            <a:chOff x="5429149" y="1481124"/>
            <a:chExt cx="5572683" cy="5015412"/>
          </a:xfrm>
        </p:grpSpPr>
        <p:sp>
          <p:nvSpPr>
            <p:cNvPr id="13" name="矩形: 圆角 27">
              <a:extLst>
                <a:ext uri="{FF2B5EF4-FFF2-40B4-BE49-F238E27FC236}">
                  <a16:creationId xmlns:a16="http://schemas.microsoft.com/office/drawing/2014/main" id="{A9366E6C-B354-622C-017C-6B8FD23FAC31}"/>
                </a:ext>
              </a:extLst>
            </p:cNvPr>
            <p:cNvSpPr/>
            <p:nvPr/>
          </p:nvSpPr>
          <p:spPr>
            <a:xfrm>
              <a:off x="6442683" y="2858110"/>
              <a:ext cx="3425656" cy="2655055"/>
            </a:xfrm>
            <a:prstGeom prst="roundRect">
              <a:avLst>
                <a:gd name="adj" fmla="val 792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8" name="图片 11">
              <a:extLst>
                <a:ext uri="{FF2B5EF4-FFF2-40B4-BE49-F238E27FC236}">
                  <a16:creationId xmlns:a16="http://schemas.microsoft.com/office/drawing/2014/main" id="{41F0B5AC-48CD-4ABA-AE4F-84956FD97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9149" y="1481124"/>
              <a:ext cx="5572683" cy="5015412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9E17F23D-B47E-4D02-8EDE-BBC5C3AE66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7510" y="4817527"/>
            <a:ext cx="1951563" cy="1913026"/>
          </a:xfrm>
          <a:prstGeom prst="rect">
            <a:avLst/>
          </a:prstGeom>
        </p:spPr>
      </p:pic>
      <p:pic>
        <p:nvPicPr>
          <p:cNvPr id="17" name="图片 16" descr="卡通人物&#10;&#10;中度可信度描述已自动生成">
            <a:extLst>
              <a:ext uri="{FF2B5EF4-FFF2-40B4-BE49-F238E27FC236}">
                <a16:creationId xmlns:a16="http://schemas.microsoft.com/office/drawing/2014/main" id="{0F73A07E-BA0A-0123-5FFB-BBCCC76965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0430">
            <a:off x="734887" y="993925"/>
            <a:ext cx="821026" cy="8210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161302" y="-44351"/>
            <a:ext cx="935643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7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Xếp </a:t>
            </a:r>
            <a:r>
              <a:rPr lang="vi-VN" sz="37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 từ in đậm dưới </a:t>
            </a:r>
            <a:r>
              <a:rPr lang="vi-VN" sz="37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</a:p>
          <a:p>
            <a:pPr algn="ctr"/>
            <a:r>
              <a:rPr lang="vi-VN" sz="37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7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 nhóm thích hợp.</a:t>
            </a:r>
            <a:br>
              <a:rPr lang="vi-VN" sz="37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6922" y="2058604"/>
            <a:ext cx="477448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600" dirty="0" smtClean="0">
                <a:solidFill>
                  <a:srgbClr val="C00000"/>
                </a:solidFill>
                <a:latin typeface="Cambrial"/>
                <a:ea typeface="Cambria" panose="02040503050406030204" pitchFamily="18" charset="0"/>
              </a:rPr>
              <a:t>a) Ở bờ ao nhà tôi có một bụi kim ngân. Cứ vào dịp tháng Năm, từ các kẽ lá nảy ra từng chùm hoa hai bông, một bông màu </a:t>
            </a:r>
            <a:r>
              <a:rPr lang="vi-VN" sz="2600" b="1" dirty="0" smtClean="0">
                <a:solidFill>
                  <a:srgbClr val="C00000"/>
                </a:solidFill>
                <a:latin typeface="Cambrial"/>
                <a:ea typeface="Cambria" panose="02040503050406030204" pitchFamily="18" charset="0"/>
              </a:rPr>
              <a:t>vàng, </a:t>
            </a:r>
            <a:r>
              <a:rPr lang="vi-VN" sz="2600" dirty="0" smtClean="0">
                <a:solidFill>
                  <a:srgbClr val="C00000"/>
                </a:solidFill>
                <a:latin typeface="Cambrial"/>
                <a:ea typeface="Cambria" panose="02040503050406030204" pitchFamily="18" charset="0"/>
              </a:rPr>
              <a:t>một bông màu </a:t>
            </a:r>
            <a:r>
              <a:rPr lang="vi-VN" sz="2600" b="1" dirty="0" smtClean="0">
                <a:solidFill>
                  <a:srgbClr val="C00000"/>
                </a:solidFill>
                <a:latin typeface="Cambrial"/>
                <a:ea typeface="Cambria" panose="02040503050406030204" pitchFamily="18" charset="0"/>
              </a:rPr>
              <a:t>trắng, nhỏ xíu, thơm ngát.</a:t>
            </a:r>
            <a:endParaRPr lang="vi-VN" sz="2600" dirty="0" smtClean="0">
              <a:solidFill>
                <a:srgbClr val="C00000"/>
              </a:solidFill>
              <a:latin typeface="Cambrial"/>
              <a:ea typeface="Cambria" panose="02040503050406030204" pitchFamily="18" charset="0"/>
            </a:endParaRPr>
          </a:p>
          <a:p>
            <a:r>
              <a:rPr lang="vi-VN" sz="2600" i="1" dirty="0" smtClean="0">
                <a:solidFill>
                  <a:srgbClr val="C00000"/>
                </a:solidFill>
                <a:latin typeface="Cambrial"/>
                <a:ea typeface="Cambria" panose="02040503050406030204" pitchFamily="18" charset="0"/>
              </a:rPr>
              <a:t>        (Theo Trần Hoài Dương)</a:t>
            </a:r>
          </a:p>
          <a:p>
            <a:r>
              <a:rPr lang="vi-VN" sz="2600" dirty="0" smtClean="0">
                <a:solidFill>
                  <a:srgbClr val="000000"/>
                </a:solidFill>
                <a:latin typeface="Cambrial"/>
                <a:ea typeface="Cambria" panose="02040503050406030204" pitchFamily="18" charset="0"/>
              </a:rPr>
              <a:t/>
            </a:r>
            <a:br>
              <a:rPr lang="vi-VN" sz="2600" dirty="0" smtClean="0">
                <a:solidFill>
                  <a:srgbClr val="000000"/>
                </a:solidFill>
                <a:latin typeface="Cambrial"/>
                <a:ea typeface="Cambria" panose="02040503050406030204" pitchFamily="18" charset="0"/>
              </a:rPr>
            </a:br>
            <a:r>
              <a:rPr lang="vi-VN" sz="2200" dirty="0" smtClean="0">
                <a:solidFill>
                  <a:srgbClr val="000000"/>
                </a:solidFill>
                <a:latin typeface="Cambrial"/>
                <a:ea typeface="Cambria" panose="02040503050406030204" pitchFamily="18" charset="0"/>
              </a:rPr>
              <a:t/>
            </a:r>
            <a:br>
              <a:rPr lang="vi-VN" sz="2200" dirty="0" smtClean="0">
                <a:solidFill>
                  <a:srgbClr val="000000"/>
                </a:solidFill>
                <a:latin typeface="Cambrial"/>
                <a:ea typeface="Cambria" panose="02040503050406030204" pitchFamily="18" charset="0"/>
              </a:rPr>
            </a:br>
            <a:endParaRPr lang="en-US" sz="2200" dirty="0">
              <a:latin typeface="Cambrial"/>
              <a:ea typeface="Cambria" panose="0204050305040603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73356" y="945647"/>
            <a:ext cx="4298501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700" dirty="0">
                <a:solidFill>
                  <a:srgbClr val="002060"/>
                </a:solidFill>
                <a:latin typeface="Cambrial"/>
              </a:rPr>
              <a:t>b. Nai con có bộ lông màu</a:t>
            </a:r>
            <a:r>
              <a:rPr lang="vi-VN" sz="2700" b="1" dirty="0">
                <a:solidFill>
                  <a:srgbClr val="002060"/>
                </a:solidFill>
                <a:latin typeface="Cambrial"/>
              </a:rPr>
              <a:t> nâu nhạt, </a:t>
            </a:r>
            <a:r>
              <a:rPr lang="vi-VN" sz="2700" dirty="0">
                <a:solidFill>
                  <a:srgbClr val="002060"/>
                </a:solidFill>
                <a:latin typeface="Cambrial"/>
              </a:rPr>
              <a:t>mịn màng, bốn cẳng </a:t>
            </a:r>
            <a:r>
              <a:rPr lang="vi-VN" sz="2700" b="1" dirty="0">
                <a:solidFill>
                  <a:srgbClr val="002060"/>
                </a:solidFill>
                <a:latin typeface="Cambrial"/>
              </a:rPr>
              <a:t>cao nghều </a:t>
            </a:r>
            <a:r>
              <a:rPr lang="vi-VN" sz="2700" dirty="0">
                <a:solidFill>
                  <a:srgbClr val="002060"/>
                </a:solidFill>
                <a:latin typeface="Cambrial"/>
              </a:rPr>
              <a:t>như là đi trên những đôi cà kheo. Cái đầu </a:t>
            </a:r>
            <a:r>
              <a:rPr lang="vi-VN" sz="2700" b="1" dirty="0">
                <a:solidFill>
                  <a:srgbClr val="002060"/>
                </a:solidFill>
                <a:latin typeface="Cambrial"/>
              </a:rPr>
              <a:t>dài và nhỏ, </a:t>
            </a:r>
            <a:r>
              <a:rPr lang="vi-VN" sz="2700" dirty="0">
                <a:solidFill>
                  <a:srgbClr val="002060"/>
                </a:solidFill>
                <a:latin typeface="Cambrial"/>
              </a:rPr>
              <a:t>hai tai vểnh lên.</a:t>
            </a:r>
          </a:p>
          <a:p>
            <a:r>
              <a:rPr lang="vi-VN" sz="2700" dirty="0" smtClean="0">
                <a:solidFill>
                  <a:srgbClr val="002060"/>
                </a:solidFill>
                <a:latin typeface="Cambrial"/>
              </a:rPr>
              <a:t>      	 </a:t>
            </a:r>
            <a:r>
              <a:rPr lang="vi-VN" sz="2700" i="1" dirty="0" smtClean="0">
                <a:solidFill>
                  <a:srgbClr val="002060"/>
                </a:solidFill>
                <a:latin typeface="Cambrial"/>
              </a:rPr>
              <a:t>(</a:t>
            </a:r>
            <a:r>
              <a:rPr lang="vi-VN" sz="2700" i="1" dirty="0">
                <a:solidFill>
                  <a:srgbClr val="002060"/>
                </a:solidFill>
                <a:latin typeface="Cambrial"/>
              </a:rPr>
              <a:t>Nguyệt Ánh)</a:t>
            </a:r>
          </a:p>
          <a:p>
            <a:r>
              <a:rPr lang="vi-VN" dirty="0">
                <a:solidFill>
                  <a:srgbClr val="000000"/>
                </a:solidFill>
                <a:latin typeface="Cambrial"/>
              </a:rPr>
              <a:t/>
            </a:r>
            <a:br>
              <a:rPr lang="vi-VN" dirty="0">
                <a:solidFill>
                  <a:srgbClr val="000000"/>
                </a:solidFill>
                <a:latin typeface="Cambrial"/>
              </a:rPr>
            </a:br>
            <a:r>
              <a:rPr lang="vi-VN" dirty="0">
                <a:solidFill>
                  <a:srgbClr val="000000"/>
                </a:solidFill>
                <a:latin typeface="Cambrial"/>
              </a:rPr>
              <a:t/>
            </a:r>
            <a:br>
              <a:rPr lang="vi-VN" dirty="0">
                <a:solidFill>
                  <a:srgbClr val="000000"/>
                </a:solidFill>
                <a:latin typeface="Cambrial"/>
              </a:rPr>
            </a:br>
            <a:endParaRPr lang="en-US" dirty="0">
              <a:latin typeface="Cambrial"/>
            </a:endParaRPr>
          </a:p>
        </p:txBody>
      </p:sp>
      <p:sp>
        <p:nvSpPr>
          <p:cNvPr id="29" name="Rectangle 23"/>
          <p:cNvSpPr>
            <a:spLocks noChangeArrowheads="1"/>
          </p:cNvSpPr>
          <p:nvPr/>
        </p:nvSpPr>
        <p:spPr bwMode="auto">
          <a:xfrm>
            <a:off x="5091891" y="4157145"/>
            <a:ext cx="3993451" cy="630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Từ ngữ chỉ màu sắc</a:t>
            </a:r>
            <a:endParaRPr lang="en-US" altLang="en-US" sz="3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 23"/>
          <p:cNvSpPr>
            <a:spLocks noChangeArrowheads="1"/>
          </p:cNvSpPr>
          <p:nvPr/>
        </p:nvSpPr>
        <p:spPr bwMode="auto">
          <a:xfrm>
            <a:off x="6157273" y="4856347"/>
            <a:ext cx="4676452" cy="11695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Từ ngữ chỉ hình dáng, kích thước </a:t>
            </a:r>
            <a:endParaRPr lang="en-US" altLang="en-US" sz="3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7068982" y="6071573"/>
            <a:ext cx="4676452" cy="630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Từ ngữ chỉ hương vị</a:t>
            </a:r>
            <a:endParaRPr lang="en-US" altLang="en-US" sz="3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5">
            <a:extLst>
              <a:ext uri="{FF2B5EF4-FFF2-40B4-BE49-F238E27FC236}">
                <a16:creationId xmlns:a16="http://schemas.microsoft.com/office/drawing/2014/main" id="{38004401-B44F-88AB-5176-B48AA296A03E}"/>
              </a:ext>
            </a:extLst>
          </p:cNvPr>
          <p:cNvSpPr/>
          <p:nvPr/>
        </p:nvSpPr>
        <p:spPr>
          <a:xfrm rot="5797243">
            <a:off x="7158933" y="1383907"/>
            <a:ext cx="6180878" cy="3755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Google Shape;77;p4"/>
          <p:cNvSpPr/>
          <p:nvPr/>
        </p:nvSpPr>
        <p:spPr>
          <a:xfrm rot="10609344">
            <a:off x="-329609" y="-69848"/>
            <a:ext cx="5465960" cy="601697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31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 rot="655678">
            <a:off x="1453846" y="470261"/>
            <a:ext cx="3372483" cy="63094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40000"/>
                <a:lumOff val="60000"/>
              </a:schemeClr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endParaRPr lang="en-US" altLang="en-US" sz="35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rot="594286">
            <a:off x="1517306" y="542607"/>
            <a:ext cx="32993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170">
              <a:buClr>
                <a:srgbClr val="FFFFFF"/>
              </a:buClr>
              <a:defRPr/>
            </a:pPr>
            <a:r>
              <a:rPr lang="vi-VN" sz="28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5BB814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Từ ngữ chỉ màu sắc</a:t>
            </a:r>
            <a:endParaRPr lang="en-US" sz="2800" kern="0" dirty="0">
              <a:ln>
                <a:solidFill>
                  <a:srgbClr val="FFCCA9">
                    <a:lumMod val="10000"/>
                  </a:srgbClr>
                </a:solidFill>
              </a:ln>
              <a:solidFill>
                <a:srgbClr val="5BB814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latin typeface="SVN-Poky's" panose="020B0606040200020203" pitchFamily="34" charset="0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173DE072-DDE3-A5B5-BA76-8941207A903F}"/>
              </a:ext>
            </a:extLst>
          </p:cNvPr>
          <p:cNvGrpSpPr/>
          <p:nvPr/>
        </p:nvGrpSpPr>
        <p:grpSpPr>
          <a:xfrm rot="16973852">
            <a:off x="2230982" y="259007"/>
            <a:ext cx="6858000" cy="6858000"/>
            <a:chOff x="1277257" y="0"/>
            <a:chExt cx="6858000" cy="6858000"/>
          </a:xfrm>
        </p:grpSpPr>
        <p:sp>
          <p:nvSpPr>
            <p:cNvPr id="23" name="任意多边形: 形状 11">
              <a:extLst>
                <a:ext uri="{FF2B5EF4-FFF2-40B4-BE49-F238E27FC236}">
                  <a16:creationId xmlns:a16="http://schemas.microsoft.com/office/drawing/2014/main" id="{22910097-2A9E-5B29-180B-B089E691FA0C}"/>
                </a:ext>
              </a:extLst>
            </p:cNvPr>
            <p:cNvSpPr/>
            <p:nvPr/>
          </p:nvSpPr>
          <p:spPr>
            <a:xfrm>
              <a:off x="2104571" y="2090057"/>
              <a:ext cx="5167086" cy="3976914"/>
            </a:xfrm>
            <a:custGeom>
              <a:avLst/>
              <a:gdLst>
                <a:gd name="connsiteX0" fmla="*/ 391886 w 5167086"/>
                <a:gd name="connsiteY0" fmla="*/ 0 h 3976914"/>
                <a:gd name="connsiteX1" fmla="*/ 0 w 5167086"/>
                <a:gd name="connsiteY1" fmla="*/ 3889829 h 3976914"/>
                <a:gd name="connsiteX2" fmla="*/ 174172 w 5167086"/>
                <a:gd name="connsiteY2" fmla="*/ 3976914 h 3976914"/>
                <a:gd name="connsiteX3" fmla="*/ 4847772 w 5167086"/>
                <a:gd name="connsiteY3" fmla="*/ 3918857 h 3976914"/>
                <a:gd name="connsiteX4" fmla="*/ 4949372 w 5167086"/>
                <a:gd name="connsiteY4" fmla="*/ 3889829 h 3976914"/>
                <a:gd name="connsiteX5" fmla="*/ 5167086 w 5167086"/>
                <a:gd name="connsiteY5" fmla="*/ 58057 h 3976914"/>
                <a:gd name="connsiteX6" fmla="*/ 493486 w 5167086"/>
                <a:gd name="connsiteY6" fmla="*/ 0 h 3976914"/>
                <a:gd name="connsiteX7" fmla="*/ 493486 w 5167086"/>
                <a:gd name="connsiteY7" fmla="*/ 0 h 397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7086" h="3976914">
                  <a:moveTo>
                    <a:pt x="391886" y="0"/>
                  </a:moveTo>
                  <a:lnTo>
                    <a:pt x="0" y="3889829"/>
                  </a:lnTo>
                  <a:lnTo>
                    <a:pt x="174172" y="3976914"/>
                  </a:lnTo>
                  <a:lnTo>
                    <a:pt x="4847772" y="3918857"/>
                  </a:lnTo>
                  <a:lnTo>
                    <a:pt x="4949372" y="3889829"/>
                  </a:lnTo>
                  <a:lnTo>
                    <a:pt x="5167086" y="58057"/>
                  </a:lnTo>
                  <a:lnTo>
                    <a:pt x="493486" y="0"/>
                  </a:lnTo>
                  <a:lnTo>
                    <a:pt x="493486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4" name="图片 7" descr="卡通人物&#10;&#10;低可信度描述已自动生成">
              <a:extLst>
                <a:ext uri="{FF2B5EF4-FFF2-40B4-BE49-F238E27FC236}">
                  <a16:creationId xmlns:a16="http://schemas.microsoft.com/office/drawing/2014/main" id="{15F353EA-AD6C-D011-CA2E-F90A9BF8F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7257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28" name="图片 2" descr="图片包含 徽标&#10;&#10;描述已自动生成">
            <a:extLst>
              <a:ext uri="{FF2B5EF4-FFF2-40B4-BE49-F238E27FC236}">
                <a16:creationId xmlns:a16="http://schemas.microsoft.com/office/drawing/2014/main" id="{7FD90658-34B1-93A6-0899-43EC897FAC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29234">
            <a:off x="5905416" y="1180264"/>
            <a:ext cx="8767803" cy="5830817"/>
          </a:xfrm>
          <a:prstGeom prst="rect">
            <a:avLst/>
          </a:prstGeom>
        </p:spPr>
      </p:pic>
      <p:sp>
        <p:nvSpPr>
          <p:cNvPr id="13" name="Rectangle 23"/>
          <p:cNvSpPr>
            <a:spLocks noChangeArrowheads="1"/>
          </p:cNvSpPr>
          <p:nvPr/>
        </p:nvSpPr>
        <p:spPr bwMode="auto">
          <a:xfrm rot="920272">
            <a:off x="9044821" y="694934"/>
            <a:ext cx="3330308" cy="630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endParaRPr lang="en-US" altLang="en-US" sz="3500" b="1" dirty="0">
              <a:solidFill>
                <a:schemeClr val="accent6">
                  <a:lumMod val="50000"/>
                </a:schemeClr>
              </a:solidFill>
              <a:latin typeface="SVN-Poky's" panose="020B0606040200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910867">
            <a:off x="9057536" y="756490"/>
            <a:ext cx="318388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170">
              <a:buClr>
                <a:srgbClr val="FFFFFF"/>
              </a:buClr>
              <a:defRPr/>
            </a:pPr>
            <a:r>
              <a:rPr lang="vi-VN" sz="27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5BB814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Từ ngữ chỉ hương vị</a:t>
            </a:r>
            <a:endParaRPr lang="en-US" sz="2700" kern="0" dirty="0">
              <a:ln>
                <a:solidFill>
                  <a:srgbClr val="FFCCA9">
                    <a:lumMod val="10000"/>
                  </a:srgbClr>
                </a:solidFill>
              </a:ln>
              <a:solidFill>
                <a:srgbClr val="5BB814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latin typeface="SVN-Poky's" panose="020B0606040200020203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1455AF47-4CBD-44BB-9C02-66A1739D7F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4659" y="2643558"/>
            <a:ext cx="4466786" cy="4466786"/>
          </a:xfrm>
          <a:prstGeom prst="rect">
            <a:avLst/>
          </a:prstGeom>
        </p:spPr>
      </p:pic>
      <p:grpSp>
        <p:nvGrpSpPr>
          <p:cNvPr id="29" name="组合 8">
            <a:extLst>
              <a:ext uri="{FF2B5EF4-FFF2-40B4-BE49-F238E27FC236}">
                <a16:creationId xmlns:a16="http://schemas.microsoft.com/office/drawing/2014/main" id="{8C64A780-E612-ABAB-1668-DD7DED4E8E21}"/>
              </a:ext>
            </a:extLst>
          </p:cNvPr>
          <p:cNvGrpSpPr/>
          <p:nvPr/>
        </p:nvGrpSpPr>
        <p:grpSpPr>
          <a:xfrm>
            <a:off x="4153740" y="-1007725"/>
            <a:ext cx="5250390" cy="4036263"/>
            <a:chOff x="5396650" y="1341436"/>
            <a:chExt cx="5337907" cy="4900170"/>
          </a:xfrm>
        </p:grpSpPr>
        <p:pic>
          <p:nvPicPr>
            <p:cNvPr id="30" name="图片 7" descr="图片包含 箭头&#10;&#10;描述已自动生成">
              <a:extLst>
                <a:ext uri="{FF2B5EF4-FFF2-40B4-BE49-F238E27FC236}">
                  <a16:creationId xmlns:a16="http://schemas.microsoft.com/office/drawing/2014/main" id="{3A66A850-A784-FFC7-AED9-B97C508D2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61238">
              <a:off x="5396650" y="1341436"/>
              <a:ext cx="5337907" cy="4900170"/>
            </a:xfrm>
            <a:prstGeom prst="rect">
              <a:avLst/>
            </a:prstGeom>
          </p:spPr>
        </p:pic>
        <p:sp>
          <p:nvSpPr>
            <p:cNvPr id="31" name="文本框 29"/>
            <p:cNvSpPr txBox="1"/>
            <p:nvPr/>
          </p:nvSpPr>
          <p:spPr>
            <a:xfrm>
              <a:off x="8596841" y="4625328"/>
              <a:ext cx="1423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 rot="929589">
            <a:off x="5042850" y="607141"/>
            <a:ext cx="372249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buClr>
                <a:srgbClr val="FFFFFF"/>
              </a:buClr>
              <a:defRPr/>
            </a:pPr>
            <a:r>
              <a:rPr lang="vi-VN" sz="28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5BB814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Từ ngữ chỉ hình dáng, </a:t>
            </a:r>
          </a:p>
          <a:p>
            <a:pPr algn="ctr" defTabSz="1219170">
              <a:buClr>
                <a:srgbClr val="FFFFFF"/>
              </a:buClr>
              <a:defRPr/>
            </a:pPr>
            <a:r>
              <a:rPr lang="vi-VN" sz="28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5BB814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kích thước</a:t>
            </a:r>
            <a:endParaRPr lang="en-US" sz="2800" kern="0" dirty="0">
              <a:ln>
                <a:solidFill>
                  <a:srgbClr val="FFCCA9">
                    <a:lumMod val="10000"/>
                  </a:srgbClr>
                </a:solidFill>
              </a:ln>
              <a:solidFill>
                <a:srgbClr val="5BB814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latin typeface="SVN-Poky's" panose="020B0606040200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794284">
            <a:off x="1570656" y="1496507"/>
            <a:ext cx="16247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vàng</a:t>
            </a:r>
            <a:endParaRPr lang="en-US" sz="3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740036">
            <a:off x="1228437" y="2484105"/>
            <a:ext cx="16247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trắng</a:t>
            </a:r>
            <a:endParaRPr lang="en-US" sz="3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581469">
            <a:off x="656816" y="3404346"/>
            <a:ext cx="248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n</a:t>
            </a:r>
            <a:r>
              <a:rPr lang="vi-VN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âu nhạt</a:t>
            </a:r>
            <a:endParaRPr lang="en-US" sz="3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832933">
            <a:off x="5542714" y="2034867"/>
            <a:ext cx="248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n</a:t>
            </a:r>
            <a:r>
              <a:rPr lang="vi-VN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hỏ xíu</a:t>
            </a:r>
            <a:endParaRPr lang="en-US" sz="3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846543">
            <a:off x="5302444" y="3690980"/>
            <a:ext cx="248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dài</a:t>
            </a:r>
            <a:endParaRPr lang="en-US" sz="3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944914">
            <a:off x="5028585" y="2740203"/>
            <a:ext cx="248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  <a:r>
              <a:rPr lang="vi-VN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ao nghều</a:t>
            </a:r>
            <a:endParaRPr lang="en-US" sz="3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rot="813515">
            <a:off x="4986966" y="4465428"/>
            <a:ext cx="248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nhỏ</a:t>
            </a:r>
            <a:endParaRPr lang="en-US" sz="3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1054507">
            <a:off x="9298268" y="2203838"/>
            <a:ext cx="248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t</a:t>
            </a:r>
            <a:r>
              <a:rPr lang="vi-VN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hơm ngát</a:t>
            </a:r>
            <a:endParaRPr lang="en-US" sz="3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/>
      <p:bldP spid="13" grpId="0" animBg="1"/>
      <p:bldP spid="2" grpId="0"/>
      <p:bldP spid="26" grpId="0"/>
      <p:bldP spid="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卡通人物&#10;&#10;中度可信度描述已自动生成">
            <a:extLst>
              <a:ext uri="{FF2B5EF4-FFF2-40B4-BE49-F238E27FC236}">
                <a16:creationId xmlns:a16="http://schemas.microsoft.com/office/drawing/2014/main" id="{9839354E-DAE1-B114-3D42-C3D10D3282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0430">
            <a:off x="529446" y="592305"/>
            <a:ext cx="821026" cy="821024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9CA58071-D0DB-157E-8183-10546F3911BB}"/>
              </a:ext>
            </a:extLst>
          </p:cNvPr>
          <p:cNvGrpSpPr/>
          <p:nvPr/>
        </p:nvGrpSpPr>
        <p:grpSpPr>
          <a:xfrm flipH="1">
            <a:off x="-533431" y="382335"/>
            <a:ext cx="5216941" cy="6044116"/>
            <a:chOff x="2504421" y="1214915"/>
            <a:chExt cx="5423306" cy="5423306"/>
          </a:xfrm>
        </p:grpSpPr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8D8E8264-1822-82DB-DB15-F519C99971A2}"/>
                </a:ext>
              </a:extLst>
            </p:cNvPr>
            <p:cNvSpPr/>
            <p:nvPr/>
          </p:nvSpPr>
          <p:spPr>
            <a:xfrm>
              <a:off x="3864746" y="2450210"/>
              <a:ext cx="3509034" cy="3442590"/>
            </a:xfrm>
            <a:custGeom>
              <a:avLst/>
              <a:gdLst>
                <a:gd name="connsiteX0" fmla="*/ 2579597 w 3509034"/>
                <a:gd name="connsiteY0" fmla="*/ 3384533 h 3442590"/>
                <a:gd name="connsiteX1" fmla="*/ 1999025 w 3509034"/>
                <a:gd name="connsiteY1" fmla="*/ 3370019 h 3442590"/>
                <a:gd name="connsiteX2" fmla="*/ 1578111 w 3509034"/>
                <a:gd name="connsiteY2" fmla="*/ 3297447 h 3442590"/>
                <a:gd name="connsiteX3" fmla="*/ 1026568 w 3509034"/>
                <a:gd name="connsiteY3" fmla="*/ 3123276 h 3442590"/>
                <a:gd name="connsiteX4" fmla="*/ 547597 w 3509034"/>
                <a:gd name="connsiteY4" fmla="*/ 2832990 h 3442590"/>
                <a:gd name="connsiteX5" fmla="*/ 184740 w 3509034"/>
                <a:gd name="connsiteY5" fmla="*/ 2412076 h 3442590"/>
                <a:gd name="connsiteX6" fmla="*/ 25083 w 3509034"/>
                <a:gd name="connsiteY6" fmla="*/ 1947619 h 3442590"/>
                <a:gd name="connsiteX7" fmla="*/ 10568 w 3509034"/>
                <a:gd name="connsiteY7" fmla="*/ 1425104 h 3442590"/>
                <a:gd name="connsiteX8" fmla="*/ 126683 w 3509034"/>
                <a:gd name="connsiteY8" fmla="*/ 946133 h 3442590"/>
                <a:gd name="connsiteX9" fmla="*/ 533083 w 3509034"/>
                <a:gd name="connsiteY9" fmla="*/ 409104 h 3442590"/>
                <a:gd name="connsiteX10" fmla="*/ 1142683 w 3509034"/>
                <a:gd name="connsiteY10" fmla="*/ 75276 h 3442590"/>
                <a:gd name="connsiteX11" fmla="*/ 1810340 w 3509034"/>
                <a:gd name="connsiteY11" fmla="*/ 2704 h 3442590"/>
                <a:gd name="connsiteX12" fmla="*/ 2492511 w 3509034"/>
                <a:gd name="connsiteY12" fmla="*/ 133333 h 3442590"/>
                <a:gd name="connsiteX13" fmla="*/ 2971483 w 3509034"/>
                <a:gd name="connsiteY13" fmla="*/ 394590 h 3442590"/>
                <a:gd name="connsiteX14" fmla="*/ 3290797 w 3509034"/>
                <a:gd name="connsiteY14" fmla="*/ 699390 h 3442590"/>
                <a:gd name="connsiteX15" fmla="*/ 3261768 w 3509034"/>
                <a:gd name="connsiteY15" fmla="*/ 888076 h 3442590"/>
                <a:gd name="connsiteX16" fmla="*/ 3406911 w 3509034"/>
                <a:gd name="connsiteY16" fmla="*/ 1018704 h 3442590"/>
                <a:gd name="connsiteX17" fmla="*/ 3508511 w 3509034"/>
                <a:gd name="connsiteY17" fmla="*/ 1541219 h 3442590"/>
                <a:gd name="connsiteX18" fmla="*/ 3435940 w 3509034"/>
                <a:gd name="connsiteY18" fmla="*/ 1715390 h 3442590"/>
                <a:gd name="connsiteX19" fmla="*/ 3218225 w 3509034"/>
                <a:gd name="connsiteY19" fmla="*/ 1976647 h 3442590"/>
                <a:gd name="connsiteX20" fmla="*/ 2695711 w 3509034"/>
                <a:gd name="connsiteY20" fmla="*/ 2455619 h 3442590"/>
                <a:gd name="connsiteX21" fmla="*/ 2579597 w 3509034"/>
                <a:gd name="connsiteY21" fmla="*/ 3036190 h 3442590"/>
                <a:gd name="connsiteX22" fmla="*/ 2579597 w 3509034"/>
                <a:gd name="connsiteY22" fmla="*/ 3442590 h 3442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09034" h="3442590">
                  <a:moveTo>
                    <a:pt x="2579597" y="3384533"/>
                  </a:moveTo>
                  <a:cubicBezTo>
                    <a:pt x="2372768" y="3384533"/>
                    <a:pt x="2165939" y="3384533"/>
                    <a:pt x="1999025" y="3370019"/>
                  </a:cubicBezTo>
                  <a:cubicBezTo>
                    <a:pt x="1832111" y="3355505"/>
                    <a:pt x="1740187" y="3338571"/>
                    <a:pt x="1578111" y="3297447"/>
                  </a:cubicBezTo>
                  <a:cubicBezTo>
                    <a:pt x="1416035" y="3256323"/>
                    <a:pt x="1198320" y="3200685"/>
                    <a:pt x="1026568" y="3123276"/>
                  </a:cubicBezTo>
                  <a:cubicBezTo>
                    <a:pt x="854816" y="3045866"/>
                    <a:pt x="687902" y="2951523"/>
                    <a:pt x="547597" y="2832990"/>
                  </a:cubicBezTo>
                  <a:cubicBezTo>
                    <a:pt x="407292" y="2714457"/>
                    <a:pt x="271826" y="2559638"/>
                    <a:pt x="184740" y="2412076"/>
                  </a:cubicBezTo>
                  <a:cubicBezTo>
                    <a:pt x="97654" y="2264514"/>
                    <a:pt x="54112" y="2112114"/>
                    <a:pt x="25083" y="1947619"/>
                  </a:cubicBezTo>
                  <a:cubicBezTo>
                    <a:pt x="-3946" y="1783124"/>
                    <a:pt x="-6365" y="1592018"/>
                    <a:pt x="10568" y="1425104"/>
                  </a:cubicBezTo>
                  <a:cubicBezTo>
                    <a:pt x="27501" y="1258190"/>
                    <a:pt x="39597" y="1115466"/>
                    <a:pt x="126683" y="946133"/>
                  </a:cubicBezTo>
                  <a:cubicBezTo>
                    <a:pt x="213769" y="776800"/>
                    <a:pt x="363750" y="554247"/>
                    <a:pt x="533083" y="409104"/>
                  </a:cubicBezTo>
                  <a:cubicBezTo>
                    <a:pt x="702416" y="263961"/>
                    <a:pt x="929807" y="143009"/>
                    <a:pt x="1142683" y="75276"/>
                  </a:cubicBezTo>
                  <a:cubicBezTo>
                    <a:pt x="1355559" y="7543"/>
                    <a:pt x="1585369" y="-6972"/>
                    <a:pt x="1810340" y="2704"/>
                  </a:cubicBezTo>
                  <a:cubicBezTo>
                    <a:pt x="2035311" y="12380"/>
                    <a:pt x="2298987" y="68019"/>
                    <a:pt x="2492511" y="133333"/>
                  </a:cubicBezTo>
                  <a:cubicBezTo>
                    <a:pt x="2686035" y="198647"/>
                    <a:pt x="2838435" y="300247"/>
                    <a:pt x="2971483" y="394590"/>
                  </a:cubicBezTo>
                  <a:cubicBezTo>
                    <a:pt x="3104531" y="488933"/>
                    <a:pt x="3242416" y="617142"/>
                    <a:pt x="3290797" y="699390"/>
                  </a:cubicBezTo>
                  <a:cubicBezTo>
                    <a:pt x="3339178" y="781638"/>
                    <a:pt x="3242416" y="834857"/>
                    <a:pt x="3261768" y="888076"/>
                  </a:cubicBezTo>
                  <a:cubicBezTo>
                    <a:pt x="3281120" y="941295"/>
                    <a:pt x="3365787" y="909847"/>
                    <a:pt x="3406911" y="1018704"/>
                  </a:cubicBezTo>
                  <a:cubicBezTo>
                    <a:pt x="3448035" y="1127561"/>
                    <a:pt x="3503673" y="1425105"/>
                    <a:pt x="3508511" y="1541219"/>
                  </a:cubicBezTo>
                  <a:cubicBezTo>
                    <a:pt x="3513349" y="1657333"/>
                    <a:pt x="3484321" y="1642819"/>
                    <a:pt x="3435940" y="1715390"/>
                  </a:cubicBezTo>
                  <a:cubicBezTo>
                    <a:pt x="3387559" y="1787961"/>
                    <a:pt x="3341596" y="1853276"/>
                    <a:pt x="3218225" y="1976647"/>
                  </a:cubicBezTo>
                  <a:cubicBezTo>
                    <a:pt x="3094854" y="2100018"/>
                    <a:pt x="2802149" y="2279029"/>
                    <a:pt x="2695711" y="2455619"/>
                  </a:cubicBezTo>
                  <a:cubicBezTo>
                    <a:pt x="2589273" y="2632209"/>
                    <a:pt x="2598949" y="2871695"/>
                    <a:pt x="2579597" y="3036190"/>
                  </a:cubicBezTo>
                  <a:cubicBezTo>
                    <a:pt x="2560245" y="3200685"/>
                    <a:pt x="2569921" y="3321637"/>
                    <a:pt x="2579597" y="344259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3ED673E8-16D3-431C-AF91-A436B8805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04421" y="1214915"/>
              <a:ext cx="5423306" cy="5423306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226540" y="2379144"/>
            <a:ext cx="29562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170">
              <a:buClr>
                <a:srgbClr val="FFFFFF"/>
              </a:buClr>
              <a:defRPr/>
            </a:pPr>
            <a:r>
              <a:rPr lang="vi-VN" sz="48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F642C7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TỪ CHỈ </a:t>
            </a:r>
          </a:p>
          <a:p>
            <a:pPr lvl="0" algn="ctr" defTabSz="1219170">
              <a:buClr>
                <a:srgbClr val="FFFFFF"/>
              </a:buClr>
              <a:defRPr/>
            </a:pPr>
            <a:r>
              <a:rPr lang="vi-VN" sz="48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F642C7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ĐẶC ĐIỂM</a:t>
            </a:r>
            <a:endParaRPr lang="en-US" sz="4800" kern="0" dirty="0">
              <a:ln>
                <a:solidFill>
                  <a:srgbClr val="FFCCA9">
                    <a:lumMod val="10000"/>
                  </a:srgbClr>
                </a:solidFill>
              </a:ln>
              <a:solidFill>
                <a:srgbClr val="F642C7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latin typeface="SVN-Poky's" panose="020B0606040200020203" pitchFamily="34" charset="0"/>
            </a:endParaRPr>
          </a:p>
        </p:txBody>
      </p:sp>
      <p:grpSp>
        <p:nvGrpSpPr>
          <p:cNvPr id="31" name="组合 3">
            <a:extLst>
              <a:ext uri="{FF2B5EF4-FFF2-40B4-BE49-F238E27FC236}">
                <a16:creationId xmlns:a16="http://schemas.microsoft.com/office/drawing/2014/main" id="{D728B6AA-85BA-49C9-8150-87D27C3D1BE9}"/>
              </a:ext>
            </a:extLst>
          </p:cNvPr>
          <p:cNvGrpSpPr/>
          <p:nvPr/>
        </p:nvGrpSpPr>
        <p:grpSpPr>
          <a:xfrm>
            <a:off x="4894473" y="4100700"/>
            <a:ext cx="6700627" cy="1780028"/>
            <a:chOff x="1095190" y="4867904"/>
            <a:chExt cx="4339277" cy="1143186"/>
          </a:xfrm>
        </p:grpSpPr>
        <p:sp>
          <p:nvSpPr>
            <p:cNvPr id="32" name="文本框 23"/>
            <p:cNvSpPr txBox="1"/>
            <p:nvPr/>
          </p:nvSpPr>
          <p:spPr>
            <a:xfrm>
              <a:off x="1771027" y="5404423"/>
              <a:ext cx="3663440" cy="461665"/>
            </a:xfrm>
            <a:custGeom>
              <a:avLst/>
              <a:gdLst>
                <a:gd name="connsiteX0" fmla="*/ 0 w 4158978"/>
                <a:gd name="connsiteY0" fmla="*/ 0 h 461665"/>
                <a:gd name="connsiteX1" fmla="*/ 4158978 w 4158978"/>
                <a:gd name="connsiteY1" fmla="*/ 0 h 461665"/>
                <a:gd name="connsiteX2" fmla="*/ 4158978 w 4158978"/>
                <a:gd name="connsiteY2" fmla="*/ 461665 h 461665"/>
                <a:gd name="connsiteX3" fmla="*/ 0 w 4158978"/>
                <a:gd name="connsiteY3" fmla="*/ 461665 h 461665"/>
                <a:gd name="connsiteX4" fmla="*/ 0 w 4158978"/>
                <a:gd name="connsiteY4" fmla="*/ 0 h 46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58978" h="461665" fill="none" extrusionOk="0">
                  <a:moveTo>
                    <a:pt x="0" y="0"/>
                  </a:moveTo>
                  <a:cubicBezTo>
                    <a:pt x="423157" y="97687"/>
                    <a:pt x="2211771" y="-93129"/>
                    <a:pt x="4158978" y="0"/>
                  </a:cubicBezTo>
                  <a:cubicBezTo>
                    <a:pt x="4143292" y="137945"/>
                    <a:pt x="4161490" y="392957"/>
                    <a:pt x="4158978" y="461665"/>
                  </a:cubicBezTo>
                  <a:cubicBezTo>
                    <a:pt x="3622634" y="358180"/>
                    <a:pt x="1205643" y="368155"/>
                    <a:pt x="0" y="461665"/>
                  </a:cubicBezTo>
                  <a:cubicBezTo>
                    <a:pt x="-40115" y="402761"/>
                    <a:pt x="-31205" y="135728"/>
                    <a:pt x="0" y="0"/>
                  </a:cubicBezTo>
                  <a:close/>
                </a:path>
                <a:path w="4158978" h="461665" stroke="0" extrusionOk="0">
                  <a:moveTo>
                    <a:pt x="0" y="0"/>
                  </a:moveTo>
                  <a:cubicBezTo>
                    <a:pt x="1429679" y="67918"/>
                    <a:pt x="3506447" y="1188"/>
                    <a:pt x="4158978" y="0"/>
                  </a:cubicBezTo>
                  <a:cubicBezTo>
                    <a:pt x="4185068" y="200807"/>
                    <a:pt x="4122020" y="414269"/>
                    <a:pt x="4158978" y="461665"/>
                  </a:cubicBezTo>
                  <a:cubicBezTo>
                    <a:pt x="2355974" y="373639"/>
                    <a:pt x="1786033" y="446572"/>
                    <a:pt x="0" y="461665"/>
                  </a:cubicBezTo>
                  <a:cubicBezTo>
                    <a:pt x="-6626" y="344865"/>
                    <a:pt x="-21553" y="91455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101380746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endParaRPr lang="zh-CN" altLang="en-US" sz="2400" b="1" dirty="0">
                <a:latin typeface="Arial" panose="020B0604020202020204" pitchFamily="34" charset="0"/>
                <a:ea typeface="思源黑体 CN Medium" panose="020B0600000000000000" pitchFamily="34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pic>
          <p:nvPicPr>
            <p:cNvPr id="33" name="图片 14">
              <a:extLst>
                <a:ext uri="{FF2B5EF4-FFF2-40B4-BE49-F238E27FC236}">
                  <a16:creationId xmlns:a16="http://schemas.microsoft.com/office/drawing/2014/main" id="{A582A804-8850-4940-85E5-B1296838A8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119" r="-9119"/>
            <a:stretch/>
          </p:blipFill>
          <p:spPr>
            <a:xfrm>
              <a:off x="1095190" y="4867904"/>
              <a:ext cx="1351673" cy="1143186"/>
            </a:xfrm>
            <a:custGeom>
              <a:avLst/>
              <a:gdLst>
                <a:gd name="connsiteX0" fmla="*/ 0 w 1711107"/>
                <a:gd name="connsiteY0" fmla="*/ 0 h 2458506"/>
                <a:gd name="connsiteX1" fmla="*/ 1711107 w 1711107"/>
                <a:gd name="connsiteY1" fmla="*/ 0 h 2458506"/>
                <a:gd name="connsiteX2" fmla="*/ 1711107 w 1711107"/>
                <a:gd name="connsiteY2" fmla="*/ 2458506 h 2458506"/>
                <a:gd name="connsiteX3" fmla="*/ 0 w 1711107"/>
                <a:gd name="connsiteY3" fmla="*/ 2458506 h 2458506"/>
                <a:gd name="connsiteX4" fmla="*/ 0 w 1711107"/>
                <a:gd name="connsiteY4" fmla="*/ 0 h 24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107" h="2458506">
                  <a:moveTo>
                    <a:pt x="0" y="0"/>
                  </a:moveTo>
                  <a:lnTo>
                    <a:pt x="1711107" y="0"/>
                  </a:lnTo>
                  <a:lnTo>
                    <a:pt x="1711107" y="2458506"/>
                  </a:lnTo>
                  <a:lnTo>
                    <a:pt x="0" y="2458506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34" name="组合 4">
            <a:extLst>
              <a:ext uri="{FF2B5EF4-FFF2-40B4-BE49-F238E27FC236}">
                <a16:creationId xmlns:a16="http://schemas.microsoft.com/office/drawing/2014/main" id="{4342BE40-374F-450E-9588-A26E2D686C81}"/>
              </a:ext>
            </a:extLst>
          </p:cNvPr>
          <p:cNvGrpSpPr/>
          <p:nvPr/>
        </p:nvGrpSpPr>
        <p:grpSpPr>
          <a:xfrm>
            <a:off x="3438442" y="166545"/>
            <a:ext cx="6683458" cy="2374696"/>
            <a:chOff x="1106789" y="2162186"/>
            <a:chExt cx="5581394" cy="1141129"/>
          </a:xfrm>
        </p:grpSpPr>
        <p:sp>
          <p:nvSpPr>
            <p:cNvPr id="35" name="文本框 17"/>
            <p:cNvSpPr txBox="1"/>
            <p:nvPr/>
          </p:nvSpPr>
          <p:spPr>
            <a:xfrm>
              <a:off x="1614805" y="2752725"/>
              <a:ext cx="5073378" cy="461665"/>
            </a:xfrm>
            <a:custGeom>
              <a:avLst/>
              <a:gdLst>
                <a:gd name="connsiteX0" fmla="*/ 0 w 5073378"/>
                <a:gd name="connsiteY0" fmla="*/ 0 h 461665"/>
                <a:gd name="connsiteX1" fmla="*/ 5073378 w 5073378"/>
                <a:gd name="connsiteY1" fmla="*/ 0 h 461665"/>
                <a:gd name="connsiteX2" fmla="*/ 5073378 w 5073378"/>
                <a:gd name="connsiteY2" fmla="*/ 461665 h 461665"/>
                <a:gd name="connsiteX3" fmla="*/ 0 w 5073378"/>
                <a:gd name="connsiteY3" fmla="*/ 461665 h 461665"/>
                <a:gd name="connsiteX4" fmla="*/ 0 w 5073378"/>
                <a:gd name="connsiteY4" fmla="*/ 0 h 46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3378" h="461665" fill="none" extrusionOk="0">
                  <a:moveTo>
                    <a:pt x="0" y="0"/>
                  </a:moveTo>
                  <a:cubicBezTo>
                    <a:pt x="2446486" y="-101119"/>
                    <a:pt x="2554657" y="89181"/>
                    <a:pt x="5073378" y="0"/>
                  </a:cubicBezTo>
                  <a:cubicBezTo>
                    <a:pt x="5056881" y="185567"/>
                    <a:pt x="5066938" y="376784"/>
                    <a:pt x="5073378" y="461665"/>
                  </a:cubicBezTo>
                  <a:cubicBezTo>
                    <a:pt x="3289676" y="381788"/>
                    <a:pt x="1796596" y="599553"/>
                    <a:pt x="0" y="461665"/>
                  </a:cubicBezTo>
                  <a:cubicBezTo>
                    <a:pt x="40995" y="288181"/>
                    <a:pt x="-40101" y="163152"/>
                    <a:pt x="0" y="0"/>
                  </a:cubicBezTo>
                  <a:close/>
                </a:path>
                <a:path w="5073378" h="461665" stroke="0" extrusionOk="0">
                  <a:moveTo>
                    <a:pt x="0" y="0"/>
                  </a:moveTo>
                  <a:cubicBezTo>
                    <a:pt x="510347" y="-144423"/>
                    <a:pt x="4404883" y="129707"/>
                    <a:pt x="5073378" y="0"/>
                  </a:cubicBezTo>
                  <a:cubicBezTo>
                    <a:pt x="5109174" y="55493"/>
                    <a:pt x="5098379" y="287086"/>
                    <a:pt x="5073378" y="461665"/>
                  </a:cubicBezTo>
                  <a:cubicBezTo>
                    <a:pt x="4504776" y="594801"/>
                    <a:pt x="1665927" y="608507"/>
                    <a:pt x="0" y="461665"/>
                  </a:cubicBezTo>
                  <a:cubicBezTo>
                    <a:pt x="22444" y="350881"/>
                    <a:pt x="18287" y="7358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3059403939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endParaRPr lang="en-US" altLang="zh-CN" sz="2400" b="1" dirty="0">
                <a:latin typeface="Arial" panose="020B0604020202020204" pitchFamily="34" charset="0"/>
                <a:ea typeface="思源黑体 CN Medium" panose="020B0600000000000000" pitchFamily="34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pic>
          <p:nvPicPr>
            <p:cNvPr id="36" name="图片 18">
              <a:extLst>
                <a:ext uri="{FF2B5EF4-FFF2-40B4-BE49-F238E27FC236}">
                  <a16:creationId xmlns:a16="http://schemas.microsoft.com/office/drawing/2014/main" id="{B8468C95-9A20-4D1F-9C4F-AA0409DC4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6" r="8176"/>
            <a:stretch/>
          </p:blipFill>
          <p:spPr>
            <a:xfrm>
              <a:off x="1106789" y="2162186"/>
              <a:ext cx="1484764" cy="1141129"/>
            </a:xfrm>
            <a:custGeom>
              <a:avLst/>
              <a:gdLst>
                <a:gd name="connsiteX0" fmla="*/ 0 w 1112693"/>
                <a:gd name="connsiteY0" fmla="*/ 0 h 2354003"/>
                <a:gd name="connsiteX1" fmla="*/ 1112693 w 1112693"/>
                <a:gd name="connsiteY1" fmla="*/ 0 h 2354003"/>
                <a:gd name="connsiteX2" fmla="*/ 1112693 w 1112693"/>
                <a:gd name="connsiteY2" fmla="*/ 2354003 h 2354003"/>
                <a:gd name="connsiteX3" fmla="*/ 0 w 1112693"/>
                <a:gd name="connsiteY3" fmla="*/ 2354003 h 2354003"/>
                <a:gd name="connsiteX4" fmla="*/ 0 w 1112693"/>
                <a:gd name="connsiteY4" fmla="*/ 0 h 235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693" h="2354003">
                  <a:moveTo>
                    <a:pt x="0" y="0"/>
                  </a:moveTo>
                  <a:lnTo>
                    <a:pt x="1112693" y="0"/>
                  </a:lnTo>
                  <a:lnTo>
                    <a:pt x="1112693" y="2354003"/>
                  </a:lnTo>
                  <a:lnTo>
                    <a:pt x="0" y="2354003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37" name="组合 5">
            <a:extLst>
              <a:ext uri="{FF2B5EF4-FFF2-40B4-BE49-F238E27FC236}">
                <a16:creationId xmlns:a16="http://schemas.microsoft.com/office/drawing/2014/main" id="{5D387EEA-B851-40F3-A3E4-FD4B8B6C46AE}"/>
              </a:ext>
            </a:extLst>
          </p:cNvPr>
          <p:cNvGrpSpPr/>
          <p:nvPr/>
        </p:nvGrpSpPr>
        <p:grpSpPr>
          <a:xfrm>
            <a:off x="4119418" y="1810327"/>
            <a:ext cx="8072582" cy="2412543"/>
            <a:chOff x="1283886" y="3503995"/>
            <a:chExt cx="5169490" cy="906695"/>
          </a:xfrm>
        </p:grpSpPr>
        <p:sp>
          <p:nvSpPr>
            <p:cNvPr id="38" name="文本框 20"/>
            <p:cNvSpPr txBox="1"/>
            <p:nvPr/>
          </p:nvSpPr>
          <p:spPr>
            <a:xfrm>
              <a:off x="1595487" y="3913233"/>
              <a:ext cx="4857889" cy="380266"/>
            </a:xfrm>
            <a:custGeom>
              <a:avLst/>
              <a:gdLst>
                <a:gd name="connsiteX0" fmla="*/ 0 w 4481195"/>
                <a:gd name="connsiteY0" fmla="*/ 0 h 461665"/>
                <a:gd name="connsiteX1" fmla="*/ 4481195 w 4481195"/>
                <a:gd name="connsiteY1" fmla="*/ 0 h 461665"/>
                <a:gd name="connsiteX2" fmla="*/ 4481195 w 4481195"/>
                <a:gd name="connsiteY2" fmla="*/ 461665 h 461665"/>
                <a:gd name="connsiteX3" fmla="*/ 0 w 4481195"/>
                <a:gd name="connsiteY3" fmla="*/ 461665 h 461665"/>
                <a:gd name="connsiteX4" fmla="*/ 0 w 4481195"/>
                <a:gd name="connsiteY4" fmla="*/ 0 h 46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1195" h="461665" fill="none" extrusionOk="0">
                  <a:moveTo>
                    <a:pt x="0" y="0"/>
                  </a:moveTo>
                  <a:cubicBezTo>
                    <a:pt x="648433" y="1629"/>
                    <a:pt x="2851109" y="153341"/>
                    <a:pt x="4481195" y="0"/>
                  </a:cubicBezTo>
                  <a:cubicBezTo>
                    <a:pt x="4449309" y="163197"/>
                    <a:pt x="4455445" y="253139"/>
                    <a:pt x="4481195" y="461665"/>
                  </a:cubicBezTo>
                  <a:cubicBezTo>
                    <a:pt x="3649571" y="534676"/>
                    <a:pt x="918801" y="364202"/>
                    <a:pt x="0" y="461665"/>
                  </a:cubicBezTo>
                  <a:cubicBezTo>
                    <a:pt x="4290" y="358843"/>
                    <a:pt x="17575" y="176023"/>
                    <a:pt x="0" y="0"/>
                  </a:cubicBezTo>
                  <a:close/>
                </a:path>
                <a:path w="4481195" h="461665" stroke="0" extrusionOk="0">
                  <a:moveTo>
                    <a:pt x="0" y="0"/>
                  </a:moveTo>
                  <a:cubicBezTo>
                    <a:pt x="626252" y="-98779"/>
                    <a:pt x="2315171" y="109461"/>
                    <a:pt x="4481195" y="0"/>
                  </a:cubicBezTo>
                  <a:cubicBezTo>
                    <a:pt x="4521772" y="219415"/>
                    <a:pt x="4522178" y="266560"/>
                    <a:pt x="4481195" y="461665"/>
                  </a:cubicBezTo>
                  <a:cubicBezTo>
                    <a:pt x="2473831" y="305528"/>
                    <a:pt x="1883402" y="400900"/>
                    <a:pt x="0" y="461665"/>
                  </a:cubicBezTo>
                  <a:cubicBezTo>
                    <a:pt x="4955" y="400174"/>
                    <a:pt x="-16898" y="7983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1819381421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endParaRPr lang="zh-CN" altLang="en-US" sz="2400" b="1" dirty="0">
                <a:latin typeface="Arial" panose="020B0604020202020204" pitchFamily="34" charset="0"/>
                <a:ea typeface="思源黑体 CN Medium" panose="020B0600000000000000" pitchFamily="34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pic>
          <p:nvPicPr>
            <p:cNvPr id="39" name="图片 22">
              <a:extLst>
                <a:ext uri="{FF2B5EF4-FFF2-40B4-BE49-F238E27FC236}">
                  <a16:creationId xmlns:a16="http://schemas.microsoft.com/office/drawing/2014/main" id="{625BDC52-72B7-49FF-A1D6-FF8752A6B9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78" r="-478"/>
            <a:stretch/>
          </p:blipFill>
          <p:spPr>
            <a:xfrm>
              <a:off x="1283886" y="3503995"/>
              <a:ext cx="915368" cy="906695"/>
            </a:xfrm>
            <a:custGeom>
              <a:avLst/>
              <a:gdLst>
                <a:gd name="connsiteX0" fmla="*/ 0 w 1552719"/>
                <a:gd name="connsiteY0" fmla="*/ 0 h 2354003"/>
                <a:gd name="connsiteX1" fmla="*/ 1552719 w 1552719"/>
                <a:gd name="connsiteY1" fmla="*/ 0 h 2354003"/>
                <a:gd name="connsiteX2" fmla="*/ 1552719 w 1552719"/>
                <a:gd name="connsiteY2" fmla="*/ 2354003 h 2354003"/>
                <a:gd name="connsiteX3" fmla="*/ 0 w 1552719"/>
                <a:gd name="connsiteY3" fmla="*/ 2354003 h 2354003"/>
                <a:gd name="connsiteX4" fmla="*/ 0 w 1552719"/>
                <a:gd name="connsiteY4" fmla="*/ 0 h 235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2719" h="2354003">
                  <a:moveTo>
                    <a:pt x="0" y="0"/>
                  </a:moveTo>
                  <a:lnTo>
                    <a:pt x="1552719" y="0"/>
                  </a:lnTo>
                  <a:lnTo>
                    <a:pt x="1552719" y="2354003"/>
                  </a:lnTo>
                  <a:lnTo>
                    <a:pt x="0" y="2354003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sp>
        <p:nvSpPr>
          <p:cNvPr id="40" name="Rectangle 39"/>
          <p:cNvSpPr/>
          <p:nvPr/>
        </p:nvSpPr>
        <p:spPr>
          <a:xfrm>
            <a:off x="7154285" y="1368695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9153" y="1536363"/>
            <a:ext cx="545685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Từ ngữ chỉ màu sắc.</a:t>
            </a:r>
            <a:endParaRPr lang="en-US" sz="35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41722" y="3156482"/>
            <a:ext cx="72328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Từ ngữ chỉ hình dáng, kích thước.</a:t>
            </a:r>
            <a:endParaRPr lang="en-US" sz="3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779565" y="4980054"/>
            <a:ext cx="723287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Từ ngữ chỉ hương vị.</a:t>
            </a:r>
            <a:endParaRPr lang="en-US" sz="35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1" grpId="0"/>
      <p:bldP spid="42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5">
            <a:extLst>
              <a:ext uri="{FF2B5EF4-FFF2-40B4-BE49-F238E27FC236}">
                <a16:creationId xmlns:a16="http://schemas.microsoft.com/office/drawing/2014/main" id="{38004401-B44F-88AB-5176-B48AA296A03E}"/>
              </a:ext>
            </a:extLst>
          </p:cNvPr>
          <p:cNvSpPr/>
          <p:nvPr/>
        </p:nvSpPr>
        <p:spPr>
          <a:xfrm>
            <a:off x="7225459" y="1649049"/>
            <a:ext cx="4876799" cy="3069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2" descr="图片包含 徽标&#10;&#10;描述已自动生成">
            <a:extLst>
              <a:ext uri="{FF2B5EF4-FFF2-40B4-BE49-F238E27FC236}">
                <a16:creationId xmlns:a16="http://schemas.microsoft.com/office/drawing/2014/main" id="{7FD90658-34B1-93A6-0899-43EC897FAC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582" y="794561"/>
            <a:ext cx="5927887" cy="4897165"/>
          </a:xfrm>
          <a:prstGeom prst="rect">
            <a:avLst/>
          </a:prstGeom>
        </p:spPr>
      </p:pic>
      <p:pic>
        <p:nvPicPr>
          <p:cNvPr id="13" name="图片 10">
            <a:extLst>
              <a:ext uri="{FF2B5EF4-FFF2-40B4-BE49-F238E27FC236}">
                <a16:creationId xmlns:a16="http://schemas.microsoft.com/office/drawing/2014/main" id="{D9F56221-E333-493B-A0FC-30571FE82C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3629" y="-216218"/>
            <a:ext cx="7773534" cy="8198851"/>
          </a:xfrm>
          <a:prstGeom prst="rect">
            <a:avLst/>
          </a:prstGeom>
        </p:spPr>
      </p:pic>
      <p:grpSp>
        <p:nvGrpSpPr>
          <p:cNvPr id="10" name="组合 21">
            <a:extLst>
              <a:ext uri="{FF2B5EF4-FFF2-40B4-BE49-F238E27FC236}">
                <a16:creationId xmlns:a16="http://schemas.microsoft.com/office/drawing/2014/main" id="{173DE072-DDE3-A5B5-BA76-8941207A903F}"/>
              </a:ext>
            </a:extLst>
          </p:cNvPr>
          <p:cNvGrpSpPr/>
          <p:nvPr/>
        </p:nvGrpSpPr>
        <p:grpSpPr>
          <a:xfrm>
            <a:off x="-693556" y="1132885"/>
            <a:ext cx="6262255" cy="5911272"/>
            <a:chOff x="1277257" y="0"/>
            <a:chExt cx="6858000" cy="6858000"/>
          </a:xfrm>
        </p:grpSpPr>
        <p:sp>
          <p:nvSpPr>
            <p:cNvPr id="11" name="任意多边形: 形状 11">
              <a:extLst>
                <a:ext uri="{FF2B5EF4-FFF2-40B4-BE49-F238E27FC236}">
                  <a16:creationId xmlns:a16="http://schemas.microsoft.com/office/drawing/2014/main" id="{22910097-2A9E-5B29-180B-B089E691FA0C}"/>
                </a:ext>
              </a:extLst>
            </p:cNvPr>
            <p:cNvSpPr/>
            <p:nvPr/>
          </p:nvSpPr>
          <p:spPr>
            <a:xfrm>
              <a:off x="2104571" y="2090057"/>
              <a:ext cx="5167086" cy="3976914"/>
            </a:xfrm>
            <a:custGeom>
              <a:avLst/>
              <a:gdLst>
                <a:gd name="connsiteX0" fmla="*/ 391886 w 5167086"/>
                <a:gd name="connsiteY0" fmla="*/ 0 h 3976914"/>
                <a:gd name="connsiteX1" fmla="*/ 0 w 5167086"/>
                <a:gd name="connsiteY1" fmla="*/ 3889829 h 3976914"/>
                <a:gd name="connsiteX2" fmla="*/ 174172 w 5167086"/>
                <a:gd name="connsiteY2" fmla="*/ 3976914 h 3976914"/>
                <a:gd name="connsiteX3" fmla="*/ 4847772 w 5167086"/>
                <a:gd name="connsiteY3" fmla="*/ 3918857 h 3976914"/>
                <a:gd name="connsiteX4" fmla="*/ 4949372 w 5167086"/>
                <a:gd name="connsiteY4" fmla="*/ 3889829 h 3976914"/>
                <a:gd name="connsiteX5" fmla="*/ 5167086 w 5167086"/>
                <a:gd name="connsiteY5" fmla="*/ 58057 h 3976914"/>
                <a:gd name="connsiteX6" fmla="*/ 493486 w 5167086"/>
                <a:gd name="connsiteY6" fmla="*/ 0 h 3976914"/>
                <a:gd name="connsiteX7" fmla="*/ 493486 w 5167086"/>
                <a:gd name="connsiteY7" fmla="*/ 0 h 397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7086" h="3976914">
                  <a:moveTo>
                    <a:pt x="391886" y="0"/>
                  </a:moveTo>
                  <a:lnTo>
                    <a:pt x="0" y="3889829"/>
                  </a:lnTo>
                  <a:lnTo>
                    <a:pt x="174172" y="3976914"/>
                  </a:lnTo>
                  <a:lnTo>
                    <a:pt x="4847772" y="3918857"/>
                  </a:lnTo>
                  <a:lnTo>
                    <a:pt x="4949372" y="3889829"/>
                  </a:lnTo>
                  <a:lnTo>
                    <a:pt x="5167086" y="58057"/>
                  </a:lnTo>
                  <a:lnTo>
                    <a:pt x="493486" y="0"/>
                  </a:lnTo>
                  <a:lnTo>
                    <a:pt x="493486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图片 7" descr="卡通人物&#10;&#10;低可信度描述已自动生成">
              <a:extLst>
                <a:ext uri="{FF2B5EF4-FFF2-40B4-BE49-F238E27FC236}">
                  <a16:creationId xmlns:a16="http://schemas.microsoft.com/office/drawing/2014/main" id="{15F353EA-AD6C-D011-CA2E-F90A9BF8F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7257" y="0"/>
              <a:ext cx="6858000" cy="6858000"/>
            </a:xfrm>
            <a:prstGeom prst="rect">
              <a:avLst/>
            </a:prstGeom>
          </p:spPr>
        </p:pic>
      </p:grpSp>
      <p:sp>
        <p:nvSpPr>
          <p:cNvPr id="3" name="Rounded Rectangle 2"/>
          <p:cNvSpPr/>
          <p:nvPr/>
        </p:nvSpPr>
        <p:spPr>
          <a:xfrm>
            <a:off x="704850" y="101835"/>
            <a:ext cx="10502900" cy="1265148"/>
          </a:xfrm>
          <a:prstGeom prst="roundRect">
            <a:avLst/>
          </a:prstGeom>
          <a:solidFill>
            <a:schemeClr val="bg1">
              <a:alpha val="88000"/>
            </a:schemeClr>
          </a:solidFill>
          <a:ln w="38100">
            <a:solidFill>
              <a:srgbClr val="FE8278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0" y="101834"/>
            <a:ext cx="10388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400" b="1" dirty="0" smtClean="0">
                <a:solidFill>
                  <a:srgbClr val="C00000"/>
                </a:solidFill>
                <a:latin typeface="Cambrial"/>
              </a:rPr>
              <a:t>2.Tìm </a:t>
            </a:r>
            <a:r>
              <a:rPr lang="vi-VN" sz="3400" b="1" dirty="0">
                <a:solidFill>
                  <a:srgbClr val="C00000"/>
                </a:solidFill>
                <a:latin typeface="Cambrial"/>
              </a:rPr>
              <a:t>thêm từ ngữ chỉ đặc điểm theo ba nhóm nêu trên và đặt câu với 2 – 3 từ ngữ tìm được.</a:t>
            </a:r>
            <a:r>
              <a:rPr lang="vi-VN" sz="3400" dirty="0">
                <a:solidFill>
                  <a:srgbClr val="C00000"/>
                </a:solidFill>
                <a:latin typeface="OpenSans"/>
              </a:rPr>
              <a:t/>
            </a:r>
            <a:br>
              <a:rPr lang="vi-VN" sz="3400" dirty="0">
                <a:solidFill>
                  <a:srgbClr val="C00000"/>
                </a:solidFill>
                <a:latin typeface="OpenSans"/>
              </a:rPr>
            </a:br>
            <a:r>
              <a:rPr lang="vi-VN" sz="3200" dirty="0">
                <a:solidFill>
                  <a:srgbClr val="C00000"/>
                </a:solidFill>
                <a:latin typeface="OpenSans"/>
              </a:rPr>
              <a:t/>
            </a:r>
            <a:br>
              <a:rPr lang="vi-VN" sz="3200" dirty="0">
                <a:solidFill>
                  <a:srgbClr val="C00000"/>
                </a:solidFill>
                <a:latin typeface="OpenSans"/>
              </a:rPr>
            </a:b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3164" y="1465638"/>
            <a:ext cx="88028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5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M:</a:t>
            </a:r>
            <a:r>
              <a:rPr lang="vi-VN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Hoa mướp màu vàng rực rỡ.</a:t>
            </a:r>
            <a:endParaRPr lang="en-US" sz="35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4747" y="2993030"/>
            <a:ext cx="407996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170">
              <a:buClr>
                <a:srgbClr val="FFFFFF"/>
              </a:buClr>
              <a:defRPr/>
            </a:pPr>
            <a:r>
              <a:rPr lang="vi-VN" sz="35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5BB814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Từ ngữ chỉ màu sắc</a:t>
            </a:r>
            <a:endParaRPr lang="en-US" sz="3500" kern="0" dirty="0">
              <a:ln>
                <a:solidFill>
                  <a:srgbClr val="FFCCA9">
                    <a:lumMod val="10000"/>
                  </a:srgbClr>
                </a:solidFill>
              </a:ln>
              <a:solidFill>
                <a:srgbClr val="5BB814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latin typeface="SVN-Poky's" panose="020B060604020002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38655" y="3832818"/>
            <a:ext cx="372249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buClr>
                <a:srgbClr val="FFFFFF"/>
              </a:buClr>
              <a:defRPr/>
            </a:pPr>
            <a:r>
              <a:rPr lang="vi-VN" sz="28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5BB814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Từ ngữ chỉ hình dáng, </a:t>
            </a:r>
          </a:p>
          <a:p>
            <a:pPr algn="ctr" defTabSz="1219170">
              <a:buClr>
                <a:srgbClr val="FFFFFF"/>
              </a:buClr>
              <a:defRPr/>
            </a:pPr>
            <a:r>
              <a:rPr lang="vi-VN" sz="28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5BB814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kích thước</a:t>
            </a:r>
            <a:endParaRPr lang="en-US" sz="2800" kern="0" dirty="0">
              <a:ln>
                <a:solidFill>
                  <a:srgbClr val="FFCCA9">
                    <a:lumMod val="10000"/>
                  </a:srgbClr>
                </a:solidFill>
              </a:ln>
              <a:solidFill>
                <a:srgbClr val="5BB814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latin typeface="SVN-Poky's" panose="020B060604020002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076995" y="2118438"/>
            <a:ext cx="32928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buClr>
                <a:srgbClr val="FFFFFF"/>
              </a:buClr>
              <a:defRPr/>
            </a:pPr>
            <a:r>
              <a:rPr lang="vi-VN" sz="28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5BB814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Từ ngữ</a:t>
            </a:r>
            <a:r>
              <a:rPr lang="en-US" sz="28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5BB814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 </a:t>
            </a:r>
            <a:r>
              <a:rPr lang="vi-VN" sz="28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5BB814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chỉ hương vị</a:t>
            </a:r>
            <a:endParaRPr lang="en-US" sz="2800" kern="0" dirty="0">
              <a:ln>
                <a:solidFill>
                  <a:srgbClr val="FFCCA9">
                    <a:lumMod val="10000"/>
                  </a:srgbClr>
                </a:solidFill>
              </a:ln>
              <a:solidFill>
                <a:srgbClr val="5BB814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latin typeface="SVN-Poky's" panose="020B0606040200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3284" y="3567737"/>
            <a:ext cx="88028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</a:t>
            </a:r>
            <a:r>
              <a:rPr lang="en-US" sz="35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ồng</a:t>
            </a:r>
            <a:r>
              <a:rPr lang="en-US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</a:t>
            </a:r>
            <a:endParaRPr lang="en-US" sz="35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43882" y="3569521"/>
            <a:ext cx="413048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</a:t>
            </a:r>
            <a:r>
              <a:rPr lang="en-US" sz="35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àng</a:t>
            </a:r>
            <a:r>
              <a:rPr lang="en-US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tươi</a:t>
            </a:r>
            <a:r>
              <a:rPr lang="en-US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</a:t>
            </a:r>
            <a:endParaRPr lang="en-US" sz="35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3164" y="4249822"/>
            <a:ext cx="268919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</a:t>
            </a:r>
            <a:r>
              <a:rPr lang="en-US" sz="35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àng</a:t>
            </a:r>
            <a:r>
              <a:rPr lang="en-US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hoe,</a:t>
            </a:r>
            <a:endParaRPr lang="en-US" sz="35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76755" y="4234580"/>
            <a:ext cx="26591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đỏ chót,</a:t>
            </a:r>
            <a:endParaRPr lang="en-US" sz="35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0943" y="4929386"/>
            <a:ext cx="88028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500" b="1" dirty="0">
                <a:solidFill>
                  <a:srgbClr val="002060"/>
                </a:solidFill>
                <a:latin typeface="UTM Avo" panose="02040603050506020204" pitchFamily="18" charset="0"/>
              </a:rPr>
              <a:t>x</a:t>
            </a:r>
            <a:r>
              <a:rPr lang="vi-VN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anh lam</a:t>
            </a:r>
            <a:r>
              <a:rPr lang="en-US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</a:t>
            </a:r>
            <a:endParaRPr lang="en-US" sz="35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95350" y="4945300"/>
            <a:ext cx="88028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đen</a:t>
            </a:r>
            <a:r>
              <a:rPr lang="en-US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</a:t>
            </a:r>
            <a:endParaRPr lang="en-US" sz="35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1031" y="5584756"/>
            <a:ext cx="88028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500" b="1" smtClean="0">
                <a:solidFill>
                  <a:srgbClr val="002060"/>
                </a:solidFill>
                <a:latin typeface="UTM Avo" panose="02040603050506020204" pitchFamily="18" charset="0"/>
              </a:rPr>
              <a:t>nâu</a:t>
            </a:r>
            <a:r>
              <a:rPr lang="en-US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</a:t>
            </a:r>
            <a:endParaRPr lang="en-US" sz="35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96141" y="5601785"/>
            <a:ext cx="88028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trắng tinh</a:t>
            </a:r>
            <a:r>
              <a:rPr lang="en-US" sz="3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</a:t>
            </a:r>
            <a:endParaRPr lang="en-US" sz="35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65650" y="4703612"/>
            <a:ext cx="142857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m</a:t>
            </a:r>
            <a:r>
              <a:rPr lang="vi-VN" sz="34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ập</a:t>
            </a:r>
            <a:r>
              <a:rPr lang="en-US" sz="34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</a:t>
            </a:r>
            <a:endParaRPr lang="en-US" sz="3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95632" y="4700213"/>
            <a:ext cx="294047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m</a:t>
            </a:r>
            <a:r>
              <a:rPr lang="vi-VN" sz="34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ảnh </a:t>
            </a:r>
            <a:r>
              <a:rPr 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mai</a:t>
            </a:r>
            <a:r>
              <a:rPr lang="en-US" sz="34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</a:t>
            </a:r>
            <a:endParaRPr lang="en-US" sz="3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26876" y="5317352"/>
            <a:ext cx="32928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m</a:t>
            </a:r>
            <a:r>
              <a:rPr lang="vi-VN" sz="34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ênh mông</a:t>
            </a:r>
            <a:r>
              <a:rPr lang="en-US" sz="34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</a:t>
            </a:r>
            <a:endParaRPr lang="en-US" sz="3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98939" y="5301173"/>
            <a:ext cx="204125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bé tí</a:t>
            </a:r>
            <a:endParaRPr lang="en-US" sz="3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913937" y="2693145"/>
            <a:ext cx="277896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9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ngào ngạt,</a:t>
            </a:r>
            <a:endParaRPr lang="en-US" sz="29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73415" y="3293849"/>
            <a:ext cx="43096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9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thoang thoảng,</a:t>
            </a:r>
            <a:endParaRPr lang="en-US" sz="29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405610" y="4054802"/>
            <a:ext cx="43096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9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thơm lừng,...</a:t>
            </a:r>
            <a:endParaRPr lang="en-US" sz="29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49723" y="5874231"/>
            <a:ext cx="204125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h</a:t>
            </a:r>
            <a:r>
              <a:rPr lang="vi-VN" sz="34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ẹp,</a:t>
            </a:r>
            <a:endParaRPr lang="en-US" sz="3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190479" y="5869288"/>
            <a:ext cx="13951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300" b="1" dirty="0">
                <a:solidFill>
                  <a:srgbClr val="002060"/>
                </a:solidFill>
                <a:latin typeface="UTM Avo" panose="02040603050506020204" pitchFamily="18" charset="0"/>
              </a:rPr>
              <a:t>dày</a:t>
            </a:r>
            <a:r>
              <a:rPr lang="vi-VN" sz="33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</a:t>
            </a:r>
            <a:endParaRPr lang="en-US" sz="33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255979" y="5863050"/>
            <a:ext cx="204125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mỏng</a:t>
            </a:r>
            <a:r>
              <a:rPr lang="vi-VN" sz="34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,...</a:t>
            </a:r>
            <a:endParaRPr lang="en-US" sz="3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376021" y="2709059"/>
            <a:ext cx="43096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9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mặn,</a:t>
            </a:r>
            <a:endParaRPr lang="en-US" sz="29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0768437" y="3342652"/>
            <a:ext cx="43096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900" b="1" dirty="0">
                <a:solidFill>
                  <a:srgbClr val="002060"/>
                </a:solidFill>
                <a:latin typeface="UTM Avo" panose="02040603050506020204" pitchFamily="18" charset="0"/>
              </a:rPr>
              <a:t>chua</a:t>
            </a:r>
            <a:r>
              <a:rPr lang="vi-VN" sz="29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,</a:t>
            </a:r>
            <a:endParaRPr lang="en-US" sz="29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568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5" grpId="0"/>
      <p:bldP spid="17" grpId="0"/>
      <p:bldP spid="20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16">
            <a:extLst>
              <a:ext uri="{FF2B5EF4-FFF2-40B4-BE49-F238E27FC236}">
                <a16:creationId xmlns:a16="http://schemas.microsoft.com/office/drawing/2014/main" id="{D7BA3895-E98B-6A15-4D72-EB906E5FB029}"/>
              </a:ext>
            </a:extLst>
          </p:cNvPr>
          <p:cNvGrpSpPr/>
          <p:nvPr/>
        </p:nvGrpSpPr>
        <p:grpSpPr>
          <a:xfrm>
            <a:off x="-1671218" y="-155615"/>
            <a:ext cx="11729618" cy="4467067"/>
            <a:chOff x="7804391" y="3395328"/>
            <a:chExt cx="2921666" cy="2921666"/>
          </a:xfrm>
        </p:grpSpPr>
        <p:pic>
          <p:nvPicPr>
            <p:cNvPr id="47" name="图片 17" descr="图片包含 箭头&#10;&#10;描述已自动生成">
              <a:extLst>
                <a:ext uri="{FF2B5EF4-FFF2-40B4-BE49-F238E27FC236}">
                  <a16:creationId xmlns:a16="http://schemas.microsoft.com/office/drawing/2014/main" id="{2571DF95-A4B3-5D39-847C-082903C17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4391" y="3395328"/>
              <a:ext cx="2921666" cy="2921666"/>
            </a:xfrm>
            <a:prstGeom prst="rect">
              <a:avLst/>
            </a:prstGeom>
          </p:spPr>
        </p:pic>
        <p:sp>
          <p:nvSpPr>
            <p:cNvPr id="48" name="文本框 18">
              <a:extLst>
                <a:ext uri="{FF2B5EF4-FFF2-40B4-BE49-F238E27FC236}">
                  <a16:creationId xmlns:a16="http://schemas.microsoft.com/office/drawing/2014/main" id="{CCB947C7-3FE8-46FA-FF61-DA043B34D1D2}"/>
                </a:ext>
              </a:extLst>
            </p:cNvPr>
            <p:cNvSpPr txBox="1"/>
            <p:nvPr/>
          </p:nvSpPr>
          <p:spPr>
            <a:xfrm>
              <a:off x="8596841" y="4625328"/>
              <a:ext cx="1423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647700" y="75521"/>
            <a:ext cx="10502900" cy="1265148"/>
          </a:xfrm>
          <a:prstGeom prst="roundRect">
            <a:avLst/>
          </a:prstGeom>
          <a:solidFill>
            <a:schemeClr val="bg1">
              <a:alpha val="88000"/>
            </a:schemeClr>
          </a:solidFill>
          <a:ln w="38100">
            <a:solidFill>
              <a:srgbClr val="FE8278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思源黑体 CN Medium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7700" y="75521"/>
            <a:ext cx="10388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l"/>
                <a:ea typeface="思源黑体 CN Medium"/>
                <a:cs typeface="+mn-cs"/>
              </a:rPr>
              <a:t>2.Tìm </a:t>
            </a:r>
            <a:r>
              <a:rPr kumimoji="0" lang="vi-VN" sz="3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l"/>
                <a:ea typeface="思源黑体 CN Medium"/>
                <a:cs typeface="+mn-cs"/>
              </a:rPr>
              <a:t>thêm từ ngữ chỉ đặc điểm theo ba nhóm nêu trên và đặt câu với 2 – 3 từ ngữ tìm được.</a:t>
            </a:r>
            <a:r>
              <a:rPr kumimoji="0" lang="vi-VN" sz="3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Sans"/>
                <a:ea typeface="思源黑体 CN Medium"/>
                <a:cs typeface="+mn-cs"/>
              </a:rPr>
              <a:t/>
            </a:r>
            <a:br>
              <a:rPr kumimoji="0" lang="vi-VN" sz="3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Sans"/>
                <a:ea typeface="思源黑体 CN Medium"/>
                <a:cs typeface="+mn-cs"/>
              </a:rPr>
            </a:br>
            <a:r>
              <a:rPr kumimoji="0" lang="vi-VN" sz="3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Sans"/>
                <a:ea typeface="思源黑体 CN Medium"/>
                <a:cs typeface="+mn-cs"/>
              </a:rPr>
              <a:t/>
            </a:r>
            <a:br>
              <a:rPr kumimoji="0" lang="vi-VN" sz="3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Sans"/>
                <a:ea typeface="思源黑体 CN Medium"/>
                <a:cs typeface="+mn-cs"/>
              </a:rPr>
            </a:b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3364" y="1747058"/>
            <a:ext cx="880281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思源黑体 CN Medium"/>
                <a:cs typeface="+mn-cs"/>
              </a:rPr>
              <a:t>M:</a:t>
            </a:r>
            <a:r>
              <a:rPr kumimoji="0" lang="vi-VN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思源黑体 CN Medium"/>
                <a:cs typeface="+mn-cs"/>
              </a:rPr>
              <a:t> </a:t>
            </a:r>
            <a:r>
              <a:rPr kumimoji="0" lang="vi-VN" sz="3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思源黑体 CN Medium"/>
                <a:cs typeface="+mn-cs"/>
              </a:rPr>
              <a:t>Hoa mướp màu vàng rực rỡ.</a:t>
            </a:r>
            <a:endParaRPr kumimoji="0" lang="en-US" sz="37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思源黑体 CN Medium"/>
              <a:cs typeface="+mn-cs"/>
            </a:endParaRPr>
          </a:p>
        </p:txBody>
      </p:sp>
      <p:sp>
        <p:nvSpPr>
          <p:cNvPr id="50" name="Flowchart: Alternate Process 49">
            <a:extLst>
              <a:ext uri="{FF2B5EF4-FFF2-40B4-BE49-F238E27FC236}">
                <a16:creationId xmlns:a16="http://schemas.microsoft.com/office/drawing/2014/main" id="{BC1AC8E5-7845-493E-9E81-705F8DEE7CD4}"/>
              </a:ext>
            </a:extLst>
          </p:cNvPr>
          <p:cNvSpPr/>
          <p:nvPr/>
        </p:nvSpPr>
        <p:spPr>
          <a:xfrm>
            <a:off x="4193591" y="3042053"/>
            <a:ext cx="5293571" cy="1041300"/>
          </a:xfrm>
          <a:prstGeom prst="flowChartAlternateProcess">
            <a:avLst/>
          </a:prstGeom>
          <a:solidFill>
            <a:srgbClr val="D37998"/>
          </a:solidFill>
          <a:ln>
            <a:solidFill>
              <a:srgbClr val="D37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500" b="1" dirty="0" smtClean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bông hoa chuối đỏ tươi.</a:t>
            </a:r>
            <a:endParaRPr lang="en-US" sz="3500" b="1" dirty="0"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2" name="Flowchart: Alternate Process 51">
            <a:extLst>
              <a:ext uri="{FF2B5EF4-FFF2-40B4-BE49-F238E27FC236}">
                <a16:creationId xmlns:a16="http://schemas.microsoft.com/office/drawing/2014/main" id="{61F01101-A758-4B75-B74E-8B6EE236BD09}"/>
              </a:ext>
            </a:extLst>
          </p:cNvPr>
          <p:cNvSpPr/>
          <p:nvPr/>
        </p:nvSpPr>
        <p:spPr>
          <a:xfrm>
            <a:off x="5499632" y="4311452"/>
            <a:ext cx="6222468" cy="997148"/>
          </a:xfrm>
          <a:prstGeom prst="flowChartAlternateProcess">
            <a:avLst/>
          </a:prstGeom>
          <a:solidFill>
            <a:srgbClr val="D37998"/>
          </a:solidFill>
          <a:ln>
            <a:solidFill>
              <a:srgbClr val="D37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500" b="1" dirty="0" smtClean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 bưởi thoang thoảng khắp khu vườn. </a:t>
            </a:r>
            <a:endParaRPr lang="en-US" sz="3500" b="1" dirty="0"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3" name="Flowchart: Alternate Process 52">
            <a:extLst>
              <a:ext uri="{FF2B5EF4-FFF2-40B4-BE49-F238E27FC236}">
                <a16:creationId xmlns:a16="http://schemas.microsoft.com/office/drawing/2014/main" id="{FE4830BD-C189-4B15-BC18-FFBE3327FD2F}"/>
              </a:ext>
            </a:extLst>
          </p:cNvPr>
          <p:cNvSpPr/>
          <p:nvPr/>
        </p:nvSpPr>
        <p:spPr>
          <a:xfrm>
            <a:off x="6973812" y="5576535"/>
            <a:ext cx="5218188" cy="925865"/>
          </a:xfrm>
          <a:prstGeom prst="flowChartAlternateProcess">
            <a:avLst/>
          </a:prstGeom>
          <a:solidFill>
            <a:srgbClr val="D37998"/>
          </a:solidFill>
          <a:ln>
            <a:solidFill>
              <a:srgbClr val="D37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500" b="1" dirty="0" smtClean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Cánh đồng lúa chín mênh mông.</a:t>
            </a:r>
            <a:endParaRPr lang="en-US" sz="3500" b="1" dirty="0"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9" name="图片 20">
            <a:extLst>
              <a:ext uri="{FF2B5EF4-FFF2-40B4-BE49-F238E27FC236}">
                <a16:creationId xmlns:a16="http://schemas.microsoft.com/office/drawing/2014/main" id="{9FA1A11E-B81A-4607-80D1-2E9A00951B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247639" y="1803400"/>
            <a:ext cx="6059873" cy="531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2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0" grpId="0" animBg="1"/>
      <p:bldP spid="52" grpId="0" animBg="1"/>
      <p:bldP spid="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195" l="754" r="855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4666" b="-6007"/>
          <a:stretch/>
        </p:blipFill>
        <p:spPr>
          <a:xfrm>
            <a:off x="3056244" y="5015345"/>
            <a:ext cx="5729842" cy="18426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0093" b="82963" l="34792" r="46719">
                        <a14:backgroundMark x1="42969" y1="62130" x2="45052" y2="70370"/>
                        <a14:backgroundMark x1="41094" y1="65000" x2="41875" y2="71389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66" t="61055" r="53168" b="19518"/>
          <a:stretch/>
        </p:blipFill>
        <p:spPr>
          <a:xfrm>
            <a:off x="9199417" y="3067119"/>
            <a:ext cx="3173848" cy="370282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4035" y="107286"/>
            <a:ext cx="108527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Dựa</a:t>
            </a: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vào</a:t>
            </a: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tranh</a:t>
            </a: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chọn</a:t>
            </a: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thích</a:t>
            </a: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hợp</a:t>
            </a: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thay</a:t>
            </a: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cho</a:t>
            </a:r>
            <a:r>
              <a:rPr lang="vi-VN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ô </a:t>
            </a:r>
            <a:r>
              <a:rPr lang="en-US" sz="3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vuông</a:t>
            </a: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/>
            </a:r>
            <a:b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</a:br>
            <a: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/>
            </a:r>
            <a:br>
              <a:rPr lang="en-US" sz="3000" b="1" dirty="0">
                <a:solidFill>
                  <a:srgbClr val="002060"/>
                </a:solidFill>
                <a:latin typeface="UTM Avo" panose="02040603050506020204" pitchFamily="18" charset="0"/>
              </a:rPr>
            </a:br>
            <a:endParaRPr lang="en-US" sz="3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211" y="1591988"/>
            <a:ext cx="1155931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</a:t>
            </a:r>
            <a:r>
              <a:rPr lang="vi-V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 hàng nhà chổi thì có cô bé chổi rơ vào loại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vi-VN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 . </a:t>
            </a:r>
            <a:r>
              <a:rPr lang="vi-V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Cô có chiếc </a:t>
            </a:r>
            <a:r>
              <a:rPr lang="vi-VN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váy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vi-VN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vi-V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 ai đẹp bằng. Áo của cô cũng bằng rơm thóc nếp vàng tươi, được tết săn lại, cuốn từng vòng quanh người, trông cứ như là áo len vậy.</a:t>
            </a:r>
          </a:p>
          <a:p>
            <a:pPr algn="just"/>
            <a:r>
              <a:rPr lang="vi-V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Tuy </a:t>
            </a:r>
            <a:r>
              <a:rPr lang="vi-VN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vi-VN" sz="3200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nhưng </a:t>
            </a:r>
            <a:r>
              <a:rPr lang="vi-VN" sz="32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chổi rơm rất được việc. Ngày hai lần, chị Thùy Linh mang chổi ra quét nhà. Chỉ quét nhà thôi, còn sân, vườn đã có chổi khác cứng hơn.</a:t>
            </a:r>
          </a:p>
          <a:p>
            <a:pPr algn="r"/>
            <a:r>
              <a:rPr lang="vi-VN" sz="30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(Theo Vũ Duy Thông)</a:t>
            </a:r>
          </a:p>
          <a:p>
            <a:pPr algn="ctr"/>
            <a:r>
              <a:rPr lang="vi-VN" sz="30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vi-VN" sz="30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vi-VN" sz="3000" b="1" i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62838" y="1591988"/>
            <a:ext cx="508000" cy="438792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20617" y="3583710"/>
            <a:ext cx="484911" cy="443345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56244" y="2170546"/>
            <a:ext cx="484911" cy="452582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687592" y="728301"/>
            <a:ext cx="410561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170">
              <a:buClr>
                <a:srgbClr val="FFFFFF"/>
              </a:buClr>
              <a:defRPr/>
            </a:pPr>
            <a:r>
              <a:rPr lang="vi-VN" sz="45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F642C7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CÔ CHỔI RƠM</a:t>
            </a:r>
            <a:r>
              <a:rPr lang="en-US" sz="45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F642C7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 </a:t>
            </a:r>
            <a:endParaRPr lang="en-US" sz="4500" kern="0" dirty="0">
              <a:ln>
                <a:solidFill>
                  <a:srgbClr val="FFCCA9">
                    <a:lumMod val="10000"/>
                  </a:srgbClr>
                </a:solidFill>
              </a:ln>
              <a:solidFill>
                <a:srgbClr val="F642C7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latin typeface="SVN-Poky's" panose="020B0606040200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42913" y="5482701"/>
            <a:ext cx="6096000" cy="9079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700" b="1" dirty="0">
                <a:solidFill>
                  <a:srgbClr val="002060"/>
                </a:solidFill>
                <a:latin typeface="UTM Avo" panose="02040603050506020204" pitchFamily="18" charset="0"/>
              </a:rPr>
              <a:t>b</a:t>
            </a:r>
            <a:r>
              <a:rPr lang="vi-VN" sz="27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é, xinh xắn, vàng óng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/>
            </a:r>
            <a:b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</a:rPr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54372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 animBg="1"/>
      <p:bldP spid="8" grpId="0" animBg="1"/>
      <p:bldP spid="9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>
            <a:extLst>
              <a:ext uri="{FF2B5EF4-FFF2-40B4-BE49-F238E27FC236}">
                <a16:creationId xmlns:a16="http://schemas.microsoft.com/office/drawing/2014/main" id="{31FB345A-1AFA-7333-045E-336EDF210D6F}"/>
              </a:ext>
            </a:extLst>
          </p:cNvPr>
          <p:cNvGrpSpPr/>
          <p:nvPr/>
        </p:nvGrpSpPr>
        <p:grpSpPr>
          <a:xfrm>
            <a:off x="-501365" y="725"/>
            <a:ext cx="12693365" cy="6871063"/>
            <a:chOff x="-501365" y="725"/>
            <a:chExt cx="12693365" cy="6871063"/>
          </a:xfrm>
        </p:grpSpPr>
        <p:pic>
          <p:nvPicPr>
            <p:cNvPr id="41" name="图片 40" descr="背景图案&#10;&#10;描述已自动生成">
              <a:extLst>
                <a:ext uri="{FF2B5EF4-FFF2-40B4-BE49-F238E27FC236}">
                  <a16:creationId xmlns:a16="http://schemas.microsoft.com/office/drawing/2014/main" id="{7D79E7FD-E028-2D3F-B44E-532721B08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5"/>
              <a:ext cx="12192000" cy="6871063"/>
            </a:xfrm>
            <a:prstGeom prst="rect">
              <a:avLst/>
            </a:prstGeom>
          </p:spPr>
        </p:pic>
        <p:pic>
          <p:nvPicPr>
            <p:cNvPr id="42" name="图片 41" descr="图片包含 游戏机, 大, 飞机&#10;&#10;描述已自动生成">
              <a:extLst>
                <a:ext uri="{FF2B5EF4-FFF2-40B4-BE49-F238E27FC236}">
                  <a16:creationId xmlns:a16="http://schemas.microsoft.com/office/drawing/2014/main" id="{8067848B-390D-FDB7-21C7-0286271D6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0" y="3443514"/>
              <a:ext cx="12192000" cy="3428274"/>
            </a:xfrm>
            <a:prstGeom prst="rect">
              <a:avLst/>
            </a:prstGeom>
          </p:spPr>
        </p:pic>
        <p:pic>
          <p:nvPicPr>
            <p:cNvPr id="43" name="图片 42" descr="图片包含 背景图案&#10;&#10;描述已自动生成">
              <a:extLst>
                <a:ext uri="{FF2B5EF4-FFF2-40B4-BE49-F238E27FC236}">
                  <a16:creationId xmlns:a16="http://schemas.microsoft.com/office/drawing/2014/main" id="{FA22CC15-BAD7-F12E-F3F4-E8F90E17F5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11136452" y="2687006"/>
              <a:ext cx="803678" cy="907144"/>
            </a:xfrm>
            <a:prstGeom prst="rect">
              <a:avLst/>
            </a:prstGeom>
          </p:spPr>
        </p:pic>
        <p:pic>
          <p:nvPicPr>
            <p:cNvPr id="44" name="图片 43" descr="图片包含 背景图案&#10;&#10;描述已自动生成">
              <a:extLst>
                <a:ext uri="{FF2B5EF4-FFF2-40B4-BE49-F238E27FC236}">
                  <a16:creationId xmlns:a16="http://schemas.microsoft.com/office/drawing/2014/main" id="{A1A6D4B2-3310-7678-093A-A628037353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6" t="47935" r="7390" b="33017"/>
            <a:stretch/>
          </p:blipFill>
          <p:spPr>
            <a:xfrm rot="20325092">
              <a:off x="1129577" y="4378581"/>
              <a:ext cx="933984" cy="583788"/>
            </a:xfrm>
            <a:prstGeom prst="rect">
              <a:avLst/>
            </a:prstGeom>
          </p:spPr>
        </p:pic>
        <p:pic>
          <p:nvPicPr>
            <p:cNvPr id="45" name="图片 44" descr="图片包含 背景图案&#10;&#10;描述已自动生成">
              <a:extLst>
                <a:ext uri="{FF2B5EF4-FFF2-40B4-BE49-F238E27FC236}">
                  <a16:creationId xmlns:a16="http://schemas.microsoft.com/office/drawing/2014/main" id="{899AC337-85F1-C2C2-B7F8-DABD313EA7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-501365" y="1630884"/>
              <a:ext cx="1596572" cy="1068780"/>
            </a:xfrm>
            <a:prstGeom prst="rect">
              <a:avLst/>
            </a:prstGeom>
          </p:spPr>
        </p:pic>
        <p:pic>
          <p:nvPicPr>
            <p:cNvPr id="46" name="图片 45" descr="图片包含 背景图案&#10;&#10;描述已自动生成">
              <a:extLst>
                <a:ext uri="{FF2B5EF4-FFF2-40B4-BE49-F238E27FC236}">
                  <a16:creationId xmlns:a16="http://schemas.microsoft.com/office/drawing/2014/main" id="{B647888D-6058-D230-5698-0403A2B14E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09" t="9417" r="45253" b="69984"/>
            <a:stretch/>
          </p:blipFill>
          <p:spPr>
            <a:xfrm>
              <a:off x="10077198" y="1291034"/>
              <a:ext cx="807385" cy="821795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36A5E8C4-5C98-4859-87A1-212F2F6299E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00187" y="2474115"/>
            <a:ext cx="3942806" cy="3942806"/>
          </a:xfrm>
          <a:prstGeom prst="rect">
            <a:avLst/>
          </a:prstGeom>
        </p:spPr>
      </p:pic>
      <p:pic>
        <p:nvPicPr>
          <p:cNvPr id="3" name="图片 2" descr="图片包含 徽标&#10;&#10;描述已自动生成">
            <a:extLst>
              <a:ext uri="{FF2B5EF4-FFF2-40B4-BE49-F238E27FC236}">
                <a16:creationId xmlns:a16="http://schemas.microsoft.com/office/drawing/2014/main" id="{7FD90658-34B1-93A6-0899-43EC897FAC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3306" y="-1203463"/>
            <a:ext cx="13778612" cy="874583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8004401-B44F-88AB-5176-B48AA296A03E}"/>
              </a:ext>
            </a:extLst>
          </p:cNvPr>
          <p:cNvSpPr/>
          <p:nvPr/>
        </p:nvSpPr>
        <p:spPr>
          <a:xfrm>
            <a:off x="600247" y="1069199"/>
            <a:ext cx="11031165" cy="5284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6195" l="754" r="855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4666" b="-6007"/>
          <a:stretch/>
        </p:blipFill>
        <p:spPr>
          <a:xfrm>
            <a:off x="3056244" y="5015345"/>
            <a:ext cx="5729842" cy="18426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0093" b="82963" l="34792" r="46719">
                        <a14:backgroundMark x1="42969" y1="62130" x2="45052" y2="70370"/>
                        <a14:backgroundMark x1="41094" y1="65000" x2="41875" y2="71389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66" t="61055" r="53168" b="19518"/>
          <a:stretch/>
        </p:blipFill>
        <p:spPr>
          <a:xfrm flipH="1">
            <a:off x="-193059" y="3969708"/>
            <a:ext cx="2581866" cy="296195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15442" y="1629731"/>
            <a:ext cx="1092892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</a:t>
            </a:r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 hàng nhà chổi thì có cô bé chổi rơ vào loại </a:t>
            </a:r>
            <a:r>
              <a:rPr lang="en-US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vi-VN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nhất . </a:t>
            </a:r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Cô có chiếc </a:t>
            </a:r>
            <a:r>
              <a:rPr lang="vi-VN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váy      </a:t>
            </a:r>
            <a:r>
              <a:rPr lang="en-US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</a:t>
            </a:r>
            <a:r>
              <a:rPr lang="vi-VN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</a:t>
            </a:r>
            <a:r>
              <a:rPr lang="en-US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 ai đẹp bằng. Áo của cô cũng bằng rơm thóc nếp vàng tươi, được tết săn lại, cuốn từng vòng quanh người, trông cứ như là áo len vậy.</a:t>
            </a:r>
          </a:p>
          <a:p>
            <a:pPr algn="just"/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Tuy </a:t>
            </a:r>
            <a:r>
              <a:rPr lang="vi-VN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vi-VN" sz="30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nhưng </a:t>
            </a:r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chổi rơm rất được việc. Ngày hai lần, chị Thùy Linh mang chổi ra quét nhà. Chỉ quét nhà thôi, còn sân, vườn đã có chổi khác cứng hơn.</a:t>
            </a:r>
          </a:p>
          <a:p>
            <a:pPr algn="r"/>
            <a:r>
              <a:rPr lang="vi-VN" sz="3000" b="1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(Theo Vũ Duy Thông)</a:t>
            </a:r>
          </a:p>
          <a:p>
            <a:pPr algn="ctr"/>
            <a:r>
              <a:rPr lang="vi-VN" sz="3000" b="1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vi-VN" sz="3000" b="1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vi-VN" sz="3000" b="1" i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077198" y="1645835"/>
            <a:ext cx="508000" cy="438792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652689" y="3452583"/>
            <a:ext cx="484911" cy="443345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982393" y="2112038"/>
            <a:ext cx="484911" cy="452582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833062" y="988511"/>
            <a:ext cx="410561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170">
              <a:buClr>
                <a:srgbClr val="FFFFFF"/>
              </a:buClr>
              <a:defRPr/>
            </a:pPr>
            <a:r>
              <a:rPr lang="vi-VN" sz="45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F642C7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CÔ CHỔI RƠM</a:t>
            </a:r>
            <a:r>
              <a:rPr lang="en-US" sz="4500" kern="0" dirty="0" smtClean="0">
                <a:ln>
                  <a:solidFill>
                    <a:srgbClr val="FFCCA9">
                      <a:lumMod val="10000"/>
                    </a:srgbClr>
                  </a:solidFill>
                </a:ln>
                <a:solidFill>
                  <a:srgbClr val="F642C7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latin typeface="SVN-Poky's" panose="020B0606040200020203" pitchFamily="34" charset="0"/>
              </a:rPr>
              <a:t> </a:t>
            </a:r>
            <a:endParaRPr lang="en-US" sz="4500" kern="0" dirty="0">
              <a:ln>
                <a:solidFill>
                  <a:srgbClr val="FFCCA9">
                    <a:lumMod val="10000"/>
                  </a:srgbClr>
                </a:solidFill>
              </a:ln>
              <a:solidFill>
                <a:srgbClr val="F642C7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</a:effectLst>
              <a:latin typeface="SVN-Poky's" panose="020B06060402000202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23110" y="5280473"/>
            <a:ext cx="414738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000" b="1" dirty="0" smtClean="0">
                <a:solidFill>
                  <a:srgbClr val="002060"/>
                </a:solidFill>
                <a:latin typeface="Cambrial"/>
              </a:rPr>
              <a:t>bé</a:t>
            </a:r>
            <a:endParaRPr lang="en-US" sz="3000" dirty="0">
              <a:latin typeface="Cambrial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348151" y="5882194"/>
            <a:ext cx="414738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000" b="1" dirty="0" smtClean="0">
                <a:solidFill>
                  <a:srgbClr val="002060"/>
                </a:solidFill>
                <a:latin typeface="Cambrial"/>
              </a:rPr>
              <a:t>xinh xắn</a:t>
            </a:r>
            <a:endParaRPr lang="en-US" sz="3000" dirty="0">
              <a:latin typeface="Camb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604400" y="5295637"/>
            <a:ext cx="414738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000" b="1" dirty="0">
                <a:solidFill>
                  <a:srgbClr val="002060"/>
                </a:solidFill>
                <a:latin typeface="Cambrial"/>
              </a:rPr>
              <a:t>vàng</a:t>
            </a:r>
            <a:r>
              <a:rPr lang="vi-VN" sz="3000" b="1" dirty="0" smtClean="0">
                <a:solidFill>
                  <a:srgbClr val="002060"/>
                </a:solidFill>
                <a:latin typeface="Cambrial"/>
              </a:rPr>
              <a:t> óng</a:t>
            </a:r>
            <a:endParaRPr lang="en-US" sz="3000" dirty="0">
              <a:latin typeface="Cambrial"/>
            </a:endParaRPr>
          </a:p>
        </p:txBody>
      </p:sp>
    </p:spTree>
    <p:extLst>
      <p:ext uri="{BB962C8B-B14F-4D97-AF65-F5344CB8AC3E}">
        <p14:creationId xmlns:p14="http://schemas.microsoft.com/office/powerpoint/2010/main" val="86330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.00046 L 0.4349 -0.6240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45" y="-31227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0 L -0.09922 -0.4643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61" y="-2321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371 L -0.21602 -0.2622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7" y="-1294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/>
      <p:bldP spid="32" grpId="0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背景图案&#10;&#10;描述已自动生成">
            <a:extLst>
              <a:ext uri="{FF2B5EF4-FFF2-40B4-BE49-F238E27FC236}">
                <a16:creationId xmlns:a16="http://schemas.microsoft.com/office/drawing/2014/main" id="{702212F3-6F4A-A397-EDE6-63A4C9963E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pic>
        <p:nvPicPr>
          <p:cNvPr id="9" name="图片 8" descr="卡通人物&#10;&#10;中度可信度描述已自动生成">
            <a:extLst>
              <a:ext uri="{FF2B5EF4-FFF2-40B4-BE49-F238E27FC236}">
                <a16:creationId xmlns:a16="http://schemas.microsoft.com/office/drawing/2014/main" id="{7FC27442-CF8A-AE10-8736-5BD5A3F244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317" y="-206497"/>
            <a:ext cx="6910027" cy="6910027"/>
          </a:xfrm>
          <a:prstGeom prst="rect">
            <a:avLst/>
          </a:prstGeom>
        </p:spPr>
      </p:pic>
      <p:pic>
        <p:nvPicPr>
          <p:cNvPr id="19" name="图片 18" descr="图片包含 游戏机, 大, 飞机&#10;&#10;描述已自动生成">
            <a:extLst>
              <a:ext uri="{FF2B5EF4-FFF2-40B4-BE49-F238E27FC236}">
                <a16:creationId xmlns:a16="http://schemas.microsoft.com/office/drawing/2014/main" id="{36C7C38C-D220-FB5B-CF82-373DF60B65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0" y="3443514"/>
            <a:ext cx="12192000" cy="3428274"/>
          </a:xfrm>
          <a:prstGeom prst="rect">
            <a:avLst/>
          </a:prstGeom>
        </p:spPr>
      </p:pic>
      <p:pic>
        <p:nvPicPr>
          <p:cNvPr id="37" name="图片 36" descr="图片包含 背景图案&#10;&#10;描述已自动生成">
            <a:extLst>
              <a:ext uri="{FF2B5EF4-FFF2-40B4-BE49-F238E27FC236}">
                <a16:creationId xmlns:a16="http://schemas.microsoft.com/office/drawing/2014/main" id="{D1759CEC-B018-5639-331C-DE9FB02B2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21" t="16500" r="15715" b="64690"/>
          <a:stretch/>
        </p:blipFill>
        <p:spPr>
          <a:xfrm>
            <a:off x="9437099" y="2794945"/>
            <a:ext cx="803678" cy="907144"/>
          </a:xfrm>
          <a:prstGeom prst="rect">
            <a:avLst/>
          </a:prstGeom>
        </p:spPr>
      </p:pic>
      <p:pic>
        <p:nvPicPr>
          <p:cNvPr id="38" name="图片 37" descr="图片包含 背景图案&#10;&#10;描述已自动生成">
            <a:extLst>
              <a:ext uri="{FF2B5EF4-FFF2-40B4-BE49-F238E27FC236}">
                <a16:creationId xmlns:a16="http://schemas.microsoft.com/office/drawing/2014/main" id="{1DE59149-4979-C575-060C-3CE41F4961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6" t="47935" r="7390" b="33017"/>
          <a:stretch/>
        </p:blipFill>
        <p:spPr>
          <a:xfrm rot="19245056">
            <a:off x="10284496" y="3952646"/>
            <a:ext cx="1306135" cy="816401"/>
          </a:xfrm>
          <a:prstGeom prst="rect">
            <a:avLst/>
          </a:prstGeom>
        </p:spPr>
      </p:pic>
      <p:pic>
        <p:nvPicPr>
          <p:cNvPr id="39" name="图片 38" descr="图片包含 背景图案&#10;&#10;描述已自动生成">
            <a:extLst>
              <a:ext uri="{FF2B5EF4-FFF2-40B4-BE49-F238E27FC236}">
                <a16:creationId xmlns:a16="http://schemas.microsoft.com/office/drawing/2014/main" id="{CE2A5718-CAE0-0F44-3F2C-C49437C74A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6" t="34595" r="59985" b="46119"/>
          <a:stretch/>
        </p:blipFill>
        <p:spPr>
          <a:xfrm>
            <a:off x="612252" y="1573212"/>
            <a:ext cx="1596572" cy="1068780"/>
          </a:xfrm>
          <a:prstGeom prst="rect">
            <a:avLst/>
          </a:prstGeom>
        </p:spPr>
      </p:pic>
      <p:pic>
        <p:nvPicPr>
          <p:cNvPr id="40" name="图片 39" descr="图片包含 背景图案&#10;&#10;描述已自动生成">
            <a:extLst>
              <a:ext uri="{FF2B5EF4-FFF2-40B4-BE49-F238E27FC236}">
                <a16:creationId xmlns:a16="http://schemas.microsoft.com/office/drawing/2014/main" id="{9EDECF50-D6F9-6903-CC44-9B455A8CEAC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5" t="57176" r="73809" b="22110"/>
          <a:stretch/>
        </p:blipFill>
        <p:spPr>
          <a:xfrm rot="20395039">
            <a:off x="1598062" y="3767978"/>
            <a:ext cx="962900" cy="126274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213EC1E-5349-BF93-5EF4-8076580899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4011" y="3995677"/>
            <a:ext cx="2742083" cy="2742083"/>
          </a:xfrm>
          <a:prstGeom prst="rect">
            <a:avLst/>
          </a:prstGeom>
        </p:spPr>
      </p:pic>
      <p:pic>
        <p:nvPicPr>
          <p:cNvPr id="21" name="图片 20" descr="图片包含 背景图案&#10;&#10;描述已自动生成">
            <a:extLst>
              <a:ext uri="{FF2B5EF4-FFF2-40B4-BE49-F238E27FC236}">
                <a16:creationId xmlns:a16="http://schemas.microsoft.com/office/drawing/2014/main" id="{934EE7F4-4061-6A0D-22EE-301C8DAE557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9" t="9417" r="45253" b="69984"/>
          <a:stretch/>
        </p:blipFill>
        <p:spPr>
          <a:xfrm>
            <a:off x="10533870" y="814048"/>
            <a:ext cx="807385" cy="821795"/>
          </a:xfrm>
          <a:prstGeom prst="rect">
            <a:avLst/>
          </a:prstGeom>
        </p:spPr>
      </p:pic>
      <p:sp>
        <p:nvSpPr>
          <p:cNvPr id="12" name="文本框 8">
            <a:extLst>
              <a:ext uri="{FF2B5EF4-FFF2-40B4-BE49-F238E27FC236}">
                <a16:creationId xmlns:a16="http://schemas.microsoft.com/office/drawing/2014/main" id="{0FC1CB6A-5E83-4FA0-96A4-1E4AAA90CA9A}"/>
              </a:ext>
            </a:extLst>
          </p:cNvPr>
          <p:cNvSpPr txBox="1"/>
          <p:nvPr/>
        </p:nvSpPr>
        <p:spPr>
          <a:xfrm>
            <a:off x="612252" y="3720083"/>
            <a:ext cx="10001056" cy="969464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prstTxWarp prst="textArchDown">
              <a:avLst/>
            </a:prstTxWarp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7500" b="1" i="0" u="none" strike="noStrike" kern="1200" cap="none" spc="0" normalizeH="0" baseline="0" noProof="0" dirty="0" smtClean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FFFF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ztek" panose="02020800000000000000" pitchFamily="18" charset="0"/>
                <a:ea typeface="Aztek" panose="02020800000000000000" pitchFamily="18" charset="0"/>
                <a:cs typeface="Aztek" panose="02020800000000000000" pitchFamily="18" charset="0"/>
                <a:sym typeface="+mn-lt"/>
              </a:rPr>
              <a:t>VẬN DỤNG</a:t>
            </a:r>
            <a:endParaRPr kumimoji="0" lang="zh-CN" altLang="en-US" sz="7500" b="1" i="0" u="none" strike="noStrike" kern="1200" cap="none" spc="0" normalizeH="0" baseline="0" noProof="0" dirty="0">
              <a:ln w="38100">
                <a:gradFill>
                  <a:gsLst>
                    <a:gs pos="0">
                      <a:srgbClr val="66A117"/>
                    </a:gs>
                    <a:gs pos="100000">
                      <a:srgbClr val="3E830E"/>
                    </a:gs>
                  </a:gsLst>
                  <a:lin ang="5400000" scaled="1"/>
                </a:gradFill>
              </a:ln>
              <a:solidFill>
                <a:srgbClr val="FFFF00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  <a:outerShdw blurRad="50800" dist="38100" dir="2700000" algn="tl" rotWithShape="0">
                  <a:srgbClr val="70AD47">
                    <a:lumMod val="50000"/>
                    <a:alpha val="4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ztek" panose="02020800000000000000" pitchFamily="18" charset="0"/>
              <a:ea typeface="Aztek" panose="02020800000000000000" pitchFamily="18" charset="0"/>
              <a:cs typeface="Aztek" panose="02020800000000000000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903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28">
            <a:extLst>
              <a:ext uri="{FF2B5EF4-FFF2-40B4-BE49-F238E27FC236}">
                <a16:creationId xmlns:a16="http://schemas.microsoft.com/office/drawing/2014/main" id="{9CA58071-D0DB-157E-8183-10546F3911BB}"/>
              </a:ext>
            </a:extLst>
          </p:cNvPr>
          <p:cNvGrpSpPr/>
          <p:nvPr/>
        </p:nvGrpSpPr>
        <p:grpSpPr>
          <a:xfrm flipH="1">
            <a:off x="-429392" y="-159177"/>
            <a:ext cx="5788791" cy="6538881"/>
            <a:chOff x="2504421" y="1214915"/>
            <a:chExt cx="5423306" cy="5423306"/>
          </a:xfrm>
        </p:grpSpPr>
        <p:sp>
          <p:nvSpPr>
            <p:cNvPr id="15" name="任意多边形: 形状 9">
              <a:extLst>
                <a:ext uri="{FF2B5EF4-FFF2-40B4-BE49-F238E27FC236}">
                  <a16:creationId xmlns:a16="http://schemas.microsoft.com/office/drawing/2014/main" id="{8D8E8264-1822-82DB-DB15-F519C99971A2}"/>
                </a:ext>
              </a:extLst>
            </p:cNvPr>
            <p:cNvSpPr/>
            <p:nvPr/>
          </p:nvSpPr>
          <p:spPr>
            <a:xfrm>
              <a:off x="3864746" y="2450210"/>
              <a:ext cx="3509034" cy="3442590"/>
            </a:xfrm>
            <a:custGeom>
              <a:avLst/>
              <a:gdLst>
                <a:gd name="connsiteX0" fmla="*/ 2579597 w 3509034"/>
                <a:gd name="connsiteY0" fmla="*/ 3384533 h 3442590"/>
                <a:gd name="connsiteX1" fmla="*/ 1999025 w 3509034"/>
                <a:gd name="connsiteY1" fmla="*/ 3370019 h 3442590"/>
                <a:gd name="connsiteX2" fmla="*/ 1578111 w 3509034"/>
                <a:gd name="connsiteY2" fmla="*/ 3297447 h 3442590"/>
                <a:gd name="connsiteX3" fmla="*/ 1026568 w 3509034"/>
                <a:gd name="connsiteY3" fmla="*/ 3123276 h 3442590"/>
                <a:gd name="connsiteX4" fmla="*/ 547597 w 3509034"/>
                <a:gd name="connsiteY4" fmla="*/ 2832990 h 3442590"/>
                <a:gd name="connsiteX5" fmla="*/ 184740 w 3509034"/>
                <a:gd name="connsiteY5" fmla="*/ 2412076 h 3442590"/>
                <a:gd name="connsiteX6" fmla="*/ 25083 w 3509034"/>
                <a:gd name="connsiteY6" fmla="*/ 1947619 h 3442590"/>
                <a:gd name="connsiteX7" fmla="*/ 10568 w 3509034"/>
                <a:gd name="connsiteY7" fmla="*/ 1425104 h 3442590"/>
                <a:gd name="connsiteX8" fmla="*/ 126683 w 3509034"/>
                <a:gd name="connsiteY8" fmla="*/ 946133 h 3442590"/>
                <a:gd name="connsiteX9" fmla="*/ 533083 w 3509034"/>
                <a:gd name="connsiteY9" fmla="*/ 409104 h 3442590"/>
                <a:gd name="connsiteX10" fmla="*/ 1142683 w 3509034"/>
                <a:gd name="connsiteY10" fmla="*/ 75276 h 3442590"/>
                <a:gd name="connsiteX11" fmla="*/ 1810340 w 3509034"/>
                <a:gd name="connsiteY11" fmla="*/ 2704 h 3442590"/>
                <a:gd name="connsiteX12" fmla="*/ 2492511 w 3509034"/>
                <a:gd name="connsiteY12" fmla="*/ 133333 h 3442590"/>
                <a:gd name="connsiteX13" fmla="*/ 2971483 w 3509034"/>
                <a:gd name="connsiteY13" fmla="*/ 394590 h 3442590"/>
                <a:gd name="connsiteX14" fmla="*/ 3290797 w 3509034"/>
                <a:gd name="connsiteY14" fmla="*/ 699390 h 3442590"/>
                <a:gd name="connsiteX15" fmla="*/ 3261768 w 3509034"/>
                <a:gd name="connsiteY15" fmla="*/ 888076 h 3442590"/>
                <a:gd name="connsiteX16" fmla="*/ 3406911 w 3509034"/>
                <a:gd name="connsiteY16" fmla="*/ 1018704 h 3442590"/>
                <a:gd name="connsiteX17" fmla="*/ 3508511 w 3509034"/>
                <a:gd name="connsiteY17" fmla="*/ 1541219 h 3442590"/>
                <a:gd name="connsiteX18" fmla="*/ 3435940 w 3509034"/>
                <a:gd name="connsiteY18" fmla="*/ 1715390 h 3442590"/>
                <a:gd name="connsiteX19" fmla="*/ 3218225 w 3509034"/>
                <a:gd name="connsiteY19" fmla="*/ 1976647 h 3442590"/>
                <a:gd name="connsiteX20" fmla="*/ 2695711 w 3509034"/>
                <a:gd name="connsiteY20" fmla="*/ 2455619 h 3442590"/>
                <a:gd name="connsiteX21" fmla="*/ 2579597 w 3509034"/>
                <a:gd name="connsiteY21" fmla="*/ 3036190 h 3442590"/>
                <a:gd name="connsiteX22" fmla="*/ 2579597 w 3509034"/>
                <a:gd name="connsiteY22" fmla="*/ 3442590 h 3442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09034" h="3442590">
                  <a:moveTo>
                    <a:pt x="2579597" y="3384533"/>
                  </a:moveTo>
                  <a:cubicBezTo>
                    <a:pt x="2372768" y="3384533"/>
                    <a:pt x="2165939" y="3384533"/>
                    <a:pt x="1999025" y="3370019"/>
                  </a:cubicBezTo>
                  <a:cubicBezTo>
                    <a:pt x="1832111" y="3355505"/>
                    <a:pt x="1740187" y="3338571"/>
                    <a:pt x="1578111" y="3297447"/>
                  </a:cubicBezTo>
                  <a:cubicBezTo>
                    <a:pt x="1416035" y="3256323"/>
                    <a:pt x="1198320" y="3200685"/>
                    <a:pt x="1026568" y="3123276"/>
                  </a:cubicBezTo>
                  <a:cubicBezTo>
                    <a:pt x="854816" y="3045866"/>
                    <a:pt x="687902" y="2951523"/>
                    <a:pt x="547597" y="2832990"/>
                  </a:cubicBezTo>
                  <a:cubicBezTo>
                    <a:pt x="407292" y="2714457"/>
                    <a:pt x="271826" y="2559638"/>
                    <a:pt x="184740" y="2412076"/>
                  </a:cubicBezTo>
                  <a:cubicBezTo>
                    <a:pt x="97654" y="2264514"/>
                    <a:pt x="54112" y="2112114"/>
                    <a:pt x="25083" y="1947619"/>
                  </a:cubicBezTo>
                  <a:cubicBezTo>
                    <a:pt x="-3946" y="1783124"/>
                    <a:pt x="-6365" y="1592018"/>
                    <a:pt x="10568" y="1425104"/>
                  </a:cubicBezTo>
                  <a:cubicBezTo>
                    <a:pt x="27501" y="1258190"/>
                    <a:pt x="39597" y="1115466"/>
                    <a:pt x="126683" y="946133"/>
                  </a:cubicBezTo>
                  <a:cubicBezTo>
                    <a:pt x="213769" y="776800"/>
                    <a:pt x="363750" y="554247"/>
                    <a:pt x="533083" y="409104"/>
                  </a:cubicBezTo>
                  <a:cubicBezTo>
                    <a:pt x="702416" y="263961"/>
                    <a:pt x="929807" y="143009"/>
                    <a:pt x="1142683" y="75276"/>
                  </a:cubicBezTo>
                  <a:cubicBezTo>
                    <a:pt x="1355559" y="7543"/>
                    <a:pt x="1585369" y="-6972"/>
                    <a:pt x="1810340" y="2704"/>
                  </a:cubicBezTo>
                  <a:cubicBezTo>
                    <a:pt x="2035311" y="12380"/>
                    <a:pt x="2298987" y="68019"/>
                    <a:pt x="2492511" y="133333"/>
                  </a:cubicBezTo>
                  <a:cubicBezTo>
                    <a:pt x="2686035" y="198647"/>
                    <a:pt x="2838435" y="300247"/>
                    <a:pt x="2971483" y="394590"/>
                  </a:cubicBezTo>
                  <a:cubicBezTo>
                    <a:pt x="3104531" y="488933"/>
                    <a:pt x="3242416" y="617142"/>
                    <a:pt x="3290797" y="699390"/>
                  </a:cubicBezTo>
                  <a:cubicBezTo>
                    <a:pt x="3339178" y="781638"/>
                    <a:pt x="3242416" y="834857"/>
                    <a:pt x="3261768" y="888076"/>
                  </a:cubicBezTo>
                  <a:cubicBezTo>
                    <a:pt x="3281120" y="941295"/>
                    <a:pt x="3365787" y="909847"/>
                    <a:pt x="3406911" y="1018704"/>
                  </a:cubicBezTo>
                  <a:cubicBezTo>
                    <a:pt x="3448035" y="1127561"/>
                    <a:pt x="3503673" y="1425105"/>
                    <a:pt x="3508511" y="1541219"/>
                  </a:cubicBezTo>
                  <a:cubicBezTo>
                    <a:pt x="3513349" y="1657333"/>
                    <a:pt x="3484321" y="1642819"/>
                    <a:pt x="3435940" y="1715390"/>
                  </a:cubicBezTo>
                  <a:cubicBezTo>
                    <a:pt x="3387559" y="1787961"/>
                    <a:pt x="3341596" y="1853276"/>
                    <a:pt x="3218225" y="1976647"/>
                  </a:cubicBezTo>
                  <a:cubicBezTo>
                    <a:pt x="3094854" y="2100018"/>
                    <a:pt x="2802149" y="2279029"/>
                    <a:pt x="2695711" y="2455619"/>
                  </a:cubicBezTo>
                  <a:cubicBezTo>
                    <a:pt x="2589273" y="2632209"/>
                    <a:pt x="2598949" y="2871695"/>
                    <a:pt x="2579597" y="3036190"/>
                  </a:cubicBezTo>
                  <a:cubicBezTo>
                    <a:pt x="2560245" y="3200685"/>
                    <a:pt x="2569921" y="3321637"/>
                    <a:pt x="2579597" y="344259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图片 2">
              <a:extLst>
                <a:ext uri="{FF2B5EF4-FFF2-40B4-BE49-F238E27FC236}">
                  <a16:creationId xmlns:a16="http://schemas.microsoft.com/office/drawing/2014/main" id="{3ED673E8-16D3-431C-AF91-A436B8805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04421" y="1214915"/>
              <a:ext cx="5423306" cy="5423306"/>
            </a:xfrm>
            <a:prstGeom prst="rect">
              <a:avLst/>
            </a:prstGeom>
          </p:spPr>
        </p:pic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3C782B30-3C2F-4C8E-B04A-55719DA40D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3239" y="3695285"/>
            <a:ext cx="3572890" cy="3572888"/>
          </a:xfrm>
          <a:prstGeom prst="rect">
            <a:avLst/>
          </a:prstGeom>
        </p:spPr>
      </p:pic>
      <p:pic>
        <p:nvPicPr>
          <p:cNvPr id="13" name="图片 12" descr="卡通人物&#10;&#10;中度可信度描述已自动生成">
            <a:extLst>
              <a:ext uri="{FF2B5EF4-FFF2-40B4-BE49-F238E27FC236}">
                <a16:creationId xmlns:a16="http://schemas.microsoft.com/office/drawing/2014/main" id="{91C80D5F-D093-DF73-7B0C-A928871463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0430">
            <a:off x="734887" y="993925"/>
            <a:ext cx="821026" cy="8210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65507" y="1909934"/>
            <a:ext cx="342714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000" b="1" dirty="0">
                <a:solidFill>
                  <a:srgbClr val="002060"/>
                </a:solidFill>
                <a:latin typeface="UTM Avo" panose="02040603050506020204" pitchFamily="18" charset="0"/>
              </a:rPr>
              <a:t>Q</a:t>
            </a:r>
            <a:r>
              <a:rPr lang="vi-VN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uan sát tranh nêu đặc điểm</a:t>
            </a:r>
            <a:r>
              <a:rPr lang="en-US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vi-VN" sz="3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của con người, sự vật  trong tranh.</a:t>
            </a:r>
            <a:endParaRPr lang="en-US" sz="3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550" y="533992"/>
            <a:ext cx="6959949" cy="55584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背景图案&#10;&#10;描述已自动生成">
            <a:extLst>
              <a:ext uri="{FF2B5EF4-FFF2-40B4-BE49-F238E27FC236}">
                <a16:creationId xmlns:a16="http://schemas.microsoft.com/office/drawing/2014/main" id="{702212F3-6F4A-A397-EDE6-63A4C9963E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pic>
        <p:nvPicPr>
          <p:cNvPr id="9" name="图片 8" descr="卡通人物&#10;&#10;中度可信度描述已自动生成">
            <a:extLst>
              <a:ext uri="{FF2B5EF4-FFF2-40B4-BE49-F238E27FC236}">
                <a16:creationId xmlns:a16="http://schemas.microsoft.com/office/drawing/2014/main" id="{7FC27442-CF8A-AE10-8736-5BD5A3F244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724" y="-1151238"/>
            <a:ext cx="8796599" cy="8796599"/>
          </a:xfrm>
          <a:prstGeom prst="rect">
            <a:avLst/>
          </a:prstGeom>
        </p:spPr>
      </p:pic>
      <p:pic>
        <p:nvPicPr>
          <p:cNvPr id="19" name="图片 18" descr="图片包含 游戏机, 大, 飞机&#10;&#10;描述已自动生成">
            <a:extLst>
              <a:ext uri="{FF2B5EF4-FFF2-40B4-BE49-F238E27FC236}">
                <a16:creationId xmlns:a16="http://schemas.microsoft.com/office/drawing/2014/main" id="{36C7C38C-D220-FB5B-CF82-373DF60B65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0" y="3443514"/>
            <a:ext cx="12192000" cy="3428274"/>
          </a:xfrm>
          <a:prstGeom prst="rect">
            <a:avLst/>
          </a:prstGeom>
        </p:spPr>
      </p:pic>
      <p:pic>
        <p:nvPicPr>
          <p:cNvPr id="37" name="图片 36" descr="图片包含 背景图案&#10;&#10;描述已自动生成">
            <a:extLst>
              <a:ext uri="{FF2B5EF4-FFF2-40B4-BE49-F238E27FC236}">
                <a16:creationId xmlns:a16="http://schemas.microsoft.com/office/drawing/2014/main" id="{D1759CEC-B018-5639-331C-DE9FB02B2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21" t="16500" r="15715" b="64690"/>
          <a:stretch/>
        </p:blipFill>
        <p:spPr>
          <a:xfrm>
            <a:off x="9437099" y="2794945"/>
            <a:ext cx="803678" cy="907144"/>
          </a:xfrm>
          <a:prstGeom prst="rect">
            <a:avLst/>
          </a:prstGeom>
        </p:spPr>
      </p:pic>
      <p:pic>
        <p:nvPicPr>
          <p:cNvPr id="38" name="图片 37" descr="图片包含 背景图案&#10;&#10;描述已自动生成">
            <a:extLst>
              <a:ext uri="{FF2B5EF4-FFF2-40B4-BE49-F238E27FC236}">
                <a16:creationId xmlns:a16="http://schemas.microsoft.com/office/drawing/2014/main" id="{1DE59149-4979-C575-060C-3CE41F4961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6" t="47935" r="7390" b="33017"/>
          <a:stretch/>
        </p:blipFill>
        <p:spPr>
          <a:xfrm rot="19245056">
            <a:off x="10284496" y="3952646"/>
            <a:ext cx="1306135" cy="816401"/>
          </a:xfrm>
          <a:prstGeom prst="rect">
            <a:avLst/>
          </a:prstGeom>
        </p:spPr>
      </p:pic>
      <p:pic>
        <p:nvPicPr>
          <p:cNvPr id="39" name="图片 38" descr="图片包含 背景图案&#10;&#10;描述已自动生成">
            <a:extLst>
              <a:ext uri="{FF2B5EF4-FFF2-40B4-BE49-F238E27FC236}">
                <a16:creationId xmlns:a16="http://schemas.microsoft.com/office/drawing/2014/main" id="{CE2A5718-CAE0-0F44-3F2C-C49437C74A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6" t="34595" r="59985" b="46119"/>
          <a:stretch/>
        </p:blipFill>
        <p:spPr>
          <a:xfrm>
            <a:off x="612252" y="1573212"/>
            <a:ext cx="1596572" cy="1068780"/>
          </a:xfrm>
          <a:prstGeom prst="rect">
            <a:avLst/>
          </a:prstGeom>
        </p:spPr>
      </p:pic>
      <p:pic>
        <p:nvPicPr>
          <p:cNvPr id="40" name="图片 39" descr="图片包含 背景图案&#10;&#10;描述已自动生成">
            <a:extLst>
              <a:ext uri="{FF2B5EF4-FFF2-40B4-BE49-F238E27FC236}">
                <a16:creationId xmlns:a16="http://schemas.microsoft.com/office/drawing/2014/main" id="{9EDECF50-D6F9-6903-CC44-9B455A8CEAC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5" t="57176" r="73809" b="22110"/>
          <a:stretch/>
        </p:blipFill>
        <p:spPr>
          <a:xfrm rot="20395039">
            <a:off x="1598062" y="3767978"/>
            <a:ext cx="962900" cy="1262744"/>
          </a:xfrm>
          <a:prstGeom prst="rect">
            <a:avLst/>
          </a:prstGeom>
        </p:spPr>
      </p:pic>
      <p:pic>
        <p:nvPicPr>
          <p:cNvPr id="21" name="图片 20" descr="图片包含 背景图案&#10;&#10;描述已自动生成">
            <a:extLst>
              <a:ext uri="{FF2B5EF4-FFF2-40B4-BE49-F238E27FC236}">
                <a16:creationId xmlns:a16="http://schemas.microsoft.com/office/drawing/2014/main" id="{934EE7F4-4061-6A0D-22EE-301C8DAE557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9" t="9417" r="45253" b="69984"/>
          <a:stretch/>
        </p:blipFill>
        <p:spPr>
          <a:xfrm>
            <a:off x="10533870" y="814048"/>
            <a:ext cx="807385" cy="82179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164565" y="2712672"/>
            <a:ext cx="10296987" cy="2448865"/>
            <a:chOff x="754743" y="2394463"/>
            <a:chExt cx="10296987" cy="2448865"/>
          </a:xfrm>
        </p:grpSpPr>
        <p:pic>
          <p:nvPicPr>
            <p:cNvPr id="13" name="图片 38" descr="图片包含 背景图案&#10;&#10;描述已自动生成">
              <a:extLst>
                <a:ext uri="{FF2B5EF4-FFF2-40B4-BE49-F238E27FC236}">
                  <a16:creationId xmlns:a16="http://schemas.microsoft.com/office/drawing/2014/main" id="{CE2A5718-CAE0-0F44-3F2C-C49437C74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754743" y="2394463"/>
              <a:ext cx="1596572" cy="1068780"/>
            </a:xfrm>
            <a:prstGeom prst="rect">
              <a:avLst/>
            </a:prstGeom>
          </p:spPr>
        </p:pic>
        <p:pic>
          <p:nvPicPr>
            <p:cNvPr id="14" name="图片 36" descr="图片包含 背景图案&#10;&#10;描述已自动生成">
              <a:extLst>
                <a:ext uri="{FF2B5EF4-FFF2-40B4-BE49-F238E27FC236}">
                  <a16:creationId xmlns:a16="http://schemas.microsoft.com/office/drawing/2014/main" id="{D1759CEC-B018-5639-331C-DE9FB02B2C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9462486" y="2394463"/>
              <a:ext cx="803678" cy="907144"/>
            </a:xfrm>
            <a:prstGeom prst="rect">
              <a:avLst/>
            </a:prstGeom>
          </p:spPr>
        </p:pic>
        <p:sp>
          <p:nvSpPr>
            <p:cNvPr id="17" name="文本框 8">
              <a:extLst>
                <a:ext uri="{FF2B5EF4-FFF2-40B4-BE49-F238E27FC236}">
                  <a16:creationId xmlns:a16="http://schemas.microsoft.com/office/drawing/2014/main" id="{0FC1CB6A-5E83-4FA0-96A4-1E4AAA90CA9A}"/>
                </a:ext>
              </a:extLst>
            </p:cNvPr>
            <p:cNvSpPr txBox="1"/>
            <p:nvPr/>
          </p:nvSpPr>
          <p:spPr>
            <a:xfrm>
              <a:off x="1050674" y="3873864"/>
              <a:ext cx="10001056" cy="969464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prstTxWarp prst="textArchDown">
                <a:avLst/>
              </a:prstTxWarp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000" b="1" i="0" u="none" strike="noStrike" kern="1200" cap="none" spc="0" normalizeH="0" baseline="0" noProof="0" dirty="0" smtClean="0">
                  <a:ln w="38100">
                    <a:gradFill>
                      <a:gsLst>
                        <a:gs pos="0">
                          <a:srgbClr val="66A117"/>
                        </a:gs>
                        <a:gs pos="100000">
                          <a:srgbClr val="3E830E"/>
                        </a:gs>
                      </a:gsLst>
                      <a:lin ang="5400000" scaled="1"/>
                    </a:gradFill>
                  </a:ln>
                  <a:solidFill>
                    <a:srgbClr val="FFFF00"/>
                  </a:solidFill>
                  <a:effectLst>
                    <a:glow rad="228600">
                      <a:srgbClr val="ED7D31">
                        <a:satMod val="175000"/>
                        <a:alpha val="40000"/>
                      </a:srgbClr>
                    </a:glow>
                    <a:outerShdw blurRad="50800" dist="38100" dir="2700000" algn="tl" rotWithShape="0">
                      <a:srgbClr val="70AD47">
                        <a:lumMod val="50000"/>
                        <a:alpha val="40000"/>
                      </a:srgb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ztek" panose="02020800000000000000" pitchFamily="18" charset="0"/>
                  <a:ea typeface="Aztek" panose="02020800000000000000" pitchFamily="18" charset="0"/>
                  <a:cs typeface="Aztek" panose="02020800000000000000" pitchFamily="18" charset="0"/>
                  <a:sym typeface="+mn-lt"/>
                </a:rPr>
                <a:t>TẠM BIỆT</a:t>
              </a:r>
              <a:endParaRPr kumimoji="0" lang="zh-CN" altLang="en-US" sz="11000" b="1" i="0" u="none" strike="noStrike" kern="1200" cap="none" spc="0" normalizeH="0" baseline="0" noProof="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FFFF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ztek" panose="02020800000000000000" pitchFamily="18" charset="0"/>
                <a:ea typeface="Aztek" panose="02020800000000000000" pitchFamily="18" charset="0"/>
                <a:cs typeface="Aztek" panose="02020800000000000000" pitchFamily="18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248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32" descr="图片包含 背景图案&#10;&#10;描述已自动生成">
            <a:extLst>
              <a:ext uri="{FF2B5EF4-FFF2-40B4-BE49-F238E27FC236}">
                <a16:creationId xmlns:a16="http://schemas.microsoft.com/office/drawing/2014/main" id="{0C3D60A3-6573-476D-45EB-044CE46BAA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6" t="47935" r="7390" b="33017"/>
          <a:stretch/>
        </p:blipFill>
        <p:spPr>
          <a:xfrm rot="20325092">
            <a:off x="1129577" y="4378581"/>
            <a:ext cx="933984" cy="583788"/>
          </a:xfrm>
          <a:prstGeom prst="rect">
            <a:avLst/>
          </a:prstGeom>
        </p:spPr>
      </p:pic>
      <p:pic>
        <p:nvPicPr>
          <p:cNvPr id="22" name="图片 35" descr="图片包含 背景图案&#10;&#10;描述已自动生成">
            <a:extLst>
              <a:ext uri="{FF2B5EF4-FFF2-40B4-BE49-F238E27FC236}">
                <a16:creationId xmlns:a16="http://schemas.microsoft.com/office/drawing/2014/main" id="{5B906D0A-FB3C-3961-291D-8B2FAE6F7D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6" t="34595" r="59985" b="46119"/>
          <a:stretch/>
        </p:blipFill>
        <p:spPr>
          <a:xfrm>
            <a:off x="-501365" y="1630884"/>
            <a:ext cx="1596572" cy="1068780"/>
          </a:xfrm>
          <a:prstGeom prst="rect">
            <a:avLst/>
          </a:prstGeom>
        </p:spPr>
      </p:pic>
      <p:sp>
        <p:nvSpPr>
          <p:cNvPr id="28" name="矩形: 圆角 39">
            <a:extLst>
              <a:ext uri="{FF2B5EF4-FFF2-40B4-BE49-F238E27FC236}">
                <a16:creationId xmlns:a16="http://schemas.microsoft.com/office/drawing/2014/main" id="{F133B304-B32B-C705-13DB-763B0918C52C}"/>
              </a:ext>
            </a:extLst>
          </p:cNvPr>
          <p:cNvSpPr/>
          <p:nvPr/>
        </p:nvSpPr>
        <p:spPr>
          <a:xfrm>
            <a:off x="508001" y="788246"/>
            <a:ext cx="11175998" cy="5892800"/>
          </a:xfrm>
          <a:custGeom>
            <a:avLst/>
            <a:gdLst>
              <a:gd name="connsiteX0" fmla="*/ 0 w 11175998"/>
              <a:gd name="connsiteY0" fmla="*/ 793466 h 5892800"/>
              <a:gd name="connsiteX1" fmla="*/ 793466 w 11175998"/>
              <a:gd name="connsiteY1" fmla="*/ 0 h 5892800"/>
              <a:gd name="connsiteX2" fmla="*/ 10382532 w 11175998"/>
              <a:gd name="connsiteY2" fmla="*/ 0 h 5892800"/>
              <a:gd name="connsiteX3" fmla="*/ 11175998 w 11175998"/>
              <a:gd name="connsiteY3" fmla="*/ 793466 h 5892800"/>
              <a:gd name="connsiteX4" fmla="*/ 11175998 w 11175998"/>
              <a:gd name="connsiteY4" fmla="*/ 5099334 h 5892800"/>
              <a:gd name="connsiteX5" fmla="*/ 10382532 w 11175998"/>
              <a:gd name="connsiteY5" fmla="*/ 5892800 h 5892800"/>
              <a:gd name="connsiteX6" fmla="*/ 793466 w 11175998"/>
              <a:gd name="connsiteY6" fmla="*/ 5892800 h 5892800"/>
              <a:gd name="connsiteX7" fmla="*/ 0 w 11175998"/>
              <a:gd name="connsiteY7" fmla="*/ 5099334 h 5892800"/>
              <a:gd name="connsiteX8" fmla="*/ 0 w 11175998"/>
              <a:gd name="connsiteY8" fmla="*/ 793466 h 589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75998" h="5892800" fill="none" extrusionOk="0">
                <a:moveTo>
                  <a:pt x="0" y="793466"/>
                </a:moveTo>
                <a:cubicBezTo>
                  <a:pt x="2307" y="417703"/>
                  <a:pt x="360154" y="8236"/>
                  <a:pt x="793466" y="0"/>
                </a:cubicBezTo>
                <a:cubicBezTo>
                  <a:pt x="2805905" y="72427"/>
                  <a:pt x="7144936" y="61419"/>
                  <a:pt x="10382532" y="0"/>
                </a:cubicBezTo>
                <a:cubicBezTo>
                  <a:pt x="10813643" y="-48931"/>
                  <a:pt x="11118425" y="337833"/>
                  <a:pt x="11175998" y="793466"/>
                </a:cubicBezTo>
                <a:cubicBezTo>
                  <a:pt x="11276874" y="2648661"/>
                  <a:pt x="11068685" y="3917041"/>
                  <a:pt x="11175998" y="5099334"/>
                </a:cubicBezTo>
                <a:cubicBezTo>
                  <a:pt x="11179915" y="5517672"/>
                  <a:pt x="10781051" y="5848295"/>
                  <a:pt x="10382532" y="5892800"/>
                </a:cubicBezTo>
                <a:cubicBezTo>
                  <a:pt x="7933262" y="5922627"/>
                  <a:pt x="2236670" y="5813494"/>
                  <a:pt x="793466" y="5892800"/>
                </a:cubicBezTo>
                <a:cubicBezTo>
                  <a:pt x="368164" y="5891340"/>
                  <a:pt x="-60705" y="5549557"/>
                  <a:pt x="0" y="5099334"/>
                </a:cubicBezTo>
                <a:cubicBezTo>
                  <a:pt x="50037" y="3298608"/>
                  <a:pt x="770" y="1431125"/>
                  <a:pt x="0" y="793466"/>
                </a:cubicBezTo>
                <a:close/>
              </a:path>
              <a:path w="11175998" h="5892800" stroke="0" extrusionOk="0">
                <a:moveTo>
                  <a:pt x="0" y="793466"/>
                </a:moveTo>
                <a:cubicBezTo>
                  <a:pt x="39139" y="365916"/>
                  <a:pt x="359303" y="8451"/>
                  <a:pt x="793466" y="0"/>
                </a:cubicBezTo>
                <a:cubicBezTo>
                  <a:pt x="2963441" y="123000"/>
                  <a:pt x="9164259" y="-96860"/>
                  <a:pt x="10382532" y="0"/>
                </a:cubicBezTo>
                <a:cubicBezTo>
                  <a:pt x="10802584" y="-13846"/>
                  <a:pt x="11183030" y="341071"/>
                  <a:pt x="11175998" y="793466"/>
                </a:cubicBezTo>
                <a:cubicBezTo>
                  <a:pt x="11179171" y="1881909"/>
                  <a:pt x="11270265" y="3408772"/>
                  <a:pt x="11175998" y="5099334"/>
                </a:cubicBezTo>
                <a:cubicBezTo>
                  <a:pt x="11163180" y="5542197"/>
                  <a:pt x="10746013" y="5880568"/>
                  <a:pt x="10382532" y="5892800"/>
                </a:cubicBezTo>
                <a:cubicBezTo>
                  <a:pt x="7374579" y="5732093"/>
                  <a:pt x="5312773" y="5932467"/>
                  <a:pt x="793466" y="5892800"/>
                </a:cubicBezTo>
                <a:cubicBezTo>
                  <a:pt x="317431" y="5885162"/>
                  <a:pt x="-31664" y="5523208"/>
                  <a:pt x="0" y="5099334"/>
                </a:cubicBezTo>
                <a:cubicBezTo>
                  <a:pt x="32216" y="3052854"/>
                  <a:pt x="57206" y="2509045"/>
                  <a:pt x="0" y="793466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>
                      <a:gd name="adj" fmla="val 1346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Rectangle 24"/>
          <p:cNvSpPr/>
          <p:nvPr/>
        </p:nvSpPr>
        <p:spPr>
          <a:xfrm>
            <a:off x="820340" y="926524"/>
            <a:ext cx="9755117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10000"/>
              </a:lnSpc>
              <a:spcAft>
                <a:spcPts val="0"/>
              </a:spcAft>
            </a:pPr>
            <a:r>
              <a:rPr lang="nl-NL" sz="2100" b="1" dirty="0">
                <a:latin typeface="UTM Avo" panose="02040603050506020204" pitchFamily="18" charset="0"/>
                <a:ea typeface="Times New Roman" panose="02020603050405020304" pitchFamily="18" charset="0"/>
              </a:rPr>
              <a:t>1. Năng lực đặc thù:</a:t>
            </a:r>
            <a:endParaRPr lang="en-US" sz="21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marL="101600">
              <a:lnSpc>
                <a:spcPct val="110000"/>
              </a:lnSpc>
              <a:spcAft>
                <a:spcPts val="0"/>
              </a:spcAft>
            </a:pPr>
            <a:r>
              <a:rPr lang="vi-VN" sz="2100" dirty="0" smtClean="0">
                <a:latin typeface="UTM Avo" panose="02040603050506020204" pitchFamily="18" charset="0"/>
                <a:ea typeface="Times New Roman" panose="02020603050405020304" pitchFamily="18" charset="0"/>
              </a:rPr>
              <a:t>- Xếp các từ chỉ đặc điểm đã cho vào các nhóm: từ  ngữ chỉ màu sắc, từ ngữ  chỉ hình dáng, kích thước, từ ngữ chỉ hương vị.</a:t>
            </a:r>
          </a:p>
          <a:p>
            <a:pPr marL="101600">
              <a:lnSpc>
                <a:spcPct val="110000"/>
              </a:lnSpc>
              <a:spcAft>
                <a:spcPts val="0"/>
              </a:spcAft>
            </a:pPr>
            <a:r>
              <a:rPr lang="vi-VN" sz="2100" dirty="0" smtClean="0">
                <a:latin typeface="UTM Avo" panose="02040603050506020204" pitchFamily="18" charset="0"/>
                <a:ea typeface="Times New Roman" panose="02020603050405020304" pitchFamily="18" charset="0"/>
              </a:rPr>
              <a:t>- Tìm thêm được từ ngữ chỉ đặc điểm cho mỗi nhóm và tạo lập câu với từ ngữ chỉ đặc điểm; làm đúng bài tập điền từ ngữ chỉ đặc điểm.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sz="2100" dirty="0" smtClean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nl-NL" sz="2100" dirty="0" smtClean="0">
                <a:latin typeface="UTM Avo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nl-NL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Biết sử dụng các từ chỉ đặc điểm để tạo </a:t>
            </a:r>
            <a:r>
              <a:rPr lang="nl-NL" sz="2100" dirty="0" smtClean="0">
                <a:latin typeface="UTM Avo" panose="02040603050506020204" pitchFamily="18" charset="0"/>
                <a:ea typeface="Times New Roman" panose="02020603050405020304" pitchFamily="18" charset="0"/>
              </a:rPr>
              <a:t>câu</a:t>
            </a:r>
            <a:endParaRPr lang="vi-VN" sz="2100" dirty="0" smtClean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vi-VN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nl-NL" sz="2100" dirty="0" smtClean="0">
                <a:latin typeface="UTM Avo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nl-NL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Phát triển năng lực ngôn ngữ.</a:t>
            </a:r>
            <a:endParaRPr lang="en-US" sz="21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indent="228600">
              <a:lnSpc>
                <a:spcPct val="110000"/>
              </a:lnSpc>
              <a:spcAft>
                <a:spcPts val="0"/>
              </a:spcAft>
            </a:pPr>
            <a:r>
              <a:rPr lang="en-US" sz="2100" b="1" dirty="0">
                <a:latin typeface="UTM Avo" panose="02040603050506020204" pitchFamily="18" charset="0"/>
                <a:ea typeface="Times New Roman" panose="02020603050405020304" pitchFamily="18" charset="0"/>
              </a:rPr>
              <a:t>2. </a:t>
            </a:r>
            <a:r>
              <a:rPr lang="en-US" sz="2100" b="1" dirty="0" err="1">
                <a:latin typeface="UTM Avo" panose="02040603050506020204" pitchFamily="18" charset="0"/>
                <a:ea typeface="Times New Roman" panose="02020603050405020304" pitchFamily="18" charset="0"/>
              </a:rPr>
              <a:t>Năng</a:t>
            </a:r>
            <a:r>
              <a:rPr lang="en-US" sz="2100" b="1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UTM Avo" panose="02040603050506020204" pitchFamily="18" charset="0"/>
                <a:ea typeface="Times New Roman" panose="02020603050405020304" pitchFamily="18" charset="0"/>
              </a:rPr>
              <a:t>lực</a:t>
            </a:r>
            <a:r>
              <a:rPr lang="en-US" sz="2100" b="1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UTM Avo" panose="02040603050506020204" pitchFamily="18" charset="0"/>
                <a:ea typeface="Times New Roman" panose="02020603050405020304" pitchFamily="18" charset="0"/>
              </a:rPr>
              <a:t>chung</a:t>
            </a:r>
            <a:r>
              <a:rPr lang="en-US" sz="2100" b="1" dirty="0" smtClean="0">
                <a:latin typeface="UTM Avo" panose="02040603050506020204" pitchFamily="18" charset="0"/>
                <a:ea typeface="Times New Roman" panose="02020603050405020304" pitchFamily="18" charset="0"/>
              </a:rPr>
              <a:t>.</a:t>
            </a:r>
            <a:endParaRPr lang="vi-VN" sz="2100" dirty="0" smtClean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indent="228600">
              <a:lnSpc>
                <a:spcPct val="110000"/>
              </a:lnSpc>
              <a:spcAft>
                <a:spcPts val="0"/>
              </a:spcAft>
            </a:pPr>
            <a:r>
              <a:rPr lang="en-US" sz="2100" dirty="0" smtClean="0">
                <a:latin typeface="UTM Avo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Năng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lực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tự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chủ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,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tự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học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: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lắng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nghe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,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viết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bài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đúng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,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kịp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thời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và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hoàn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thành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các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nội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dung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trong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SGK. </a:t>
            </a:r>
          </a:p>
          <a:p>
            <a:pPr indent="228600">
              <a:lnSpc>
                <a:spcPct val="110000"/>
              </a:lnSpc>
              <a:spcAft>
                <a:spcPts val="0"/>
              </a:spcAft>
            </a:pP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Năng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lực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giải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quyết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vấn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đề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và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sáng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tạo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: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tham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gia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trò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chơi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,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vận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dụng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.</a:t>
            </a:r>
          </a:p>
          <a:p>
            <a:pPr indent="228600">
              <a:lnSpc>
                <a:spcPct val="110000"/>
              </a:lnSpc>
              <a:spcAft>
                <a:spcPts val="0"/>
              </a:spcAft>
            </a:pP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Năng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lực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giao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tiếp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và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hợp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tác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: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Tham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gia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làm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việc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nhóm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trong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các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hoạt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động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học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tập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.</a:t>
            </a:r>
          </a:p>
          <a:p>
            <a:pPr indent="228600">
              <a:lnSpc>
                <a:spcPct val="110000"/>
              </a:lnSpc>
              <a:spcAft>
                <a:spcPts val="0"/>
              </a:spcAft>
            </a:pPr>
            <a:r>
              <a:rPr lang="en-US" sz="2100" b="1" dirty="0">
                <a:latin typeface="UTM Avo" panose="02040603050506020204" pitchFamily="18" charset="0"/>
                <a:ea typeface="Times New Roman" panose="02020603050405020304" pitchFamily="18" charset="0"/>
              </a:rPr>
              <a:t>3. </a:t>
            </a:r>
            <a:r>
              <a:rPr lang="en-US" sz="2100" b="1" dirty="0" err="1">
                <a:latin typeface="UTM Avo" panose="02040603050506020204" pitchFamily="18" charset="0"/>
                <a:ea typeface="Times New Roman" panose="02020603050405020304" pitchFamily="18" charset="0"/>
              </a:rPr>
              <a:t>Phẩm</a:t>
            </a:r>
            <a:r>
              <a:rPr lang="en-US" sz="2100" b="1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UTM Avo" panose="02040603050506020204" pitchFamily="18" charset="0"/>
                <a:ea typeface="Times New Roman" panose="02020603050405020304" pitchFamily="18" charset="0"/>
              </a:rPr>
              <a:t>chất</a:t>
            </a:r>
            <a:r>
              <a:rPr lang="en-US" sz="2100" b="1" dirty="0">
                <a:latin typeface="UTM Avo" panose="02040603050506020204" pitchFamily="18" charset="0"/>
                <a:ea typeface="Times New Roman" panose="02020603050405020304" pitchFamily="18" charset="0"/>
              </a:rPr>
              <a:t>.</a:t>
            </a:r>
            <a:endParaRPr lang="en-US" sz="2100" dirty="0"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indent="228600">
              <a:lnSpc>
                <a:spcPct val="110000"/>
              </a:lnSpc>
              <a:spcAft>
                <a:spcPts val="0"/>
              </a:spcAft>
            </a:pP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Phẩm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chất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chăm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chỉ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: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Chăm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chỉ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viết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bài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,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trả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lời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câu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hỏi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.</a:t>
            </a:r>
          </a:p>
          <a:p>
            <a:pPr indent="228600">
              <a:lnSpc>
                <a:spcPct val="110000"/>
              </a:lnSpc>
              <a:spcAft>
                <a:spcPts val="0"/>
              </a:spcAft>
            </a:pP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Phẩm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chất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trách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nhiệm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: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Giữ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trật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tự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,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học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tập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nghiêm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100" dirty="0" err="1">
                <a:latin typeface="UTM Avo" panose="02040603050506020204" pitchFamily="18" charset="0"/>
                <a:ea typeface="Times New Roman" panose="02020603050405020304" pitchFamily="18" charset="0"/>
              </a:rPr>
              <a:t>túc</a:t>
            </a:r>
            <a:r>
              <a:rPr lang="en-US" sz="2100" dirty="0">
                <a:latin typeface="UTM Avo" panose="02040603050506020204" pitchFamily="18" charset="0"/>
                <a:ea typeface="Times New Roman" panose="02020603050405020304" pitchFamily="18" charset="0"/>
              </a:rPr>
              <a:t>.</a:t>
            </a:r>
            <a:endParaRPr lang="en-US" sz="2100" dirty="0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" name="图片 4" descr="卡通人物&#10;&#10;中度可信度描述已自动生成">
            <a:extLst>
              <a:ext uri="{FF2B5EF4-FFF2-40B4-BE49-F238E27FC236}">
                <a16:creationId xmlns:a16="http://schemas.microsoft.com/office/drawing/2014/main" id="{25B6DE53-5EFD-322E-927E-6D56D54779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865" y="4136730"/>
            <a:ext cx="2721270" cy="272127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47F0D7B-FC7E-4666-B0D9-6E87F04EA4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2368" y="-131054"/>
            <a:ext cx="1929632" cy="1929632"/>
          </a:xfrm>
          <a:prstGeom prst="rect">
            <a:avLst/>
          </a:prstGeom>
        </p:spPr>
      </p:pic>
      <p:pic>
        <p:nvPicPr>
          <p:cNvPr id="23" name="图片 42" descr="图片包含 背景图案&#10;&#10;描述已自动生成">
            <a:extLst>
              <a:ext uri="{FF2B5EF4-FFF2-40B4-BE49-F238E27FC236}">
                <a16:creationId xmlns:a16="http://schemas.microsoft.com/office/drawing/2014/main" id="{6F849128-669A-BBAD-8ED1-0CF1F94AC72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9" t="9417" r="45253" b="69984"/>
          <a:stretch/>
        </p:blipFill>
        <p:spPr>
          <a:xfrm>
            <a:off x="249600" y="813768"/>
            <a:ext cx="807385" cy="82179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3452490" y="180405"/>
            <a:ext cx="680987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000" dirty="0" smtClean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Aztek" panose="02020800000000000000" pitchFamily="18" charset="0"/>
                <a:ea typeface="Aztek" panose="02020800000000000000" pitchFamily="18" charset="0"/>
                <a:cs typeface="Aztek" panose="02020800000000000000" pitchFamily="18" charset="0"/>
                <a:sym typeface="+mn-lt"/>
              </a:rPr>
              <a:t>YÊU  CẦU  CẦN ĐẠT</a:t>
            </a:r>
            <a:endParaRPr lang="en-US" sz="5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2305857" y="3927570"/>
            <a:ext cx="13680376" cy="6050415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99807" y="225256"/>
            <a:ext cx="13680376" cy="6727523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0099680" y="4322042"/>
            <a:ext cx="2549677" cy="26307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DDB922-33F1-518C-22DC-8FE301946D6C}"/>
              </a:ext>
            </a:extLst>
          </p:cNvPr>
          <p:cNvSpPr txBox="1"/>
          <p:nvPr/>
        </p:nvSpPr>
        <p:spPr>
          <a:xfrm>
            <a:off x="-2892747" y="670334"/>
            <a:ext cx="171418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333" b="0" i="0" u="none" strike="noStrike" kern="0" cap="none" spc="0" normalizeH="0" baseline="0" noProof="0">
                <a:ln>
                  <a:solidFill>
                    <a:srgbClr val="002060"/>
                  </a:solidFill>
                </a:ln>
                <a:gradFill>
                  <a:gsLst>
                    <a:gs pos="100000">
                      <a:srgbClr val="FCF2BA">
                        <a:lumMod val="5000"/>
                        <a:lumOff val="95000"/>
                      </a:srgbClr>
                    </a:gs>
                    <a:gs pos="34000">
                      <a:srgbClr val="E65C87"/>
                    </a:gs>
                    <a:gs pos="71000">
                      <a:srgbClr val="FCC7AA"/>
                    </a:gs>
                    <a:gs pos="0">
                      <a:srgbClr val="F0305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Pony" panose="02000000000000000000" pitchFamily="2" charset="0"/>
                <a:ea typeface="+mn-ea"/>
                <a:cs typeface="#9Slide05 Bodega Script" pitchFamily="2" charset="0"/>
                <a:sym typeface="Arial"/>
              </a:rPr>
              <a:t>GIÁO ÁN ĐIỆN TỬ LỚP 4</a:t>
            </a:r>
            <a:endParaRPr kumimoji="0" lang="id-ID" sz="5333" b="0" i="0" u="none" strike="noStrike" kern="0" cap="none" spc="0" normalizeH="0" baseline="0" noProof="0">
              <a:ln>
                <a:solidFill>
                  <a:srgbClr val="002060"/>
                </a:solidFill>
              </a:ln>
              <a:gradFill>
                <a:gsLst>
                  <a:gs pos="100000">
                    <a:srgbClr val="FCF2BA">
                      <a:lumMod val="5000"/>
                      <a:lumOff val="95000"/>
                    </a:srgbClr>
                  </a:gs>
                  <a:gs pos="34000">
                    <a:srgbClr val="E65C87"/>
                  </a:gs>
                  <a:gs pos="71000">
                    <a:srgbClr val="FCC7AA"/>
                  </a:gs>
                  <a:gs pos="0">
                    <a:srgbClr val="F0305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7 IcielPony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6D0AD-0626-9CD3-3C65-B149D1487C2E}"/>
              </a:ext>
            </a:extLst>
          </p:cNvPr>
          <p:cNvSpPr txBox="1"/>
          <p:nvPr/>
        </p:nvSpPr>
        <p:spPr>
          <a:xfrm>
            <a:off x="997587" y="1619436"/>
            <a:ext cx="1137198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effectLst/>
                <a:uLnTx/>
                <a:uFillTx/>
                <a:latin typeface="#9Slide07 IcielBC Cubano Normal" panose="00000500000000000000" pitchFamily="2" charset="0"/>
                <a:ea typeface="+mn-ea"/>
                <a:cs typeface="#9Slide05 Bodega Script" pitchFamily="2" charset="0"/>
                <a:sym typeface="Arial"/>
              </a:rPr>
              <a:t>GIÁO ÁN ĐIỆN TỬ LỚP 2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effectLst/>
                <a:uLnTx/>
                <a:uFillTx/>
                <a:latin typeface="#9Slide07 IcielPony" panose="02000000000000000000" pitchFamily="2" charset="0"/>
                <a:ea typeface="+mn-ea"/>
                <a:cs typeface="#9Slide05 Bodega Script" pitchFamily="2" charset="0"/>
                <a:sym typeface="Arial"/>
              </a:rPr>
              <a:t>&amp;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effectLst/>
                <a:uLnTx/>
                <a:uFillTx/>
                <a:latin typeface="#9Slide07 IcielBC Cubano Normal" panose="00000500000000000000" pitchFamily="2" charset="0"/>
                <a:ea typeface="+mn-ea"/>
                <a:cs typeface="#9Slide05 Bodega Script" pitchFamily="2" charset="0"/>
                <a:sym typeface="Arial"/>
              </a:rPr>
              <a:t> LỚP 3</a:t>
            </a: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B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ộ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2E9733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K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EE9CAA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ế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422B24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t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CF2BA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n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ố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92D05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i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BC3259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t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r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i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t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E65C87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h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ứ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422B24">
                    <a:lumMod val="40000"/>
                    <a:lumOff val="60000"/>
                  </a:srgbClr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c</a:t>
            </a:r>
            <a:endParaRPr kumimoji="0" lang="id-ID" sz="5333" b="0" i="0" u="none" strike="noStrike" kern="0" cap="none" spc="0" normalizeH="0" baseline="0" noProof="0">
              <a:ln>
                <a:solidFill>
                  <a:srgbClr val="FFC51C">
                    <a:lumMod val="50000"/>
                  </a:srgbClr>
                </a:solidFill>
              </a:ln>
              <a:solidFill>
                <a:srgbClr val="422B24">
                  <a:lumMod val="40000"/>
                  <a:lumOff val="60000"/>
                </a:srgbClr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#9Slide05 Bodega Script" pitchFamily="2" charset="0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777378" y="3044206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dirty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394983" y="4768184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vi-VN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cập: MĂNG NON- TÀI LIỆU TIỂU HỌC/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8315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6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背景图案&#10;&#10;描述已自动生成">
            <a:extLst>
              <a:ext uri="{FF2B5EF4-FFF2-40B4-BE49-F238E27FC236}">
                <a16:creationId xmlns:a16="http://schemas.microsoft.com/office/drawing/2014/main" id="{702212F3-6F4A-A397-EDE6-63A4C9963E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pic>
        <p:nvPicPr>
          <p:cNvPr id="9" name="图片 8" descr="卡通人物&#10;&#10;中度可信度描述已自动生成">
            <a:extLst>
              <a:ext uri="{FF2B5EF4-FFF2-40B4-BE49-F238E27FC236}">
                <a16:creationId xmlns:a16="http://schemas.microsoft.com/office/drawing/2014/main" id="{7FC27442-CF8A-AE10-8736-5BD5A3F244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4" y="-184004"/>
            <a:ext cx="6096012" cy="6096012"/>
          </a:xfrm>
          <a:prstGeom prst="rect">
            <a:avLst/>
          </a:prstGeom>
        </p:spPr>
      </p:pic>
      <p:pic>
        <p:nvPicPr>
          <p:cNvPr id="19" name="图片 18" descr="图片包含 游戏机, 大, 飞机&#10;&#10;描述已自动生成">
            <a:extLst>
              <a:ext uri="{FF2B5EF4-FFF2-40B4-BE49-F238E27FC236}">
                <a16:creationId xmlns:a16="http://schemas.microsoft.com/office/drawing/2014/main" id="{36C7C38C-D220-FB5B-CF82-373DF60B65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0" y="3443514"/>
            <a:ext cx="12192000" cy="3428274"/>
          </a:xfrm>
          <a:prstGeom prst="rect">
            <a:avLst/>
          </a:prstGeom>
        </p:spPr>
      </p:pic>
      <p:pic>
        <p:nvPicPr>
          <p:cNvPr id="37" name="图片 36" descr="图片包含 背景图案&#10;&#10;描述已自动生成">
            <a:extLst>
              <a:ext uri="{FF2B5EF4-FFF2-40B4-BE49-F238E27FC236}">
                <a16:creationId xmlns:a16="http://schemas.microsoft.com/office/drawing/2014/main" id="{D1759CEC-B018-5639-331C-DE9FB02B2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21" t="16500" r="15715" b="64690"/>
          <a:stretch/>
        </p:blipFill>
        <p:spPr>
          <a:xfrm>
            <a:off x="9437099" y="2794945"/>
            <a:ext cx="803678" cy="907144"/>
          </a:xfrm>
          <a:prstGeom prst="rect">
            <a:avLst/>
          </a:prstGeom>
        </p:spPr>
      </p:pic>
      <p:pic>
        <p:nvPicPr>
          <p:cNvPr id="38" name="图片 37" descr="图片包含 背景图案&#10;&#10;描述已自动生成">
            <a:extLst>
              <a:ext uri="{FF2B5EF4-FFF2-40B4-BE49-F238E27FC236}">
                <a16:creationId xmlns:a16="http://schemas.microsoft.com/office/drawing/2014/main" id="{1DE59149-4979-C575-060C-3CE41F4961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6" t="47935" r="7390" b="33017"/>
          <a:stretch/>
        </p:blipFill>
        <p:spPr>
          <a:xfrm rot="19245056">
            <a:off x="10284496" y="3952646"/>
            <a:ext cx="1306135" cy="816401"/>
          </a:xfrm>
          <a:prstGeom prst="rect">
            <a:avLst/>
          </a:prstGeom>
        </p:spPr>
      </p:pic>
      <p:pic>
        <p:nvPicPr>
          <p:cNvPr id="39" name="图片 38" descr="图片包含 背景图案&#10;&#10;描述已自动生成">
            <a:extLst>
              <a:ext uri="{FF2B5EF4-FFF2-40B4-BE49-F238E27FC236}">
                <a16:creationId xmlns:a16="http://schemas.microsoft.com/office/drawing/2014/main" id="{CE2A5718-CAE0-0F44-3F2C-C49437C74A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6" t="34595" r="59985" b="46119"/>
          <a:stretch/>
        </p:blipFill>
        <p:spPr>
          <a:xfrm>
            <a:off x="612252" y="1573212"/>
            <a:ext cx="1596572" cy="1068780"/>
          </a:xfrm>
          <a:prstGeom prst="rect">
            <a:avLst/>
          </a:prstGeom>
        </p:spPr>
      </p:pic>
      <p:pic>
        <p:nvPicPr>
          <p:cNvPr id="40" name="图片 39" descr="图片包含 背景图案&#10;&#10;描述已自动生成">
            <a:extLst>
              <a:ext uri="{FF2B5EF4-FFF2-40B4-BE49-F238E27FC236}">
                <a16:creationId xmlns:a16="http://schemas.microsoft.com/office/drawing/2014/main" id="{9EDECF50-D6F9-6903-CC44-9B455A8CEAC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5" t="57176" r="73809" b="22110"/>
          <a:stretch/>
        </p:blipFill>
        <p:spPr>
          <a:xfrm rot="20395039">
            <a:off x="1598062" y="3767978"/>
            <a:ext cx="962900" cy="1262744"/>
          </a:xfrm>
          <a:prstGeom prst="rect">
            <a:avLst/>
          </a:prstGeom>
        </p:spPr>
      </p:pic>
      <p:pic>
        <p:nvPicPr>
          <p:cNvPr id="5" name="图片 4" descr="卡通人物&#10;&#10;描述已自动生成">
            <a:extLst>
              <a:ext uri="{FF2B5EF4-FFF2-40B4-BE49-F238E27FC236}">
                <a16:creationId xmlns:a16="http://schemas.microsoft.com/office/drawing/2014/main" id="{3213EC1E-5349-BF93-5EF4-8076580899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322" y="3960663"/>
            <a:ext cx="2742083" cy="2742083"/>
          </a:xfrm>
          <a:prstGeom prst="rect">
            <a:avLst/>
          </a:prstGeom>
        </p:spPr>
      </p:pic>
      <p:pic>
        <p:nvPicPr>
          <p:cNvPr id="21" name="图片 20" descr="图片包含 背景图案&#10;&#10;描述已自动生成">
            <a:extLst>
              <a:ext uri="{FF2B5EF4-FFF2-40B4-BE49-F238E27FC236}">
                <a16:creationId xmlns:a16="http://schemas.microsoft.com/office/drawing/2014/main" id="{934EE7F4-4061-6A0D-22EE-301C8DAE557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9" t="9417" r="45253" b="69984"/>
          <a:stretch/>
        </p:blipFill>
        <p:spPr>
          <a:xfrm>
            <a:off x="10533870" y="814048"/>
            <a:ext cx="807385" cy="82179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095472" y="2712672"/>
            <a:ext cx="10001056" cy="1242128"/>
            <a:chOff x="685650" y="2394463"/>
            <a:chExt cx="10001056" cy="1242128"/>
          </a:xfrm>
        </p:grpSpPr>
        <p:pic>
          <p:nvPicPr>
            <p:cNvPr id="13" name="图片 38" descr="图片包含 背景图案&#10;&#10;描述已自动生成">
              <a:extLst>
                <a:ext uri="{FF2B5EF4-FFF2-40B4-BE49-F238E27FC236}">
                  <a16:creationId xmlns:a16="http://schemas.microsoft.com/office/drawing/2014/main" id="{CE2A5718-CAE0-0F44-3F2C-C49437C74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754743" y="2394463"/>
              <a:ext cx="1596572" cy="1068780"/>
            </a:xfrm>
            <a:prstGeom prst="rect">
              <a:avLst/>
            </a:prstGeom>
          </p:spPr>
        </p:pic>
        <p:pic>
          <p:nvPicPr>
            <p:cNvPr id="14" name="图片 36" descr="图片包含 背景图案&#10;&#10;描述已自动生成">
              <a:extLst>
                <a:ext uri="{FF2B5EF4-FFF2-40B4-BE49-F238E27FC236}">
                  <a16:creationId xmlns:a16="http://schemas.microsoft.com/office/drawing/2014/main" id="{D1759CEC-B018-5639-331C-DE9FB02B2C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9462486" y="2394463"/>
              <a:ext cx="803678" cy="907144"/>
            </a:xfrm>
            <a:prstGeom prst="rect">
              <a:avLst/>
            </a:prstGeom>
          </p:spPr>
        </p:pic>
        <p:sp>
          <p:nvSpPr>
            <p:cNvPr id="17" name="文本框 8">
              <a:extLst>
                <a:ext uri="{FF2B5EF4-FFF2-40B4-BE49-F238E27FC236}">
                  <a16:creationId xmlns:a16="http://schemas.microsoft.com/office/drawing/2014/main" id="{0FC1CB6A-5E83-4FA0-96A4-1E4AAA90CA9A}"/>
                </a:ext>
              </a:extLst>
            </p:cNvPr>
            <p:cNvSpPr txBox="1"/>
            <p:nvPr/>
          </p:nvSpPr>
          <p:spPr>
            <a:xfrm>
              <a:off x="685650" y="2667127"/>
              <a:ext cx="10001056" cy="969464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prstTxWarp prst="textArchDown">
                <a:avLst/>
              </a:prstTxWarp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r>
                <a:rPr lang="vi-VN" altLang="zh-CN" sz="6500" dirty="0" smtClean="0">
                  <a:ln w="38100">
                    <a:gradFill>
                      <a:gsLst>
                        <a:gs pos="0">
                          <a:srgbClr val="66A117"/>
                        </a:gs>
                        <a:gs pos="100000">
                          <a:srgbClr val="3E830E"/>
                        </a:gs>
                      </a:gsLst>
                      <a:lin ang="5400000" scaled="1"/>
                    </a:gradFill>
                  </a:ln>
                  <a:solidFill>
                    <a:srgbClr val="FFFF00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  <a:outerShdw blurRad="50800" dist="38100" dir="2700000" algn="tl" rotWithShape="0">
                      <a:schemeClr val="accent6">
                        <a:lumMod val="50000"/>
                        <a:alpha val="40000"/>
                      </a:schemeClr>
                    </a:outerShdw>
                    <a:reflection blurRad="6350" stA="60000" endA="900" endPos="58000" dir="5400000" sy="-100000" algn="bl" rotWithShape="0"/>
                  </a:effectLst>
                  <a:latin typeface="Aztek" panose="02020800000000000000" pitchFamily="18" charset="0"/>
                  <a:ea typeface="Aztek" panose="02020800000000000000" pitchFamily="18" charset="0"/>
                  <a:cs typeface="Aztek" panose="02020800000000000000" pitchFamily="18" charset="0"/>
                  <a:sym typeface="+mn-lt"/>
                </a:rPr>
                <a:t>KHỞI ĐỘNG</a:t>
              </a:r>
              <a:endParaRPr lang="zh-CN" altLang="en-US" sz="65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  <a:reflection blurRad="6350" stA="60000" endA="900" endPos="58000" dir="5400000" sy="-100000" algn="bl" rotWithShape="0"/>
                </a:effectLst>
                <a:latin typeface="Aztek" panose="02020800000000000000" pitchFamily="18" charset="0"/>
                <a:ea typeface="Aztek" panose="02020800000000000000" pitchFamily="18" charset="0"/>
                <a:cs typeface="Aztek" panose="02020800000000000000" pitchFamily="18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613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20">
            <a:extLst>
              <a:ext uri="{FF2B5EF4-FFF2-40B4-BE49-F238E27FC236}">
                <a16:creationId xmlns:a16="http://schemas.microsoft.com/office/drawing/2014/main" id="{287F1048-58FA-402E-B59D-FD3F2038BD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552" y="3976501"/>
            <a:ext cx="3489392" cy="34893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6195" l="754" r="85553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4666" b="-6007"/>
          <a:stretch/>
        </p:blipFill>
        <p:spPr>
          <a:xfrm>
            <a:off x="0" y="95567"/>
            <a:ext cx="6306881" cy="2028224"/>
          </a:xfrm>
          <a:prstGeom prst="rect">
            <a:avLst/>
          </a:prstGeom>
        </p:spPr>
      </p:pic>
      <p:grpSp>
        <p:nvGrpSpPr>
          <p:cNvPr id="5" name="组合 28">
            <a:extLst>
              <a:ext uri="{FF2B5EF4-FFF2-40B4-BE49-F238E27FC236}">
                <a16:creationId xmlns:a16="http://schemas.microsoft.com/office/drawing/2014/main" id="{ECB733C7-E705-F4A9-6E45-9D1CE397DC28}"/>
              </a:ext>
            </a:extLst>
          </p:cNvPr>
          <p:cNvGrpSpPr/>
          <p:nvPr/>
        </p:nvGrpSpPr>
        <p:grpSpPr>
          <a:xfrm>
            <a:off x="2844801" y="-965200"/>
            <a:ext cx="9080500" cy="9164187"/>
            <a:chOff x="5429149" y="1481124"/>
            <a:chExt cx="5572683" cy="5015412"/>
          </a:xfrm>
        </p:grpSpPr>
        <p:sp>
          <p:nvSpPr>
            <p:cNvPr id="6" name="矩形: 圆角 27">
              <a:extLst>
                <a:ext uri="{FF2B5EF4-FFF2-40B4-BE49-F238E27FC236}">
                  <a16:creationId xmlns:a16="http://schemas.microsoft.com/office/drawing/2014/main" id="{A9366E6C-B354-622C-017C-6B8FD23FAC31}"/>
                </a:ext>
              </a:extLst>
            </p:cNvPr>
            <p:cNvSpPr/>
            <p:nvPr/>
          </p:nvSpPr>
          <p:spPr>
            <a:xfrm>
              <a:off x="6442683" y="2858110"/>
              <a:ext cx="3425656" cy="2655055"/>
            </a:xfrm>
            <a:prstGeom prst="roundRect">
              <a:avLst>
                <a:gd name="adj" fmla="val 792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11">
              <a:extLst>
                <a:ext uri="{FF2B5EF4-FFF2-40B4-BE49-F238E27FC236}">
                  <a16:creationId xmlns:a16="http://schemas.microsoft.com/office/drawing/2014/main" id="{41F0B5AC-48CD-4ABA-AE4F-84956FD97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9149" y="1481124"/>
              <a:ext cx="5572683" cy="5015412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310" y="1619968"/>
            <a:ext cx="5342082" cy="4713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angle 7"/>
          <p:cNvSpPr/>
          <p:nvPr/>
        </p:nvSpPr>
        <p:spPr>
          <a:xfrm>
            <a:off x="355861" y="418025"/>
            <a:ext cx="4977879" cy="1132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algn="ctr">
              <a:lnSpc>
                <a:spcPct val="110000"/>
              </a:lnSpc>
              <a:spcAft>
                <a:spcPts val="0"/>
              </a:spcAft>
            </a:pPr>
            <a:r>
              <a:rPr lang="vi-VN" sz="3200" b="1" dirty="0" smtClean="0">
                <a:latin typeface="UTM Avo" panose="02040603050506020204" pitchFamily="18" charset="0"/>
                <a:ea typeface="Times New Roman" panose="02020603050405020304" pitchFamily="18" charset="0"/>
              </a:rPr>
              <a:t>Tìm từ chỉ hoạt động của của cô gái </a:t>
            </a:r>
            <a:endParaRPr lang="en-US" sz="3200" b="1" dirty="0"/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1208681" y="2174867"/>
            <a:ext cx="2461880" cy="630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500" b="1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vi-VN" sz="3500" b="1" dirty="0" smtClean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Chạy</a:t>
            </a:r>
            <a:endParaRPr lang="en-US" altLang="en-US" sz="35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Rectangle 23"/>
          <p:cNvSpPr>
            <a:spLocks noChangeArrowheads="1"/>
          </p:cNvSpPr>
          <p:nvPr/>
        </p:nvSpPr>
        <p:spPr bwMode="auto">
          <a:xfrm>
            <a:off x="369391" y="3243407"/>
            <a:ext cx="3308870" cy="630942"/>
          </a:xfrm>
          <a:prstGeom prst="rect">
            <a:avLst/>
          </a:prstGeom>
          <a:solidFill>
            <a:srgbClr val="FF66CC"/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500" b="1" dirty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 </a:t>
            </a:r>
            <a:r>
              <a:rPr lang="vi-VN" sz="3500" b="1" dirty="0" smtClean="0">
                <a:solidFill>
                  <a:schemeClr val="accent6">
                    <a:lumMod val="50000"/>
                  </a:schemeClr>
                </a:solidFill>
                <a:latin typeface="#9Slide03 AmpleSoft Bold" pitchFamily="2" charset="0"/>
              </a:rPr>
              <a:t>Tập thể  dục</a:t>
            </a:r>
            <a:endParaRPr lang="en-US" altLang="en-US" sz="35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71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195" l="754" r="85553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4666" b="-6007"/>
          <a:stretch/>
        </p:blipFill>
        <p:spPr>
          <a:xfrm>
            <a:off x="0" y="95567"/>
            <a:ext cx="6306881" cy="2028224"/>
          </a:xfrm>
          <a:prstGeom prst="rect">
            <a:avLst/>
          </a:prstGeom>
        </p:spPr>
      </p:pic>
      <p:grpSp>
        <p:nvGrpSpPr>
          <p:cNvPr id="5" name="组合 28">
            <a:extLst>
              <a:ext uri="{FF2B5EF4-FFF2-40B4-BE49-F238E27FC236}">
                <a16:creationId xmlns:a16="http://schemas.microsoft.com/office/drawing/2014/main" id="{ECB733C7-E705-F4A9-6E45-9D1CE397DC28}"/>
              </a:ext>
            </a:extLst>
          </p:cNvPr>
          <p:cNvGrpSpPr/>
          <p:nvPr/>
        </p:nvGrpSpPr>
        <p:grpSpPr>
          <a:xfrm>
            <a:off x="2844801" y="-965200"/>
            <a:ext cx="9080500" cy="9164187"/>
            <a:chOff x="5429149" y="1481124"/>
            <a:chExt cx="5572683" cy="5015412"/>
          </a:xfrm>
        </p:grpSpPr>
        <p:sp>
          <p:nvSpPr>
            <p:cNvPr id="6" name="矩形: 圆角 27">
              <a:extLst>
                <a:ext uri="{FF2B5EF4-FFF2-40B4-BE49-F238E27FC236}">
                  <a16:creationId xmlns:a16="http://schemas.microsoft.com/office/drawing/2014/main" id="{A9366E6C-B354-622C-017C-6B8FD23FAC31}"/>
                </a:ext>
              </a:extLst>
            </p:cNvPr>
            <p:cNvSpPr/>
            <p:nvPr/>
          </p:nvSpPr>
          <p:spPr>
            <a:xfrm>
              <a:off x="6442683" y="2858110"/>
              <a:ext cx="3425656" cy="2655055"/>
            </a:xfrm>
            <a:prstGeom prst="roundRect">
              <a:avLst>
                <a:gd name="adj" fmla="val 792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endParaRPr>
            </a:p>
          </p:txBody>
        </p:sp>
        <p:pic>
          <p:nvPicPr>
            <p:cNvPr id="7" name="图片 11">
              <a:extLst>
                <a:ext uri="{FF2B5EF4-FFF2-40B4-BE49-F238E27FC236}">
                  <a16:creationId xmlns:a16="http://schemas.microsoft.com/office/drawing/2014/main" id="{41F0B5AC-48CD-4ABA-AE4F-84956FD97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9149" y="1481124"/>
              <a:ext cx="5572683" cy="5015412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355861" y="418025"/>
            <a:ext cx="4977879" cy="1132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Tìm từ chỉ hoạt động của cô gái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556" y="1690501"/>
            <a:ext cx="4572000" cy="4572000"/>
          </a:xfrm>
          <a:prstGeom prst="rect">
            <a:avLst/>
          </a:prstGeom>
        </p:spPr>
      </p:pic>
      <p:sp>
        <p:nvSpPr>
          <p:cNvPr id="10" name="Rectangle 23"/>
          <p:cNvSpPr>
            <a:spLocks noChangeArrowheads="1"/>
          </p:cNvSpPr>
          <p:nvPr/>
        </p:nvSpPr>
        <p:spPr bwMode="auto">
          <a:xfrm>
            <a:off x="1259481" y="2403467"/>
            <a:ext cx="2461880" cy="630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3500" b="1" smtClean="0">
                <a:solidFill>
                  <a:schemeClr val="accent6">
                    <a:lumMod val="50000"/>
                  </a:schemeClr>
                </a:solidFill>
              </a:rPr>
              <a:t>Đọc  sách</a:t>
            </a:r>
            <a:endParaRPr lang="en-US" altLang="en-US" sz="35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77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195" l="754" r="85553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4666" b="-6007"/>
          <a:stretch/>
        </p:blipFill>
        <p:spPr>
          <a:xfrm>
            <a:off x="0" y="577830"/>
            <a:ext cx="7641643" cy="245746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8461" y="951425"/>
            <a:ext cx="5257539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Tìm từ chỉ hoạt động của</a:t>
            </a:r>
            <a:r>
              <a:rPr kumimoji="0" lang="vi-VN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 chiếc ô tô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01" y="2606055"/>
            <a:ext cx="7630584" cy="4578350"/>
          </a:xfrm>
          <a:prstGeom prst="rect">
            <a:avLst/>
          </a:prstGeom>
        </p:spPr>
      </p:pic>
      <p:pic>
        <p:nvPicPr>
          <p:cNvPr id="10" name="图片 20">
            <a:extLst>
              <a:ext uri="{FF2B5EF4-FFF2-40B4-BE49-F238E27FC236}">
                <a16:creationId xmlns:a16="http://schemas.microsoft.com/office/drawing/2014/main" id="{287F1048-58FA-402E-B59D-FD3F2038BD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8881" y="-444566"/>
            <a:ext cx="3723119" cy="3723119"/>
          </a:xfrm>
          <a:prstGeom prst="rect">
            <a:avLst/>
          </a:prstGeom>
        </p:spPr>
      </p:pic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1180076" y="3098968"/>
            <a:ext cx="2461880" cy="630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3500" b="1" dirty="0" smtClean="0">
                <a:solidFill>
                  <a:schemeClr val="accent6">
                    <a:lumMod val="50000"/>
                  </a:schemeClr>
                </a:solidFill>
              </a:rPr>
              <a:t>Chạy</a:t>
            </a:r>
            <a:endParaRPr lang="en-US" altLang="en-US" sz="35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Rectangle 23"/>
          <p:cNvSpPr>
            <a:spLocks noChangeArrowheads="1"/>
          </p:cNvSpPr>
          <p:nvPr/>
        </p:nvSpPr>
        <p:spPr bwMode="auto">
          <a:xfrm>
            <a:off x="1180076" y="4360251"/>
            <a:ext cx="3341124" cy="11695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3500" b="1" dirty="0" smtClean="0">
                <a:solidFill>
                  <a:schemeClr val="accent6">
                    <a:lumMod val="50000"/>
                  </a:schemeClr>
                </a:solidFill>
              </a:rPr>
              <a:t>Chuyển động/ di chuyển</a:t>
            </a:r>
            <a:endParaRPr lang="en-US" altLang="en-US" sz="35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30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8">
            <a:extLst>
              <a:ext uri="{FF2B5EF4-FFF2-40B4-BE49-F238E27FC236}">
                <a16:creationId xmlns:a16="http://schemas.microsoft.com/office/drawing/2014/main" id="{ECB733C7-E705-F4A9-6E45-9D1CE397DC28}"/>
              </a:ext>
            </a:extLst>
          </p:cNvPr>
          <p:cNvGrpSpPr/>
          <p:nvPr/>
        </p:nvGrpSpPr>
        <p:grpSpPr>
          <a:xfrm>
            <a:off x="2730500" y="-927100"/>
            <a:ext cx="10426700" cy="9039793"/>
            <a:chOff x="5429149" y="1481124"/>
            <a:chExt cx="5572683" cy="5015412"/>
          </a:xfrm>
        </p:grpSpPr>
        <p:sp>
          <p:nvSpPr>
            <p:cNvPr id="4" name="矩形: 圆角 27">
              <a:extLst>
                <a:ext uri="{FF2B5EF4-FFF2-40B4-BE49-F238E27FC236}">
                  <a16:creationId xmlns:a16="http://schemas.microsoft.com/office/drawing/2014/main" id="{A9366E6C-B354-622C-017C-6B8FD23FAC31}"/>
                </a:ext>
              </a:extLst>
            </p:cNvPr>
            <p:cNvSpPr/>
            <p:nvPr/>
          </p:nvSpPr>
          <p:spPr>
            <a:xfrm>
              <a:off x="6442683" y="2858110"/>
              <a:ext cx="3425656" cy="2655055"/>
            </a:xfrm>
            <a:prstGeom prst="roundRect">
              <a:avLst>
                <a:gd name="adj" fmla="val 792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思源黑体 CN Medium"/>
                <a:cs typeface="+mn-cs"/>
              </a:endParaRPr>
            </a:p>
          </p:txBody>
        </p:sp>
        <p:pic>
          <p:nvPicPr>
            <p:cNvPr id="5" name="图片 11">
              <a:extLst>
                <a:ext uri="{FF2B5EF4-FFF2-40B4-BE49-F238E27FC236}">
                  <a16:creationId xmlns:a16="http://schemas.microsoft.com/office/drawing/2014/main" id="{41F0B5AC-48CD-4ABA-AE4F-84956FD97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9149" y="1481124"/>
              <a:ext cx="5572683" cy="5015412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055" y="1663699"/>
            <a:ext cx="6080345" cy="4676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6195" l="754" r="85553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4666" b="-6007"/>
          <a:stretch/>
        </p:blipFill>
        <p:spPr>
          <a:xfrm>
            <a:off x="0" y="577830"/>
            <a:ext cx="7641643" cy="245746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38461" y="951425"/>
            <a:ext cx="5257539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Tìm từ chỉ</a:t>
            </a:r>
            <a:r>
              <a:rPr kumimoji="0" lang="vi-VN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 sự vật dưới đây.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auto">
          <a:xfrm>
            <a:off x="229291" y="2859306"/>
            <a:ext cx="1587408" cy="630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3500" b="1" smtClean="0">
                <a:solidFill>
                  <a:schemeClr val="accent6">
                    <a:lumMod val="50000"/>
                  </a:schemeClr>
                </a:solidFill>
              </a:rPr>
              <a:t>dĩa</a:t>
            </a:r>
            <a:endParaRPr lang="en-US" altLang="en-US" sz="35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906021" y="3686509"/>
            <a:ext cx="1587408" cy="630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3500" b="1">
                <a:solidFill>
                  <a:schemeClr val="accent6">
                    <a:lumMod val="50000"/>
                  </a:schemeClr>
                </a:solidFill>
              </a:rPr>
              <a:t>cố</a:t>
            </a:r>
            <a:r>
              <a:rPr lang="vi-VN" altLang="en-US" sz="3500" b="1" smtClean="0">
                <a:solidFill>
                  <a:schemeClr val="accent6">
                    <a:lumMod val="50000"/>
                  </a:schemeClr>
                </a:solidFill>
              </a:rPr>
              <a:t>c/ly</a:t>
            </a:r>
            <a:endParaRPr lang="en-US" altLang="en-US" sz="35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Rectangle 23"/>
          <p:cNvSpPr>
            <a:spLocks noChangeArrowheads="1"/>
          </p:cNvSpPr>
          <p:nvPr/>
        </p:nvSpPr>
        <p:spPr bwMode="auto">
          <a:xfrm>
            <a:off x="194912" y="4653190"/>
            <a:ext cx="2827688" cy="630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6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3500" b="1" dirty="0">
                <a:solidFill>
                  <a:schemeClr val="accent6">
                    <a:lumMod val="50000"/>
                  </a:schemeClr>
                </a:solidFill>
              </a:rPr>
              <a:t>t</a:t>
            </a:r>
            <a:r>
              <a:rPr lang="vi-VN" altLang="en-US" sz="3500" b="1" dirty="0" smtClean="0">
                <a:solidFill>
                  <a:schemeClr val="accent6">
                    <a:lumMod val="50000"/>
                  </a:schemeClr>
                </a:solidFill>
              </a:rPr>
              <a:t>hìa/muỗng</a:t>
            </a:r>
            <a:endParaRPr lang="en-US" altLang="en-US" sz="35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01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384" y="-71380"/>
            <a:ext cx="4746064" cy="353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21" y="105493"/>
            <a:ext cx="4130463" cy="3176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889" y="4037338"/>
            <a:ext cx="4946675" cy="29680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13" y="3282347"/>
            <a:ext cx="3380093" cy="33800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195" l="754" r="855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4666" b="-6007"/>
          <a:stretch/>
        </p:blipFill>
        <p:spPr>
          <a:xfrm>
            <a:off x="3029366" y="2771279"/>
            <a:ext cx="6638497" cy="307194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663497" y="3228740"/>
            <a:ext cx="4768433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Những con người, sự vật này có</a:t>
            </a:r>
            <a:r>
              <a:rPr kumimoji="0" lang="vi-VN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 đặc điểm gì?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思源黑体 CN Medium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32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背景图案&#10;&#10;描述已自动生成">
            <a:extLst>
              <a:ext uri="{FF2B5EF4-FFF2-40B4-BE49-F238E27FC236}">
                <a16:creationId xmlns:a16="http://schemas.microsoft.com/office/drawing/2014/main" id="{702212F3-6F4A-A397-EDE6-63A4C9963E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pic>
        <p:nvPicPr>
          <p:cNvPr id="9" name="图片 8" descr="卡通人物&#10;&#10;中度可信度描述已自动生成">
            <a:extLst>
              <a:ext uri="{FF2B5EF4-FFF2-40B4-BE49-F238E27FC236}">
                <a16:creationId xmlns:a16="http://schemas.microsoft.com/office/drawing/2014/main" id="{7FC27442-CF8A-AE10-8736-5BD5A3F244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552" y="-253061"/>
            <a:ext cx="6096012" cy="6096012"/>
          </a:xfrm>
          <a:prstGeom prst="rect">
            <a:avLst/>
          </a:prstGeom>
        </p:spPr>
      </p:pic>
      <p:pic>
        <p:nvPicPr>
          <p:cNvPr id="19" name="图片 18" descr="图片包含 游戏机, 大, 飞机&#10;&#10;描述已自动生成">
            <a:extLst>
              <a:ext uri="{FF2B5EF4-FFF2-40B4-BE49-F238E27FC236}">
                <a16:creationId xmlns:a16="http://schemas.microsoft.com/office/drawing/2014/main" id="{36C7C38C-D220-FB5B-CF82-373DF60B65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0" y="3443514"/>
            <a:ext cx="12192000" cy="3428274"/>
          </a:xfrm>
          <a:prstGeom prst="rect">
            <a:avLst/>
          </a:prstGeom>
        </p:spPr>
      </p:pic>
      <p:pic>
        <p:nvPicPr>
          <p:cNvPr id="37" name="图片 36" descr="图片包含 背景图案&#10;&#10;描述已自动生成">
            <a:extLst>
              <a:ext uri="{FF2B5EF4-FFF2-40B4-BE49-F238E27FC236}">
                <a16:creationId xmlns:a16="http://schemas.microsoft.com/office/drawing/2014/main" id="{D1759CEC-B018-5639-331C-DE9FB02B2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21" t="16500" r="15715" b="64690"/>
          <a:stretch/>
        </p:blipFill>
        <p:spPr>
          <a:xfrm>
            <a:off x="9437099" y="2794945"/>
            <a:ext cx="803678" cy="907144"/>
          </a:xfrm>
          <a:prstGeom prst="rect">
            <a:avLst/>
          </a:prstGeom>
        </p:spPr>
      </p:pic>
      <p:pic>
        <p:nvPicPr>
          <p:cNvPr id="38" name="图片 37" descr="图片包含 背景图案&#10;&#10;描述已自动生成">
            <a:extLst>
              <a:ext uri="{FF2B5EF4-FFF2-40B4-BE49-F238E27FC236}">
                <a16:creationId xmlns:a16="http://schemas.microsoft.com/office/drawing/2014/main" id="{1DE59149-4979-C575-060C-3CE41F4961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6" t="47935" r="7390" b="33017"/>
          <a:stretch/>
        </p:blipFill>
        <p:spPr>
          <a:xfrm rot="19245056">
            <a:off x="10284496" y="3952646"/>
            <a:ext cx="1306135" cy="816401"/>
          </a:xfrm>
          <a:prstGeom prst="rect">
            <a:avLst/>
          </a:prstGeom>
        </p:spPr>
      </p:pic>
      <p:pic>
        <p:nvPicPr>
          <p:cNvPr id="39" name="图片 38" descr="图片包含 背景图案&#10;&#10;描述已自动生成">
            <a:extLst>
              <a:ext uri="{FF2B5EF4-FFF2-40B4-BE49-F238E27FC236}">
                <a16:creationId xmlns:a16="http://schemas.microsoft.com/office/drawing/2014/main" id="{CE2A5718-CAE0-0F44-3F2C-C49437C74A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6" t="34595" r="59985" b="46119"/>
          <a:stretch/>
        </p:blipFill>
        <p:spPr>
          <a:xfrm>
            <a:off x="612252" y="1573212"/>
            <a:ext cx="1596572" cy="1068780"/>
          </a:xfrm>
          <a:prstGeom prst="rect">
            <a:avLst/>
          </a:prstGeom>
        </p:spPr>
      </p:pic>
      <p:pic>
        <p:nvPicPr>
          <p:cNvPr id="40" name="图片 39" descr="图片包含 背景图案&#10;&#10;描述已自动生成">
            <a:extLst>
              <a:ext uri="{FF2B5EF4-FFF2-40B4-BE49-F238E27FC236}">
                <a16:creationId xmlns:a16="http://schemas.microsoft.com/office/drawing/2014/main" id="{9EDECF50-D6F9-6903-CC44-9B455A8CEAC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5" t="57176" r="73809" b="22110"/>
          <a:stretch/>
        </p:blipFill>
        <p:spPr>
          <a:xfrm rot="20395039">
            <a:off x="1598062" y="3767978"/>
            <a:ext cx="962900" cy="126274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213EC1E-5349-BF93-5EF4-8076580899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06322" y="4167746"/>
            <a:ext cx="2742083" cy="2742083"/>
          </a:xfrm>
          <a:prstGeom prst="rect">
            <a:avLst/>
          </a:prstGeom>
        </p:spPr>
      </p:pic>
      <p:pic>
        <p:nvPicPr>
          <p:cNvPr id="21" name="图片 20" descr="图片包含 背景图案&#10;&#10;描述已自动生成">
            <a:extLst>
              <a:ext uri="{FF2B5EF4-FFF2-40B4-BE49-F238E27FC236}">
                <a16:creationId xmlns:a16="http://schemas.microsoft.com/office/drawing/2014/main" id="{934EE7F4-4061-6A0D-22EE-301C8DAE557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9" t="9417" r="45253" b="69984"/>
          <a:stretch/>
        </p:blipFill>
        <p:spPr>
          <a:xfrm>
            <a:off x="10533870" y="814048"/>
            <a:ext cx="807385" cy="82179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111030" y="2712672"/>
            <a:ext cx="10001056" cy="1361753"/>
            <a:chOff x="701208" y="2394463"/>
            <a:chExt cx="10001056" cy="1361753"/>
          </a:xfrm>
        </p:grpSpPr>
        <p:pic>
          <p:nvPicPr>
            <p:cNvPr id="13" name="图片 38" descr="图片包含 背景图案&#10;&#10;描述已自动生成">
              <a:extLst>
                <a:ext uri="{FF2B5EF4-FFF2-40B4-BE49-F238E27FC236}">
                  <a16:creationId xmlns:a16="http://schemas.microsoft.com/office/drawing/2014/main" id="{CE2A5718-CAE0-0F44-3F2C-C49437C74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754743" y="2394463"/>
              <a:ext cx="1596572" cy="1068780"/>
            </a:xfrm>
            <a:prstGeom prst="rect">
              <a:avLst/>
            </a:prstGeom>
          </p:spPr>
        </p:pic>
        <p:pic>
          <p:nvPicPr>
            <p:cNvPr id="14" name="图片 36" descr="图片包含 背景图案&#10;&#10;描述已自动生成">
              <a:extLst>
                <a:ext uri="{FF2B5EF4-FFF2-40B4-BE49-F238E27FC236}">
                  <a16:creationId xmlns:a16="http://schemas.microsoft.com/office/drawing/2014/main" id="{D1759CEC-B018-5639-331C-DE9FB02B2C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9462486" y="2394463"/>
              <a:ext cx="803678" cy="907144"/>
            </a:xfrm>
            <a:prstGeom prst="rect">
              <a:avLst/>
            </a:prstGeom>
          </p:spPr>
        </p:pic>
        <p:sp>
          <p:nvSpPr>
            <p:cNvPr id="16" name="文本框 8">
              <a:extLst>
                <a:ext uri="{FF2B5EF4-FFF2-40B4-BE49-F238E27FC236}">
                  <a16:creationId xmlns:a16="http://schemas.microsoft.com/office/drawing/2014/main" id="{0FC1CB6A-5E83-4FA0-96A4-1E4AAA90CA9A}"/>
                </a:ext>
              </a:extLst>
            </p:cNvPr>
            <p:cNvSpPr txBox="1"/>
            <p:nvPr/>
          </p:nvSpPr>
          <p:spPr>
            <a:xfrm>
              <a:off x="701208" y="2786752"/>
              <a:ext cx="10001056" cy="969464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prstTxWarp prst="textArchDown">
                <a:avLst/>
              </a:prstTxWarp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6500" b="1" i="0" u="none" strike="noStrike" kern="1200" cap="none" spc="0" normalizeH="0" baseline="0" noProof="0" smtClean="0">
                  <a:ln w="38100">
                    <a:gradFill>
                      <a:gsLst>
                        <a:gs pos="0">
                          <a:srgbClr val="66A117"/>
                        </a:gs>
                        <a:gs pos="100000">
                          <a:srgbClr val="3E830E"/>
                        </a:gs>
                      </a:gsLst>
                      <a:lin ang="5400000" scaled="1"/>
                    </a:gradFill>
                  </a:ln>
                  <a:solidFill>
                    <a:srgbClr val="FFFF00"/>
                  </a:solidFill>
                  <a:effectLst>
                    <a:glow rad="228600">
                      <a:srgbClr val="ED7D31">
                        <a:satMod val="175000"/>
                        <a:alpha val="40000"/>
                      </a:srgbClr>
                    </a:glow>
                    <a:outerShdw blurRad="50800" dist="38100" dir="2700000" algn="tl" rotWithShape="0">
                      <a:srgbClr val="70AD47">
                        <a:lumMod val="50000"/>
                        <a:alpha val="40000"/>
                      </a:srgb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ztek" panose="02020800000000000000" pitchFamily="18" charset="0"/>
                  <a:ea typeface="Aztek" panose="02020800000000000000" pitchFamily="18" charset="0"/>
                  <a:cs typeface="Aztek" panose="02020800000000000000" pitchFamily="18" charset="0"/>
                  <a:sym typeface="+mn-lt"/>
                </a:rPr>
                <a:t>KHÁM PHÁ</a:t>
              </a:r>
              <a:endParaRPr kumimoji="0" lang="zh-CN" altLang="en-US" sz="6500" b="1" i="0" u="none" strike="noStrike" kern="1200" cap="none" spc="0" normalizeH="0" baseline="0" noProof="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FFFF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ztek" panose="02020800000000000000" pitchFamily="18" charset="0"/>
                <a:ea typeface="Aztek" panose="02020800000000000000" pitchFamily="18" charset="0"/>
                <a:cs typeface="Aztek" panose="02020800000000000000" pitchFamily="18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371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01299536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Medium">
      <a:majorFont>
        <a:latin typeface="思源黑体 CN Medium"/>
        <a:ea typeface="思源黑体 CN Medium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1510</TotalTime>
  <Words>894</Words>
  <Application>Microsoft Office PowerPoint</Application>
  <PresentationFormat>Widescreen</PresentationFormat>
  <Paragraphs>123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48" baseType="lpstr">
      <vt:lpstr>#9Slide05 Cimochi</vt:lpstr>
      <vt:lpstr>#9Slide07 HoneyCream</vt:lpstr>
      <vt:lpstr>Calibri</vt:lpstr>
      <vt:lpstr>#9Slide07 IcielPony</vt:lpstr>
      <vt:lpstr>UTM Avo</vt:lpstr>
      <vt:lpstr>SVN-Poky's</vt:lpstr>
      <vt:lpstr>思源黑体</vt:lpstr>
      <vt:lpstr>Arial-Rounded</vt:lpstr>
      <vt:lpstr>M PLUS Rounded 1c</vt:lpstr>
      <vt:lpstr>阿里巴巴普惠体</vt:lpstr>
      <vt:lpstr>#9Slide07 IcielBC Cubano Normal</vt:lpstr>
      <vt:lpstr>等线</vt:lpstr>
      <vt:lpstr>Cambria</vt:lpstr>
      <vt:lpstr>#9Slide07 Altus</vt:lpstr>
      <vt:lpstr>OpenSans</vt:lpstr>
      <vt:lpstr>SVN-Newton</vt:lpstr>
      <vt:lpstr>思源黑体 CN Medium</vt:lpstr>
      <vt:lpstr>Fredoka One</vt:lpstr>
      <vt:lpstr>#9Slide05 Pateglamt Script</vt:lpstr>
      <vt:lpstr>Times New Roman</vt:lpstr>
      <vt:lpstr>Cambrial</vt:lpstr>
      <vt:lpstr>Aztek</vt:lpstr>
      <vt:lpstr>SVN-Dancing Script</vt:lpstr>
      <vt:lpstr>Arial</vt:lpstr>
      <vt:lpstr>#9Slide05 Bodega Script</vt:lpstr>
      <vt:lpstr>#9Slide03 AmpleSoft Bold</vt:lpstr>
      <vt:lpstr>Office 主题​​</vt:lpstr>
      <vt:lpstr>4_Awesome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Diệu Hiền MNT</dc:creator>
  <cp:keywords>Diệu Hiền MNT</cp:keywords>
  <cp:lastModifiedBy>Nguyễn Thị Hồng Linh</cp:lastModifiedBy>
  <cp:revision>108</cp:revision>
  <dcterms:created xsi:type="dcterms:W3CDTF">2022-03-15T03:38:00Z</dcterms:created>
  <dcterms:modified xsi:type="dcterms:W3CDTF">2022-08-21T00:34:03Z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0E2DEAA3924E4DECBC4E188657047E3D</vt:lpwstr>
  </property>
  <property fmtid="{D5CDD505-2E9C-101B-9397-08002B2CF9AE}" pid="3" name="KSOProductBuildVer">
    <vt:lpwstr>2052-11.1.0.11636</vt:lpwstr>
  </property>
  <property fmtid="{D5CDD505-2E9C-101B-9397-08002B2CF9AE}" pid="4" name="commondata">
    <vt:lpwstr>eyJoZGlkIjoiM2YyNDJkZGY5YmVlNDIxMTk3YzRlYTE5NWEyMjRhMzAifQ==</vt:lpwstr>
  </property>
</Properties>
</file>