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56" r:id="rId2"/>
  </p:sldMasterIdLst>
  <p:notesMasterIdLst>
    <p:notesMasterId r:id="rId20"/>
  </p:notesMasterIdLst>
  <p:handoutMasterIdLst>
    <p:handoutMasterId r:id="rId21"/>
  </p:handoutMasterIdLst>
  <p:sldIdLst>
    <p:sldId id="379" r:id="rId3"/>
    <p:sldId id="359" r:id="rId4"/>
    <p:sldId id="392" r:id="rId5"/>
    <p:sldId id="380" r:id="rId6"/>
    <p:sldId id="360" r:id="rId7"/>
    <p:sldId id="381" r:id="rId8"/>
    <p:sldId id="382" r:id="rId9"/>
    <p:sldId id="384" r:id="rId10"/>
    <p:sldId id="385" r:id="rId11"/>
    <p:sldId id="383" r:id="rId12"/>
    <p:sldId id="386" r:id="rId13"/>
    <p:sldId id="387" r:id="rId14"/>
    <p:sldId id="388" r:id="rId15"/>
    <p:sldId id="361" r:id="rId16"/>
    <p:sldId id="389" r:id="rId17"/>
    <p:sldId id="390" r:id="rId18"/>
    <p:sldId id="391" r:id="rId19"/>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Cambria" panose="02040503050406030204" pitchFamily="18" charset="0"/>
      <p:regular r:id="rId26"/>
      <p:bold r:id="rId27"/>
      <p:italic r:id="rId28"/>
      <p:boldItalic r:id="rId29"/>
    </p:embeddedFont>
    <p:embeddedFont>
      <p:font typeface="SVN-Newton" panose="02040603050506020204" pitchFamily="18" charset="0"/>
      <p:regular r:id="rId30"/>
    </p:embeddedFont>
    <p:embeddedFont>
      <p:font typeface="#9Slide07 Altus" pitchFamily="2" charset="0"/>
      <p:regular r:id="rId31"/>
    </p:embeddedFont>
    <p:embeddedFont>
      <p:font typeface="#9Slide07 HoneyCream" pitchFamily="2" charset="0"/>
      <p:regular r:id="rId32"/>
    </p:embeddedFont>
    <p:embeddedFont>
      <p:font typeface="#9Slide05 Dear Saturday" panose="02000505000000020004" pitchFamily="2" charset="0"/>
      <p:regular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10"/>
    <p:restoredTop sz="94682"/>
  </p:normalViewPr>
  <p:slideViewPr>
    <p:cSldViewPr snapToGrid="0" snapToObjects="1">
      <p:cViewPr varScale="1">
        <p:scale>
          <a:sx n="80" d="100"/>
          <a:sy n="80" d="100"/>
        </p:scale>
        <p:origin x="984" y="7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90" d="100"/>
        <a:sy n="190" d="100"/>
      </p:scale>
      <p:origin x="0" y="0"/>
    </p:cViewPr>
  </p:sorterViewPr>
  <p:notesViewPr>
    <p:cSldViewPr snapToGrid="0" snapToObjects="1">
      <p:cViewPr varScale="1">
        <p:scale>
          <a:sx n="95" d="100"/>
          <a:sy n="95" d="100"/>
        </p:scale>
        <p:origin x="25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handoutMaster" Target="handoutMasters/handoutMaster1.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4B3C7D-7ED1-A34F-BCFC-1C01389AE58C}" type="datetimeFigureOut">
              <a:rPr kumimoji="1" lang="zh-CN" altLang="en-US" smtClean="0"/>
              <a:t>2023/1/9</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ED8CE-3D9F-CA47-A17E-9AD879C3B1C0}" type="slidenum">
              <a:rPr kumimoji="1" lang="zh-CN" altLang="en-US" smtClean="0"/>
              <a:t>‹#›</a:t>
            </a:fld>
            <a:endParaRPr kumimoji="1" lang="zh-CN" altLang="en-US"/>
          </a:p>
        </p:txBody>
      </p:sp>
    </p:spTree>
    <p:extLst>
      <p:ext uri="{BB962C8B-B14F-4D97-AF65-F5344CB8AC3E}">
        <p14:creationId xmlns:p14="http://schemas.microsoft.com/office/powerpoint/2010/main" val="397030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F2CF-5EF1-D24F-8F8B-C67282AA038A}" type="datetimeFigureOut">
              <a:rPr kumimoji="1" lang="zh-CN" altLang="en-US" smtClean="0"/>
              <a:t>2023/1/9</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70782-008B-5B48-B01C-A994AC4AA046}" type="slidenum">
              <a:rPr kumimoji="1" lang="zh-CN" altLang="en-US" smtClean="0"/>
              <a:t>‹#›</a:t>
            </a:fld>
            <a:endParaRPr kumimoji="1" lang="zh-CN" altLang="en-US"/>
          </a:p>
        </p:txBody>
      </p:sp>
    </p:spTree>
    <p:extLst>
      <p:ext uri="{BB962C8B-B14F-4D97-AF65-F5344CB8AC3E}">
        <p14:creationId xmlns:p14="http://schemas.microsoft.com/office/powerpoint/2010/main" val="47636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a:t>
            </a:fld>
            <a:endParaRPr lang="zh-CN" altLang="en-US"/>
          </a:p>
        </p:txBody>
      </p:sp>
    </p:spTree>
    <p:extLst>
      <p:ext uri="{BB962C8B-B14F-4D97-AF65-F5344CB8AC3E}">
        <p14:creationId xmlns:p14="http://schemas.microsoft.com/office/powerpoint/2010/main" val="1566711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E3AE05-7DD1-4AF0-924E-BEEA496F3737}" type="slidenum">
              <a:rPr lang="zh-CN" altLang="en-US" smtClean="0"/>
              <a:t>11</a:t>
            </a:fld>
            <a:endParaRPr lang="zh-CN" altLang="en-US"/>
          </a:p>
        </p:txBody>
      </p:sp>
    </p:spTree>
    <p:extLst>
      <p:ext uri="{BB962C8B-B14F-4D97-AF65-F5344CB8AC3E}">
        <p14:creationId xmlns:p14="http://schemas.microsoft.com/office/powerpoint/2010/main" val="1606351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E3AE05-7DD1-4AF0-924E-BEEA496F3737}" type="slidenum">
              <a:rPr lang="zh-CN" altLang="en-US" smtClean="0"/>
              <a:t>12</a:t>
            </a:fld>
            <a:endParaRPr lang="zh-CN" altLang="en-US"/>
          </a:p>
        </p:txBody>
      </p:sp>
    </p:spTree>
    <p:extLst>
      <p:ext uri="{BB962C8B-B14F-4D97-AF65-F5344CB8AC3E}">
        <p14:creationId xmlns:p14="http://schemas.microsoft.com/office/powerpoint/2010/main" val="1120502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E3AE05-7DD1-4AF0-924E-BEEA496F3737}" type="slidenum">
              <a:rPr lang="zh-CN" altLang="en-US" smtClean="0"/>
              <a:t>13</a:t>
            </a:fld>
            <a:endParaRPr lang="zh-CN" altLang="en-US"/>
          </a:p>
        </p:txBody>
      </p:sp>
    </p:spTree>
    <p:extLst>
      <p:ext uri="{BB962C8B-B14F-4D97-AF65-F5344CB8AC3E}">
        <p14:creationId xmlns:p14="http://schemas.microsoft.com/office/powerpoint/2010/main" val="3999213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14</a:t>
            </a:fld>
            <a:endParaRPr lang="zh-CN" altLang="en-US"/>
          </a:p>
        </p:txBody>
      </p:sp>
    </p:spTree>
    <p:extLst>
      <p:ext uri="{BB962C8B-B14F-4D97-AF65-F5344CB8AC3E}">
        <p14:creationId xmlns:p14="http://schemas.microsoft.com/office/powerpoint/2010/main" val="1654308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E3AE05-7DD1-4AF0-924E-BEEA496F3737}" type="slidenum">
              <a:rPr lang="zh-CN" altLang="en-US" smtClean="0"/>
              <a:t>15</a:t>
            </a:fld>
            <a:endParaRPr lang="zh-CN" altLang="en-US"/>
          </a:p>
        </p:txBody>
      </p:sp>
    </p:spTree>
    <p:extLst>
      <p:ext uri="{BB962C8B-B14F-4D97-AF65-F5344CB8AC3E}">
        <p14:creationId xmlns:p14="http://schemas.microsoft.com/office/powerpoint/2010/main" val="2252691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16</a:t>
            </a:fld>
            <a:endParaRPr lang="zh-CN" altLang="en-US"/>
          </a:p>
        </p:txBody>
      </p:sp>
    </p:spTree>
    <p:extLst>
      <p:ext uri="{BB962C8B-B14F-4D97-AF65-F5344CB8AC3E}">
        <p14:creationId xmlns:p14="http://schemas.microsoft.com/office/powerpoint/2010/main" val="46450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3</a:t>
            </a:fld>
            <a:endParaRPr lang="zh-CN" altLang="en-US"/>
          </a:p>
        </p:txBody>
      </p:sp>
    </p:spTree>
    <p:extLst>
      <p:ext uri="{BB962C8B-B14F-4D97-AF65-F5344CB8AC3E}">
        <p14:creationId xmlns:p14="http://schemas.microsoft.com/office/powerpoint/2010/main" val="1192179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4</a:t>
            </a:fld>
            <a:endParaRPr lang="zh-CN" altLang="en-US"/>
          </a:p>
        </p:txBody>
      </p:sp>
    </p:spTree>
    <p:extLst>
      <p:ext uri="{BB962C8B-B14F-4D97-AF65-F5344CB8AC3E}">
        <p14:creationId xmlns:p14="http://schemas.microsoft.com/office/powerpoint/2010/main" val="598969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5</a:t>
            </a:fld>
            <a:endParaRPr lang="zh-CN" altLang="en-US"/>
          </a:p>
        </p:txBody>
      </p:sp>
    </p:spTree>
    <p:extLst>
      <p:ext uri="{BB962C8B-B14F-4D97-AF65-F5344CB8AC3E}">
        <p14:creationId xmlns:p14="http://schemas.microsoft.com/office/powerpoint/2010/main" val="63326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6</a:t>
            </a:fld>
            <a:endParaRPr lang="zh-CN" altLang="en-US"/>
          </a:p>
        </p:txBody>
      </p:sp>
    </p:spTree>
    <p:extLst>
      <p:ext uri="{BB962C8B-B14F-4D97-AF65-F5344CB8AC3E}">
        <p14:creationId xmlns:p14="http://schemas.microsoft.com/office/powerpoint/2010/main" val="1120850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7</a:t>
            </a:fld>
            <a:endParaRPr lang="zh-CN" altLang="en-US"/>
          </a:p>
        </p:txBody>
      </p:sp>
    </p:spTree>
    <p:extLst>
      <p:ext uri="{BB962C8B-B14F-4D97-AF65-F5344CB8AC3E}">
        <p14:creationId xmlns:p14="http://schemas.microsoft.com/office/powerpoint/2010/main" val="1764395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8</a:t>
            </a:fld>
            <a:endParaRPr lang="zh-CN" altLang="en-US"/>
          </a:p>
        </p:txBody>
      </p:sp>
    </p:spTree>
    <p:extLst>
      <p:ext uri="{BB962C8B-B14F-4D97-AF65-F5344CB8AC3E}">
        <p14:creationId xmlns:p14="http://schemas.microsoft.com/office/powerpoint/2010/main" val="1113804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9</a:t>
            </a:fld>
            <a:endParaRPr lang="zh-CN" altLang="en-US"/>
          </a:p>
        </p:txBody>
      </p:sp>
    </p:spTree>
    <p:extLst>
      <p:ext uri="{BB962C8B-B14F-4D97-AF65-F5344CB8AC3E}">
        <p14:creationId xmlns:p14="http://schemas.microsoft.com/office/powerpoint/2010/main" val="1579984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10</a:t>
            </a:fld>
            <a:endParaRPr lang="zh-CN" altLang="en-US"/>
          </a:p>
        </p:txBody>
      </p:sp>
    </p:spTree>
    <p:extLst>
      <p:ext uri="{BB962C8B-B14F-4D97-AF65-F5344CB8AC3E}">
        <p14:creationId xmlns:p14="http://schemas.microsoft.com/office/powerpoint/2010/main" val="4641030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4363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64715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2211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8025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1726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 name="Picture 2">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4"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5"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6" name="Picture 5">
            <a:extLst>
              <a:ext uri="{FF2B5EF4-FFF2-40B4-BE49-F238E27FC236}">
                <a16:creationId xmlns:a16="http://schemas.microsoft.com/office/drawing/2014/main" id="{2C38DA38-71FB-4CEB-B777-09292390EC4A}"/>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7" name="Picture 6">
            <a:extLst>
              <a:ext uri="{FF2B5EF4-FFF2-40B4-BE49-F238E27FC236}">
                <a16:creationId xmlns:a16="http://schemas.microsoft.com/office/drawing/2014/main" id="{7B3E06E2-B8CD-4348-A929-48748D52322A}"/>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8" name="Picture 7">
            <a:extLst>
              <a:ext uri="{FF2B5EF4-FFF2-40B4-BE49-F238E27FC236}">
                <a16:creationId xmlns:a16="http://schemas.microsoft.com/office/drawing/2014/main" id="{D1A0A433-1C81-43D6-86C9-906F9D1CD5C6}"/>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9" name="Picture 8">
            <a:extLst>
              <a:ext uri="{FF2B5EF4-FFF2-40B4-BE49-F238E27FC236}">
                <a16:creationId xmlns:a16="http://schemas.microsoft.com/office/drawing/2014/main" id="{57AB7940-731C-4B6C-8537-33EBAD98DEBF}"/>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3" name="Picture 12">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71345715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Lst>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771604551"/>
      </p:ext>
    </p:extLst>
  </p:cSld>
  <p:clrMap bg1="lt1" tx1="dk1" bg2="lt2" tx2="dk2" accent1="accent1" accent2="accent2" accent3="accent3" accent4="accent4" accent5="accent5" accent6="accent6" hlink="hlink" folHlink="folHlink"/>
  <p:sldLayoutIdLst>
    <p:sldLayoutId id="2147483657"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r="-12000" b="-9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695" y="215286"/>
            <a:ext cx="1005913" cy="1005913"/>
          </a:xfrm>
          <a:prstGeom prst="rect">
            <a:avLst/>
          </a:prstGeom>
        </p:spPr>
      </p:pic>
      <p:pic>
        <p:nvPicPr>
          <p:cNvPr id="10" name="Picture 9"/>
          <p:cNvPicPr>
            <a:picLocks noChangeAspect="1"/>
          </p:cNvPicPr>
          <p:nvPr/>
        </p:nvPicPr>
        <p:blipFill>
          <a:blip r:embed="rId4"/>
          <a:stretch>
            <a:fillRect/>
          </a:stretch>
        </p:blipFill>
        <p:spPr>
          <a:xfrm>
            <a:off x="236935" y="622412"/>
            <a:ext cx="9870279" cy="6035563"/>
          </a:xfrm>
          <a:prstGeom prst="rect">
            <a:avLst/>
          </a:prstGeom>
        </p:spPr>
      </p:pic>
    </p:spTree>
    <p:extLst>
      <p:ext uri="{BB962C8B-B14F-4D97-AF65-F5344CB8AC3E}">
        <p14:creationId xmlns:p14="http://schemas.microsoft.com/office/powerpoint/2010/main" val="5117854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2397967" y="1551992"/>
            <a:ext cx="1539551" cy="1900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Hình ảnh 10">
            <a:extLst>
              <a:ext uri="{FF2B5EF4-FFF2-40B4-BE49-F238E27FC236}">
                <a16:creationId xmlns:a16="http://schemas.microsoft.com/office/drawing/2014/main" id="{622A0782-3570-44A3-0BDE-861704F7D766}"/>
              </a:ext>
            </a:extLst>
          </p:cNvPr>
          <p:cNvPicPr>
            <a:picLocks noChangeAspect="1"/>
          </p:cNvPicPr>
          <p:nvPr/>
        </p:nvPicPr>
        <p:blipFill>
          <a:blip r:embed="rId4"/>
          <a:stretch>
            <a:fillRect/>
          </a:stretch>
        </p:blipFill>
        <p:spPr>
          <a:xfrm>
            <a:off x="4218800" y="1523162"/>
            <a:ext cx="5858764" cy="2145978"/>
          </a:xfrm>
          <a:prstGeom prst="rect">
            <a:avLst/>
          </a:prstGeom>
        </p:spPr>
      </p:pic>
      <p:pic>
        <p:nvPicPr>
          <p:cNvPr id="8" name="Hình ảnh 14">
            <a:extLst>
              <a:ext uri="{FF2B5EF4-FFF2-40B4-BE49-F238E27FC236}">
                <a16:creationId xmlns:a16="http://schemas.microsoft.com/office/drawing/2014/main" id="{CC5DB9C0-6840-6959-63C9-7DEE63EF3A7F}"/>
              </a:ext>
            </a:extLst>
          </p:cNvPr>
          <p:cNvPicPr>
            <a:picLocks noChangeAspect="1"/>
          </p:cNvPicPr>
          <p:nvPr/>
        </p:nvPicPr>
        <p:blipFill>
          <a:blip r:embed="rId5"/>
          <a:stretch>
            <a:fillRect/>
          </a:stretch>
        </p:blipFill>
        <p:spPr>
          <a:xfrm>
            <a:off x="1935065" y="1204614"/>
            <a:ext cx="2627604" cy="3078747"/>
          </a:xfrm>
          <a:prstGeom prst="rect">
            <a:avLst/>
          </a:prstGeom>
        </p:spPr>
      </p:pic>
    </p:spTree>
    <p:extLst>
      <p:ext uri="{BB962C8B-B14F-4D97-AF65-F5344CB8AC3E}">
        <p14:creationId xmlns:p14="http://schemas.microsoft.com/office/powerpoint/2010/main" val="23730084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710335"/>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4"/>
          <a:stretch>
            <a:fillRect/>
          </a:stretch>
        </p:blipFill>
        <p:spPr>
          <a:xfrm>
            <a:off x="1432130" y="2084224"/>
            <a:ext cx="9517461" cy="3467490"/>
          </a:xfrm>
          <a:prstGeom prst="rect">
            <a:avLst/>
          </a:prstGeom>
        </p:spPr>
      </p:pic>
      <p:sp>
        <p:nvSpPr>
          <p:cNvPr id="9" name="Hộp Văn bản 5">
            <a:extLst>
              <a:ext uri="{FF2B5EF4-FFF2-40B4-BE49-F238E27FC236}">
                <a16:creationId xmlns:a16="http://schemas.microsoft.com/office/drawing/2014/main" id="{E7E49539-04C1-7630-D000-BBCD6DD1F5EE}"/>
              </a:ext>
            </a:extLst>
          </p:cNvPr>
          <p:cNvSpPr txBox="1"/>
          <p:nvPr/>
        </p:nvSpPr>
        <p:spPr>
          <a:xfrm>
            <a:off x="137564" y="490812"/>
            <a:ext cx="1987674" cy="977801"/>
          </a:xfrm>
          <a:prstGeom prst="roundRect">
            <a:avLst>
              <a:gd name="adj" fmla="val 36662"/>
            </a:avLst>
          </a:prstGeom>
          <a:solidFill>
            <a:schemeClr val="accent4">
              <a:lumMod val="60000"/>
              <a:lumOff val="40000"/>
            </a:schemeClr>
          </a:solidFill>
          <a:ln w="19050">
            <a:solidFill>
              <a:schemeClr val="accent4">
                <a:lumMod val="60000"/>
                <a:lumOff val="40000"/>
              </a:schemeClr>
            </a:solidFill>
            <a:prstDash val="lgDash"/>
          </a:ln>
        </p:spPr>
        <p:txBody>
          <a:bodyPr wrap="square" rtlCol="0" anchor="ctr">
            <a:spAutoFit/>
          </a:bodyPr>
          <a:lstStyle/>
          <a:p>
            <a:pPr algn="ctr"/>
            <a:r>
              <a:rPr lang="nl-NL" sz="4400" dirty="0" smtClean="0">
                <a:latin typeface="Cambria" panose="02040503050406030204" pitchFamily="18" charset="0"/>
                <a:ea typeface="Cambria" panose="02040503050406030204" pitchFamily="18" charset="0"/>
              </a:rPr>
              <a:t>Bài 2a</a:t>
            </a:r>
            <a:endParaRPr lang="en-US" sz="6600" b="1" dirty="0">
              <a:latin typeface="Cambria" panose="02040503050406030204" pitchFamily="18" charset="0"/>
              <a:ea typeface="Cambria" panose="02040503050406030204" pitchFamily="18" charset="0"/>
            </a:endParaRPr>
          </a:p>
        </p:txBody>
      </p:sp>
      <p:sp>
        <p:nvSpPr>
          <p:cNvPr id="16" name="Hộp Văn bản 5">
            <a:extLst>
              <a:ext uri="{FF2B5EF4-FFF2-40B4-BE49-F238E27FC236}">
                <a16:creationId xmlns:a16="http://schemas.microsoft.com/office/drawing/2014/main" id="{E7E49539-04C1-7630-D000-BBCD6DD1F5EE}"/>
              </a:ext>
            </a:extLst>
          </p:cNvPr>
          <p:cNvSpPr txBox="1"/>
          <p:nvPr/>
        </p:nvSpPr>
        <p:spPr>
          <a:xfrm>
            <a:off x="1628319" y="979712"/>
            <a:ext cx="10231143" cy="1056025"/>
          </a:xfrm>
          <a:prstGeom prst="roundRect">
            <a:avLst>
              <a:gd name="adj" fmla="val 36662"/>
            </a:avLst>
          </a:prstGeom>
          <a:noFill/>
          <a:ln w="19050">
            <a:noFill/>
            <a:prstDash val="dash"/>
          </a:ln>
        </p:spPr>
        <p:txBody>
          <a:bodyPr wrap="square" rtlCol="0" anchor="ctr">
            <a:spAutoFit/>
          </a:bodyPr>
          <a:lstStyle/>
          <a:p>
            <a:pPr algn="ctr"/>
            <a:r>
              <a:rPr lang="vi-VN" sz="4800" dirty="0" smtClean="0">
                <a:latin typeface="Cambria" panose="02040503050406030204" pitchFamily="18" charset="0"/>
                <a:ea typeface="Cambria" panose="02040503050406030204" pitchFamily="18" charset="0"/>
                <a:cs typeface="Calibri" panose="020F0502020204030204" pitchFamily="34" charset="0"/>
              </a:rPr>
              <a:t>Chọn </a:t>
            </a:r>
            <a:r>
              <a:rPr lang="vi-VN" sz="4800" dirty="0">
                <a:latin typeface="Cambria" panose="02040503050406030204" pitchFamily="18" charset="0"/>
                <a:ea typeface="Cambria" panose="02040503050406030204" pitchFamily="18" charset="0"/>
                <a:cs typeface="Calibri" panose="020F0502020204030204" pitchFamily="34" charset="0"/>
              </a:rPr>
              <a:t>tiếng phù hợp thay cho ô </a:t>
            </a:r>
            <a:r>
              <a:rPr lang="vi-VN" sz="4800" dirty="0" smtClean="0">
                <a:latin typeface="Cambria" panose="02040503050406030204" pitchFamily="18" charset="0"/>
                <a:ea typeface="Cambria" panose="02040503050406030204" pitchFamily="18" charset="0"/>
                <a:cs typeface="Calibri" panose="020F0502020204030204" pitchFamily="34" charset="0"/>
              </a:rPr>
              <a:t>vuông</a:t>
            </a:r>
            <a:r>
              <a:rPr lang="en-US" sz="4800" dirty="0" smtClean="0">
                <a:latin typeface="Cambria" panose="02040503050406030204" pitchFamily="18" charset="0"/>
                <a:ea typeface="Cambria" panose="02040503050406030204" pitchFamily="18" charset="0"/>
                <a:cs typeface="Calibri" panose="020F0502020204030204" pitchFamily="34" charset="0"/>
              </a:rPr>
              <a:t>:</a:t>
            </a:r>
            <a:endParaRPr lang="en-US" sz="7200" b="1" dirty="0">
              <a:latin typeface="Cambria" panose="02040503050406030204" pitchFamily="18" charset="0"/>
              <a:ea typeface="Cambria" panose="02040503050406030204" pitchFamily="18" charset="0"/>
            </a:endParaRPr>
          </a:p>
        </p:txBody>
      </p:sp>
      <p:sp>
        <p:nvSpPr>
          <p:cNvPr id="13" name="Rounded Rectangle 12">
            <a:extLst>
              <a:ext uri="{FF2B5EF4-FFF2-40B4-BE49-F238E27FC236}">
                <a16:creationId xmlns:a16="http://schemas.microsoft.com/office/drawing/2014/main" id="{98EEF0DF-E651-4271-9C24-0C2A352EC49D}"/>
              </a:ext>
            </a:extLst>
          </p:cNvPr>
          <p:cNvSpPr/>
          <p:nvPr/>
        </p:nvSpPr>
        <p:spPr>
          <a:xfrm>
            <a:off x="3599791" y="2651348"/>
            <a:ext cx="1010545" cy="954156"/>
          </a:xfrm>
          <a:prstGeom prst="round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B106ABF2-5E39-4E9C-93F4-E7839BBEF609}"/>
              </a:ext>
            </a:extLst>
          </p:cNvPr>
          <p:cNvSpPr/>
          <p:nvPr/>
        </p:nvSpPr>
        <p:spPr>
          <a:xfrm>
            <a:off x="8480918" y="2581370"/>
            <a:ext cx="1010545" cy="954156"/>
          </a:xfrm>
          <a:prstGeom prst="round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8ABE9AEE-822E-44E0-93C9-7F62EC3A0231}"/>
              </a:ext>
            </a:extLst>
          </p:cNvPr>
          <p:cNvSpPr/>
          <p:nvPr/>
        </p:nvSpPr>
        <p:spPr>
          <a:xfrm>
            <a:off x="4722912" y="4408585"/>
            <a:ext cx="1010545" cy="954156"/>
          </a:xfrm>
          <a:prstGeom prst="round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336E1E33-86DD-4E48-8C38-87ED2A31ACE7}"/>
              </a:ext>
            </a:extLst>
          </p:cNvPr>
          <p:cNvSpPr/>
          <p:nvPr/>
        </p:nvSpPr>
        <p:spPr>
          <a:xfrm>
            <a:off x="8368342" y="4438974"/>
            <a:ext cx="1010545" cy="954156"/>
          </a:xfrm>
          <a:prstGeom prst="round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87866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down)">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13" grpId="0" animBg="1"/>
      <p:bldP spid="15"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710335"/>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ộp Văn bản 5">
            <a:extLst>
              <a:ext uri="{FF2B5EF4-FFF2-40B4-BE49-F238E27FC236}">
                <a16:creationId xmlns:a16="http://schemas.microsoft.com/office/drawing/2014/main" id="{E7E49539-04C1-7630-D000-BBCD6DD1F5EE}"/>
              </a:ext>
            </a:extLst>
          </p:cNvPr>
          <p:cNvSpPr txBox="1"/>
          <p:nvPr/>
        </p:nvSpPr>
        <p:spPr>
          <a:xfrm>
            <a:off x="137564" y="490812"/>
            <a:ext cx="1987674" cy="977801"/>
          </a:xfrm>
          <a:prstGeom prst="roundRect">
            <a:avLst>
              <a:gd name="adj" fmla="val 36662"/>
            </a:avLst>
          </a:prstGeom>
          <a:solidFill>
            <a:schemeClr val="accent4">
              <a:lumMod val="60000"/>
              <a:lumOff val="40000"/>
            </a:schemeClr>
          </a:solidFill>
          <a:ln w="19050">
            <a:solidFill>
              <a:schemeClr val="accent4">
                <a:lumMod val="60000"/>
                <a:lumOff val="40000"/>
              </a:schemeClr>
            </a:solidFill>
            <a:prstDash val="lgDash"/>
          </a:ln>
        </p:spPr>
        <p:txBody>
          <a:bodyPr wrap="square" rtlCol="0" anchor="ctr">
            <a:spAutoFit/>
          </a:bodyPr>
          <a:lstStyle/>
          <a:p>
            <a:pPr algn="ctr"/>
            <a:r>
              <a:rPr lang="nl-NL" sz="4400" dirty="0" smtClean="0">
                <a:latin typeface="Cambria" panose="02040503050406030204" pitchFamily="18" charset="0"/>
                <a:ea typeface="Cambria" panose="02040503050406030204" pitchFamily="18" charset="0"/>
              </a:rPr>
              <a:t>Bài 2b</a:t>
            </a:r>
            <a:endParaRPr lang="en-US" sz="6600" b="1" dirty="0">
              <a:latin typeface="Cambria" panose="02040503050406030204" pitchFamily="18" charset="0"/>
              <a:ea typeface="Cambria" panose="02040503050406030204" pitchFamily="18" charset="0"/>
            </a:endParaRPr>
          </a:p>
        </p:txBody>
      </p:sp>
      <p:sp>
        <p:nvSpPr>
          <p:cNvPr id="16" name="Hộp Văn bản 5">
            <a:extLst>
              <a:ext uri="{FF2B5EF4-FFF2-40B4-BE49-F238E27FC236}">
                <a16:creationId xmlns:a16="http://schemas.microsoft.com/office/drawing/2014/main" id="{E7E49539-04C1-7630-D000-BBCD6DD1F5EE}"/>
              </a:ext>
            </a:extLst>
          </p:cNvPr>
          <p:cNvSpPr txBox="1"/>
          <p:nvPr/>
        </p:nvSpPr>
        <p:spPr>
          <a:xfrm>
            <a:off x="1628319" y="779062"/>
            <a:ext cx="10231143" cy="1994714"/>
          </a:xfrm>
          <a:prstGeom prst="roundRect">
            <a:avLst>
              <a:gd name="adj" fmla="val 36662"/>
            </a:avLst>
          </a:prstGeom>
          <a:noFill/>
          <a:ln w="19050">
            <a:noFill/>
            <a:prstDash val="dash"/>
          </a:ln>
        </p:spPr>
        <p:txBody>
          <a:bodyPr wrap="square" rtlCol="0" anchor="ctr">
            <a:spAutoFit/>
          </a:bodyPr>
          <a:lstStyle/>
          <a:p>
            <a:pPr algn="ctr"/>
            <a:r>
              <a:rPr lang="vi-VN" sz="4800" dirty="0">
                <a:latin typeface="Cambria" panose="02040503050406030204" pitchFamily="18" charset="0"/>
                <a:ea typeface="Cambria" panose="02040503050406030204" pitchFamily="18" charset="0"/>
                <a:cs typeface="Calibri" panose="020F0502020204030204" pitchFamily="34" charset="0"/>
              </a:rPr>
              <a:t>Tìm từ ngữ có tiếng chứa vần </a:t>
            </a:r>
            <a:r>
              <a:rPr lang="vi-VN" sz="4800" b="1" dirty="0">
                <a:solidFill>
                  <a:srgbClr val="C00000"/>
                </a:solidFill>
                <a:latin typeface="Cambria" panose="02040503050406030204" pitchFamily="18" charset="0"/>
                <a:ea typeface="Cambria" panose="02040503050406030204" pitchFamily="18" charset="0"/>
                <a:cs typeface="Calibri" panose="020F0502020204030204" pitchFamily="34" charset="0"/>
              </a:rPr>
              <a:t>ăt</a:t>
            </a:r>
            <a:r>
              <a:rPr lang="vi-VN" sz="4800" dirty="0">
                <a:latin typeface="Cambria" panose="02040503050406030204" pitchFamily="18" charset="0"/>
                <a:ea typeface="Cambria" panose="02040503050406030204" pitchFamily="18" charset="0"/>
                <a:cs typeface="Calibri" panose="020F0502020204030204" pitchFamily="34" charset="0"/>
              </a:rPr>
              <a:t> hoặc </a:t>
            </a:r>
            <a:r>
              <a:rPr lang="vi-VN" sz="4800" b="1" dirty="0">
                <a:solidFill>
                  <a:srgbClr val="C00000"/>
                </a:solidFill>
                <a:latin typeface="Cambria" panose="02040503050406030204" pitchFamily="18" charset="0"/>
                <a:ea typeface="Cambria" panose="02040503050406030204" pitchFamily="18" charset="0"/>
                <a:cs typeface="Calibri" panose="020F0502020204030204" pitchFamily="34" charset="0"/>
              </a:rPr>
              <a:t>ăc</a:t>
            </a:r>
            <a:r>
              <a:rPr lang="vi-VN" sz="4800" dirty="0">
                <a:latin typeface="Cambria" panose="02040503050406030204" pitchFamily="18" charset="0"/>
                <a:ea typeface="Cambria" panose="02040503050406030204" pitchFamily="18" charset="0"/>
                <a:cs typeface="Calibri" panose="020F0502020204030204" pitchFamily="34" charset="0"/>
              </a:rPr>
              <a:t> có nghĩa như sau:</a:t>
            </a:r>
            <a:endParaRPr lang="en-US" sz="7200" b="1" dirty="0">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8BB671EA-D262-49CF-BC4F-BA000F55B509}"/>
              </a:ext>
            </a:extLst>
          </p:cNvPr>
          <p:cNvSpPr txBox="1"/>
          <p:nvPr/>
        </p:nvSpPr>
        <p:spPr>
          <a:xfrm>
            <a:off x="1030355" y="2644738"/>
            <a:ext cx="8804109" cy="3477875"/>
          </a:xfrm>
          <a:prstGeom prst="rect">
            <a:avLst/>
          </a:prstGeom>
          <a:noFill/>
        </p:spPr>
        <p:txBody>
          <a:bodyPr wrap="square" rtlCol="0">
            <a:spAutoFit/>
          </a:bodyPr>
          <a:lstStyle/>
          <a:p>
            <a:pPr marL="571500" indent="-571500" algn="just">
              <a:buFont typeface="Wingdings" panose="05000000000000000000" pitchFamily="2" charset="2"/>
              <a:buChar char="§"/>
            </a:pPr>
            <a:r>
              <a:rPr lang="vi-VN" sz="4400" b="0" i="0" dirty="0" smtClean="0">
                <a:solidFill>
                  <a:schemeClr val="accent1">
                    <a:lumMod val="50000"/>
                  </a:schemeClr>
                </a:solidFill>
                <a:effectLst/>
                <a:latin typeface="Cambria" panose="02040503050406030204" pitchFamily="18" charset="0"/>
                <a:ea typeface="Cambria" panose="02040503050406030204" pitchFamily="18" charset="0"/>
                <a:cs typeface="Calibri" panose="020F0502020204030204" pitchFamily="34" charset="0"/>
              </a:rPr>
              <a:t>Tàu </a:t>
            </a:r>
            <a:r>
              <a:rPr lang="vi-VN" sz="4400" b="0" i="0" dirty="0">
                <a:solidFill>
                  <a:schemeClr val="accent1">
                    <a:lumMod val="50000"/>
                  </a:schemeClr>
                </a:solidFill>
                <a:effectLst/>
                <a:latin typeface="Cambria" panose="02040503050406030204" pitchFamily="18" charset="0"/>
                <a:ea typeface="Cambria" panose="02040503050406030204" pitchFamily="18" charset="0"/>
                <a:cs typeface="Calibri" panose="020F0502020204030204" pitchFamily="34" charset="0"/>
              </a:rPr>
              <a:t>thuyền vướng vào chỗ cạn không đi được</a:t>
            </a:r>
          </a:p>
          <a:p>
            <a:pPr marL="571500" indent="-571500" algn="just">
              <a:buFont typeface="Wingdings" panose="05000000000000000000" pitchFamily="2" charset="2"/>
              <a:buChar char="§"/>
            </a:pPr>
            <a:r>
              <a:rPr lang="vi-VN" sz="4400" b="0" i="0" dirty="0" smtClean="0">
                <a:solidFill>
                  <a:schemeClr val="accent1">
                    <a:lumMod val="50000"/>
                  </a:schemeClr>
                </a:solidFill>
                <a:effectLst/>
                <a:latin typeface="Cambria" panose="02040503050406030204" pitchFamily="18" charset="0"/>
                <a:ea typeface="Cambria" panose="02040503050406030204" pitchFamily="18" charset="0"/>
                <a:cs typeface="Calibri" panose="020F0502020204030204" pitchFamily="34" charset="0"/>
              </a:rPr>
              <a:t>Hoạt </a:t>
            </a:r>
            <a:r>
              <a:rPr lang="vi-VN" sz="4400" b="0" i="0" dirty="0">
                <a:solidFill>
                  <a:schemeClr val="accent1">
                    <a:lumMod val="50000"/>
                  </a:schemeClr>
                </a:solidFill>
                <a:effectLst/>
                <a:latin typeface="Cambria" panose="02040503050406030204" pitchFamily="18" charset="0"/>
                <a:ea typeface="Cambria" panose="02040503050406030204" pitchFamily="18" charset="0"/>
                <a:cs typeface="Calibri" panose="020F0502020204030204" pitchFamily="34" charset="0"/>
              </a:rPr>
              <a:t>động thu hoạch lúa</a:t>
            </a:r>
          </a:p>
          <a:p>
            <a:pPr marL="571500" indent="-571500" algn="just">
              <a:buFont typeface="Wingdings" panose="05000000000000000000" pitchFamily="2" charset="2"/>
              <a:buChar char="§"/>
            </a:pPr>
            <a:r>
              <a:rPr lang="vi-VN" sz="4400" b="0" i="0" dirty="0" smtClean="0">
                <a:solidFill>
                  <a:schemeClr val="accent1">
                    <a:lumMod val="50000"/>
                  </a:schemeClr>
                </a:solidFill>
                <a:effectLst/>
                <a:latin typeface="Cambria" panose="02040503050406030204" pitchFamily="18" charset="0"/>
                <a:ea typeface="Cambria" panose="02040503050406030204" pitchFamily="18" charset="0"/>
                <a:cs typeface="Calibri" panose="020F0502020204030204" pitchFamily="34" charset="0"/>
              </a:rPr>
              <a:t>Làm </a:t>
            </a:r>
            <a:r>
              <a:rPr lang="vi-VN" sz="4400" b="0" i="0" dirty="0">
                <a:solidFill>
                  <a:schemeClr val="accent1">
                    <a:lumMod val="50000"/>
                  </a:schemeClr>
                </a:solidFill>
                <a:effectLst/>
                <a:latin typeface="Cambria" panose="02040503050406030204" pitchFamily="18" charset="0"/>
                <a:ea typeface="Cambria" panose="02040503050406030204" pitchFamily="18" charset="0"/>
                <a:cs typeface="Calibri" panose="020F0502020204030204" pitchFamily="34" charset="0"/>
              </a:rPr>
              <a:t>sạch quần áo bằng cách vò, giũ trong nước</a:t>
            </a:r>
          </a:p>
        </p:txBody>
      </p:sp>
      <p:sp>
        <p:nvSpPr>
          <p:cNvPr id="11" name="Rounded Rectangle 10">
            <a:extLst>
              <a:ext uri="{FF2B5EF4-FFF2-40B4-BE49-F238E27FC236}">
                <a16:creationId xmlns:a16="http://schemas.microsoft.com/office/drawing/2014/main" id="{B672AA54-F428-4FE3-933A-09CB0979FE29}"/>
              </a:ext>
            </a:extLst>
          </p:cNvPr>
          <p:cNvSpPr/>
          <p:nvPr/>
        </p:nvSpPr>
        <p:spPr>
          <a:xfrm>
            <a:off x="10020186" y="2625813"/>
            <a:ext cx="1490869" cy="707541"/>
          </a:xfrm>
          <a:prstGeom prst="roundRect">
            <a:avLst/>
          </a:prstGeom>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4400" b="1" dirty="0" err="1">
                <a:solidFill>
                  <a:schemeClr val="bg1"/>
                </a:solidFill>
                <a:latin typeface="Cambria" panose="02040503050406030204" pitchFamily="18" charset="0"/>
                <a:ea typeface="Cambria" panose="02040503050406030204" pitchFamily="18" charset="0"/>
                <a:cs typeface="Calibri" panose="020F0502020204030204" pitchFamily="34" charset="0"/>
              </a:rPr>
              <a:t>mắc</a:t>
            </a:r>
            <a:endParaRPr lang="en-US" sz="4400" b="1" dirty="0">
              <a:solidFill>
                <a:schemeClr val="bg1"/>
              </a:solidFill>
              <a:latin typeface="Cambria" panose="02040503050406030204" pitchFamily="18" charset="0"/>
              <a:ea typeface="Cambria" panose="02040503050406030204" pitchFamily="18" charset="0"/>
              <a:cs typeface="Calibri" panose="020F0502020204030204" pitchFamily="34" charset="0"/>
            </a:endParaRPr>
          </a:p>
        </p:txBody>
      </p:sp>
      <p:sp>
        <p:nvSpPr>
          <p:cNvPr id="12" name="Rounded Rectangle 11">
            <a:extLst>
              <a:ext uri="{FF2B5EF4-FFF2-40B4-BE49-F238E27FC236}">
                <a16:creationId xmlns:a16="http://schemas.microsoft.com/office/drawing/2014/main" id="{6DB3B3B9-A2F9-4B2D-8C66-62B3B7D8D351}"/>
              </a:ext>
            </a:extLst>
          </p:cNvPr>
          <p:cNvSpPr/>
          <p:nvPr/>
        </p:nvSpPr>
        <p:spPr>
          <a:xfrm>
            <a:off x="7879460" y="3949901"/>
            <a:ext cx="1490869" cy="707541"/>
          </a:xfrm>
          <a:prstGeom prst="roundRect">
            <a:avLst/>
          </a:prstGeom>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4400" b="1" dirty="0" err="1">
                <a:solidFill>
                  <a:schemeClr val="bg1"/>
                </a:solidFill>
                <a:latin typeface="Cambria" panose="02040503050406030204" pitchFamily="18" charset="0"/>
                <a:ea typeface="Cambria" panose="02040503050406030204" pitchFamily="18" charset="0"/>
                <a:cs typeface="Calibri" panose="020F0502020204030204" pitchFamily="34" charset="0"/>
              </a:rPr>
              <a:t>gặt</a:t>
            </a:r>
            <a:endParaRPr lang="en-US" sz="4400" b="1" dirty="0">
              <a:solidFill>
                <a:schemeClr val="bg1"/>
              </a:solidFill>
              <a:latin typeface="Cambria" panose="02040503050406030204" pitchFamily="18" charset="0"/>
              <a:ea typeface="Cambria" panose="02040503050406030204" pitchFamily="18" charset="0"/>
              <a:cs typeface="Calibri" panose="020F0502020204030204" pitchFamily="34" charset="0"/>
            </a:endParaRPr>
          </a:p>
        </p:txBody>
      </p:sp>
      <p:sp>
        <p:nvSpPr>
          <p:cNvPr id="14" name="Rounded Rectangle 13">
            <a:extLst>
              <a:ext uri="{FF2B5EF4-FFF2-40B4-BE49-F238E27FC236}">
                <a16:creationId xmlns:a16="http://schemas.microsoft.com/office/drawing/2014/main" id="{96FFFD0A-D254-41CF-8A82-DAAE4BB6BF95}"/>
              </a:ext>
            </a:extLst>
          </p:cNvPr>
          <p:cNvSpPr/>
          <p:nvPr/>
        </p:nvSpPr>
        <p:spPr>
          <a:xfrm>
            <a:off x="10020185" y="4625274"/>
            <a:ext cx="1490869" cy="707541"/>
          </a:xfrm>
          <a:prstGeom prst="roundRect">
            <a:avLst/>
          </a:prstGeom>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4400" b="1" dirty="0" err="1">
                <a:solidFill>
                  <a:schemeClr val="bg1"/>
                </a:solidFill>
                <a:latin typeface="Cambria" panose="02040503050406030204" pitchFamily="18" charset="0"/>
                <a:ea typeface="Cambria" panose="02040503050406030204" pitchFamily="18" charset="0"/>
                <a:cs typeface="Calibri" panose="020F0502020204030204" pitchFamily="34" charset="0"/>
              </a:rPr>
              <a:t>giặt</a:t>
            </a:r>
            <a:endParaRPr lang="en-US" sz="4400" b="1" dirty="0">
              <a:solidFill>
                <a:schemeClr val="bg1"/>
              </a:solidFill>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24961438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10" grpId="0"/>
      <p:bldP spid="11" grpId="0" animBg="1"/>
      <p:bldP spid="1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710335"/>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ộp Văn bản 5">
            <a:extLst>
              <a:ext uri="{FF2B5EF4-FFF2-40B4-BE49-F238E27FC236}">
                <a16:creationId xmlns:a16="http://schemas.microsoft.com/office/drawing/2014/main" id="{E7E49539-04C1-7630-D000-BBCD6DD1F5EE}"/>
              </a:ext>
            </a:extLst>
          </p:cNvPr>
          <p:cNvSpPr txBox="1"/>
          <p:nvPr/>
        </p:nvSpPr>
        <p:spPr>
          <a:xfrm>
            <a:off x="137564" y="490812"/>
            <a:ext cx="1987674" cy="977801"/>
          </a:xfrm>
          <a:prstGeom prst="roundRect">
            <a:avLst>
              <a:gd name="adj" fmla="val 36662"/>
            </a:avLst>
          </a:prstGeom>
          <a:solidFill>
            <a:schemeClr val="accent4">
              <a:lumMod val="60000"/>
              <a:lumOff val="40000"/>
            </a:schemeClr>
          </a:solidFill>
          <a:ln w="19050">
            <a:solidFill>
              <a:schemeClr val="accent4">
                <a:lumMod val="60000"/>
                <a:lumOff val="40000"/>
              </a:schemeClr>
            </a:solidFill>
            <a:prstDash val="lgDash"/>
          </a:ln>
        </p:spPr>
        <p:txBody>
          <a:bodyPr wrap="square" rtlCol="0" anchor="ctr">
            <a:spAutoFit/>
          </a:bodyPr>
          <a:lstStyle/>
          <a:p>
            <a:pPr algn="ctr"/>
            <a:r>
              <a:rPr lang="nl-NL" sz="4400" dirty="0" smtClean="0">
                <a:latin typeface="Cambria" panose="02040503050406030204" pitchFamily="18" charset="0"/>
                <a:ea typeface="Cambria" panose="02040503050406030204" pitchFamily="18" charset="0"/>
              </a:rPr>
              <a:t>Bài 3</a:t>
            </a:r>
            <a:endParaRPr lang="en-US" sz="6600" b="1" dirty="0">
              <a:latin typeface="Cambria" panose="02040503050406030204" pitchFamily="18" charset="0"/>
              <a:ea typeface="Cambria" panose="02040503050406030204" pitchFamily="18" charset="0"/>
            </a:endParaRPr>
          </a:p>
        </p:txBody>
      </p:sp>
      <p:sp>
        <p:nvSpPr>
          <p:cNvPr id="16" name="Hộp Văn bản 5">
            <a:extLst>
              <a:ext uri="{FF2B5EF4-FFF2-40B4-BE49-F238E27FC236}">
                <a16:creationId xmlns:a16="http://schemas.microsoft.com/office/drawing/2014/main" id="{E7E49539-04C1-7630-D000-BBCD6DD1F5EE}"/>
              </a:ext>
            </a:extLst>
          </p:cNvPr>
          <p:cNvSpPr txBox="1"/>
          <p:nvPr/>
        </p:nvSpPr>
        <p:spPr>
          <a:xfrm>
            <a:off x="1516098" y="1179567"/>
            <a:ext cx="10231143" cy="899577"/>
          </a:xfrm>
          <a:prstGeom prst="roundRect">
            <a:avLst>
              <a:gd name="adj" fmla="val 36662"/>
            </a:avLst>
          </a:prstGeom>
          <a:noFill/>
          <a:ln w="19050">
            <a:noFill/>
            <a:prstDash val="dash"/>
          </a:ln>
        </p:spPr>
        <p:txBody>
          <a:bodyPr wrap="square" rtlCol="0" anchor="ctr">
            <a:spAutoFit/>
          </a:bodyPr>
          <a:lstStyle/>
          <a:p>
            <a:pPr algn="ctr"/>
            <a:r>
              <a:rPr lang="vi-VN" sz="4000" b="1" dirty="0" smtClean="0">
                <a:latin typeface="Cambria" panose="02040503050406030204" pitchFamily="18" charset="0"/>
                <a:ea typeface="Cambria" panose="02040503050406030204" pitchFamily="18" charset="0"/>
                <a:cs typeface="Calibri" panose="020F0502020204030204" pitchFamily="34" charset="0"/>
              </a:rPr>
              <a:t>Đặt </a:t>
            </a:r>
            <a:r>
              <a:rPr lang="vi-VN" sz="4000" b="1" dirty="0">
                <a:latin typeface="Cambria" panose="02040503050406030204" pitchFamily="18" charset="0"/>
                <a:ea typeface="Cambria" panose="02040503050406030204" pitchFamily="18" charset="0"/>
                <a:cs typeface="Calibri" panose="020F0502020204030204" pitchFamily="34" charset="0"/>
              </a:rPr>
              <a:t>2 câu với từ ngữ tìm được ở bài tập 2</a:t>
            </a:r>
            <a:endParaRPr lang="en-US" sz="6000" b="1" dirty="0">
              <a:latin typeface="Cambria" panose="02040503050406030204" pitchFamily="18" charset="0"/>
              <a:ea typeface="Cambria" panose="02040503050406030204" pitchFamily="18" charset="0"/>
            </a:endParaRPr>
          </a:p>
        </p:txBody>
      </p:sp>
      <p:sp>
        <p:nvSpPr>
          <p:cNvPr id="13" name="Hộp Văn bản 5">
            <a:extLst>
              <a:ext uri="{FF2B5EF4-FFF2-40B4-BE49-F238E27FC236}">
                <a16:creationId xmlns:a16="http://schemas.microsoft.com/office/drawing/2014/main" id="{E7E49539-04C1-7630-D000-BBCD6DD1F5EE}"/>
              </a:ext>
            </a:extLst>
          </p:cNvPr>
          <p:cNvSpPr txBox="1"/>
          <p:nvPr/>
        </p:nvSpPr>
        <p:spPr>
          <a:xfrm>
            <a:off x="1837876" y="4362796"/>
            <a:ext cx="9004296" cy="1838265"/>
          </a:xfrm>
          <a:prstGeom prst="roundRect">
            <a:avLst>
              <a:gd name="adj" fmla="val 36662"/>
            </a:avLst>
          </a:prstGeom>
          <a:noFill/>
          <a:ln w="19050">
            <a:solidFill>
              <a:srgbClr val="5C9742"/>
            </a:solidFill>
            <a:prstDash val="dash"/>
          </a:ln>
        </p:spPr>
        <p:txBody>
          <a:bodyPr wrap="square" rtlCol="0" anchor="ctr">
            <a:spAutoFit/>
          </a:bodyPr>
          <a:lstStyle/>
          <a:p>
            <a:pPr algn="ctr"/>
            <a:r>
              <a:rPr lang="nl-NL" sz="4400" dirty="0" smtClean="0">
                <a:latin typeface="Cambria" panose="02040503050406030204" pitchFamily="18" charset="0"/>
                <a:ea typeface="Cambria" panose="02040503050406030204" pitchFamily="18" charset="0"/>
              </a:rPr>
              <a:t>Mẹ có thể giúp con </a:t>
            </a:r>
            <a:r>
              <a:rPr lang="nl-NL" sz="4400" b="1" i="1" dirty="0" smtClean="0">
                <a:latin typeface="Cambria" panose="02040503050406030204" pitchFamily="18" charset="0"/>
                <a:ea typeface="Cambria" panose="02040503050406030204" pitchFamily="18" charset="0"/>
              </a:rPr>
              <a:t>giặt</a:t>
            </a:r>
            <a:r>
              <a:rPr lang="nl-NL" sz="4400" dirty="0" smtClean="0">
                <a:latin typeface="Cambria" panose="02040503050406030204" pitchFamily="18" charset="0"/>
                <a:ea typeface="Cambria" panose="02040503050406030204" pitchFamily="18" charset="0"/>
              </a:rPr>
              <a:t> chiếc áo này được không?</a:t>
            </a:r>
            <a:endParaRPr lang="en-US" sz="6600" b="1" dirty="0">
              <a:latin typeface="Cambria" panose="02040503050406030204" pitchFamily="18" charset="0"/>
              <a:ea typeface="Cambria" panose="02040503050406030204" pitchFamily="18" charset="0"/>
            </a:endParaRPr>
          </a:p>
        </p:txBody>
      </p:sp>
      <p:sp>
        <p:nvSpPr>
          <p:cNvPr id="15" name="Hộp Văn bản 5">
            <a:extLst>
              <a:ext uri="{FF2B5EF4-FFF2-40B4-BE49-F238E27FC236}">
                <a16:creationId xmlns:a16="http://schemas.microsoft.com/office/drawing/2014/main" id="{E7E49539-04C1-7630-D000-BBCD6DD1F5EE}"/>
              </a:ext>
            </a:extLst>
          </p:cNvPr>
          <p:cNvSpPr txBox="1"/>
          <p:nvPr/>
        </p:nvSpPr>
        <p:spPr>
          <a:xfrm>
            <a:off x="1990276" y="2425139"/>
            <a:ext cx="9004296" cy="1838265"/>
          </a:xfrm>
          <a:prstGeom prst="roundRect">
            <a:avLst>
              <a:gd name="adj" fmla="val 36662"/>
            </a:avLst>
          </a:prstGeom>
          <a:noFill/>
          <a:ln w="19050">
            <a:solidFill>
              <a:srgbClr val="5C9742"/>
            </a:solidFill>
            <a:prstDash val="dash"/>
          </a:ln>
        </p:spPr>
        <p:txBody>
          <a:bodyPr wrap="square" rtlCol="0" anchor="ctr">
            <a:spAutoFit/>
          </a:bodyPr>
          <a:lstStyle/>
          <a:p>
            <a:pPr algn="ctr"/>
            <a:r>
              <a:rPr lang="nl-NL" sz="4400" dirty="0" smtClean="0">
                <a:latin typeface="Cambria" panose="02040503050406030204" pitchFamily="18" charset="0"/>
                <a:ea typeface="Cambria" panose="02040503050406030204" pitchFamily="18" charset="0"/>
              </a:rPr>
              <a:t>Ngoài đồng, các bác nông dân đang say sưa </a:t>
            </a:r>
            <a:r>
              <a:rPr lang="nl-NL" sz="4400" b="1" i="1" dirty="0" smtClean="0">
                <a:latin typeface="Cambria" panose="02040503050406030204" pitchFamily="18" charset="0"/>
                <a:ea typeface="Cambria" panose="02040503050406030204" pitchFamily="18" charset="0"/>
              </a:rPr>
              <a:t>gặt</a:t>
            </a:r>
            <a:r>
              <a:rPr lang="nl-NL" sz="4400" dirty="0" smtClean="0">
                <a:latin typeface="Cambria" panose="02040503050406030204" pitchFamily="18" charset="0"/>
                <a:ea typeface="Cambria" panose="02040503050406030204" pitchFamily="18" charset="0"/>
              </a:rPr>
              <a:t> lúa.</a:t>
            </a:r>
            <a:endParaRPr lang="en-US" sz="6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095209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Oval 5"/>
          <p:cNvSpPr/>
          <p:nvPr/>
        </p:nvSpPr>
        <p:spPr>
          <a:xfrm>
            <a:off x="2397967" y="1551992"/>
            <a:ext cx="1539551" cy="1900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Hình ảnh 1">
            <a:extLst>
              <a:ext uri="{FF2B5EF4-FFF2-40B4-BE49-F238E27FC236}">
                <a16:creationId xmlns:a16="http://schemas.microsoft.com/office/drawing/2014/main" id="{7627DA44-5053-7B2F-C920-3FB6320262CE}"/>
              </a:ext>
            </a:extLst>
          </p:cNvPr>
          <p:cNvPicPr>
            <a:picLocks noChangeAspect="1"/>
          </p:cNvPicPr>
          <p:nvPr/>
        </p:nvPicPr>
        <p:blipFill>
          <a:blip r:embed="rId4"/>
          <a:stretch>
            <a:fillRect/>
          </a:stretch>
        </p:blipFill>
        <p:spPr>
          <a:xfrm>
            <a:off x="1805168" y="1213602"/>
            <a:ext cx="2725148" cy="3078747"/>
          </a:xfrm>
          <a:prstGeom prst="rect">
            <a:avLst/>
          </a:prstGeom>
        </p:spPr>
      </p:pic>
      <p:pic>
        <p:nvPicPr>
          <p:cNvPr id="4" name="Hình ảnh 11">
            <a:extLst>
              <a:ext uri="{FF2B5EF4-FFF2-40B4-BE49-F238E27FC236}">
                <a16:creationId xmlns:a16="http://schemas.microsoft.com/office/drawing/2014/main" id="{8687C397-E9C8-6B19-530A-0DAEDC43004C}"/>
              </a:ext>
            </a:extLst>
          </p:cNvPr>
          <p:cNvPicPr>
            <a:picLocks noChangeAspect="1"/>
          </p:cNvPicPr>
          <p:nvPr/>
        </p:nvPicPr>
        <p:blipFill>
          <a:blip r:embed="rId5"/>
          <a:stretch>
            <a:fillRect/>
          </a:stretch>
        </p:blipFill>
        <p:spPr>
          <a:xfrm>
            <a:off x="4530316" y="1689131"/>
            <a:ext cx="5852667" cy="2127688"/>
          </a:xfrm>
          <a:prstGeom prst="rect">
            <a:avLst/>
          </a:prstGeom>
        </p:spPr>
      </p:pic>
    </p:spTree>
    <p:extLst>
      <p:ext uri="{BB962C8B-B14F-4D97-AF65-F5344CB8AC3E}">
        <p14:creationId xmlns:p14="http://schemas.microsoft.com/office/powerpoint/2010/main" val="22754479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710335"/>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ộp Văn bản 2">
            <a:extLst>
              <a:ext uri="{FF2B5EF4-FFF2-40B4-BE49-F238E27FC236}">
                <a16:creationId xmlns:a16="http://schemas.microsoft.com/office/drawing/2014/main" id="{F6247794-99C5-7DCB-F7B5-426DEA0566BC}"/>
              </a:ext>
            </a:extLst>
          </p:cNvPr>
          <p:cNvSpPr txBox="1"/>
          <p:nvPr/>
        </p:nvSpPr>
        <p:spPr>
          <a:xfrm>
            <a:off x="1174812" y="1605981"/>
            <a:ext cx="8389065" cy="4083308"/>
          </a:xfrm>
          <a:prstGeom prst="roundRect">
            <a:avLst>
              <a:gd name="adj" fmla="val 26613"/>
            </a:avLst>
          </a:prstGeom>
          <a:noFill/>
          <a:ln w="19050">
            <a:noFill/>
            <a:prstDash val="lgDash"/>
          </a:ln>
        </p:spPr>
        <p:txBody>
          <a:bodyPr wrap="square" anchor="ctr">
            <a:spAutoFit/>
          </a:bodyPr>
          <a:lstStyle/>
          <a:p>
            <a:pPr algn="just"/>
            <a:r>
              <a:rPr lang="nl-NL" sz="4400" dirty="0">
                <a:latin typeface="Cambria" panose="02040503050406030204" pitchFamily="18" charset="0"/>
                <a:ea typeface="Cambria" panose="02040503050406030204" pitchFamily="18" charset="0"/>
              </a:rPr>
              <a:t>+ </a:t>
            </a:r>
            <a:r>
              <a:rPr lang="nl-NL" sz="4400" b="1" dirty="0">
                <a:solidFill>
                  <a:srgbClr val="C00000"/>
                </a:solidFill>
                <a:latin typeface="Cambria" panose="02040503050406030204" pitchFamily="18" charset="0"/>
                <a:ea typeface="Cambria" panose="02040503050406030204" pitchFamily="18" charset="0"/>
              </a:rPr>
              <a:t>Em nhớ được những gì trong tiết học</a:t>
            </a:r>
            <a:r>
              <a:rPr lang="nl-NL" sz="4400" b="1" dirty="0" smtClean="0">
                <a:solidFill>
                  <a:srgbClr val="C00000"/>
                </a:solidFill>
                <a:latin typeface="Cambria" panose="02040503050406030204" pitchFamily="18" charset="0"/>
                <a:ea typeface="Cambria" panose="02040503050406030204" pitchFamily="18" charset="0"/>
              </a:rPr>
              <a:t>? </a:t>
            </a:r>
          </a:p>
          <a:p>
            <a:pPr algn="just"/>
            <a:r>
              <a:rPr lang="nl-NL" sz="4400" dirty="0" smtClean="0">
                <a:latin typeface="Cambria" panose="02040503050406030204" pitchFamily="18" charset="0"/>
                <a:ea typeface="Cambria" panose="02040503050406030204" pitchFamily="18" charset="0"/>
              </a:rPr>
              <a:t>+ </a:t>
            </a:r>
            <a:r>
              <a:rPr lang="nl-NL" sz="4400" dirty="0">
                <a:latin typeface="Cambria" panose="02040503050406030204" pitchFamily="18" charset="0"/>
                <a:ea typeface="Cambria" panose="02040503050406030204" pitchFamily="18" charset="0"/>
              </a:rPr>
              <a:t>Nêu ý kiến về bài học: </a:t>
            </a:r>
            <a:r>
              <a:rPr lang="nl-NL" sz="4400" b="1" dirty="0">
                <a:solidFill>
                  <a:srgbClr val="C00000"/>
                </a:solidFill>
                <a:latin typeface="Cambria" panose="02040503050406030204" pitchFamily="18" charset="0"/>
                <a:ea typeface="Cambria" panose="02040503050406030204" pitchFamily="18" charset="0"/>
              </a:rPr>
              <a:t>Em thích hoặc không thích hoạt động nào? Vì sao?</a:t>
            </a:r>
            <a:endParaRPr lang="en-US" sz="4400" b="1" dirty="0">
              <a:solidFill>
                <a:srgbClr val="C00000"/>
              </a:solidFill>
              <a:latin typeface="Cambria" panose="02040503050406030204" pitchFamily="18" charset="0"/>
              <a:ea typeface="Cambria" panose="02040503050406030204" pitchFamily="18" charset="0"/>
            </a:endParaRPr>
          </a:p>
        </p:txBody>
      </p:sp>
      <p:pic>
        <p:nvPicPr>
          <p:cNvPr id="11" name="图片 18">
            <a:extLst>
              <a:ext uri="{FF2B5EF4-FFF2-40B4-BE49-F238E27FC236}">
                <a16:creationId xmlns:a16="http://schemas.microsoft.com/office/drawing/2014/main" id="{CFC135E2-3465-0FFB-1200-8030298BDA5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803" t="9274" b="4389"/>
          <a:stretch/>
        </p:blipFill>
        <p:spPr>
          <a:xfrm>
            <a:off x="8948057" y="4083297"/>
            <a:ext cx="3060364" cy="2690728"/>
          </a:xfrm>
          <a:prstGeom prst="rect">
            <a:avLst/>
          </a:prstGeom>
        </p:spPr>
      </p:pic>
    </p:spTree>
    <p:extLst>
      <p:ext uri="{BB962C8B-B14F-4D97-AF65-F5344CB8AC3E}">
        <p14:creationId xmlns:p14="http://schemas.microsoft.com/office/powerpoint/2010/main" val="35520340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158" y="1772824"/>
            <a:ext cx="8791194" cy="4133446"/>
          </a:xfrm>
          <a:prstGeom prst="rect">
            <a:avLst/>
          </a:prstGeom>
        </p:spPr>
      </p:pic>
    </p:spTree>
    <p:extLst>
      <p:ext uri="{BB962C8B-B14F-4D97-AF65-F5344CB8AC3E}">
        <p14:creationId xmlns:p14="http://schemas.microsoft.com/office/powerpoint/2010/main" val="1899305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5823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1850406" y="1282959"/>
            <a:ext cx="8771907" cy="3078747"/>
            <a:chOff x="1850406" y="1282959"/>
            <a:chExt cx="8771907" cy="3078747"/>
          </a:xfrm>
        </p:grpSpPr>
        <p:sp>
          <p:nvSpPr>
            <p:cNvPr id="2" name="Oval 1"/>
            <p:cNvSpPr/>
            <p:nvPr/>
          </p:nvSpPr>
          <p:spPr>
            <a:xfrm>
              <a:off x="2397967" y="1551992"/>
              <a:ext cx="1539551" cy="1900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Hình ảnh 10">
              <a:extLst>
                <a:ext uri="{FF2B5EF4-FFF2-40B4-BE49-F238E27FC236}">
                  <a16:creationId xmlns:a16="http://schemas.microsoft.com/office/drawing/2014/main" id="{1898F8FB-154D-3D96-7517-64B2ECDAD455}"/>
                </a:ext>
              </a:extLst>
            </p:cNvPr>
            <p:cNvPicPr>
              <a:picLocks noChangeAspect="1"/>
            </p:cNvPicPr>
            <p:nvPr/>
          </p:nvPicPr>
          <p:blipFill>
            <a:blip r:embed="rId4"/>
            <a:stretch>
              <a:fillRect/>
            </a:stretch>
          </p:blipFill>
          <p:spPr>
            <a:xfrm>
              <a:off x="4105124" y="1551992"/>
              <a:ext cx="6517189" cy="2103302"/>
            </a:xfrm>
            <a:prstGeom prst="rect">
              <a:avLst/>
            </a:prstGeom>
          </p:spPr>
        </p:pic>
        <p:pic>
          <p:nvPicPr>
            <p:cNvPr id="10" name="Hình ảnh 13">
              <a:extLst>
                <a:ext uri="{FF2B5EF4-FFF2-40B4-BE49-F238E27FC236}">
                  <a16:creationId xmlns:a16="http://schemas.microsoft.com/office/drawing/2014/main" id="{81415C2D-0FF6-B3B9-9FCB-530AE4A3C8D0}"/>
                </a:ext>
              </a:extLst>
            </p:cNvPr>
            <p:cNvPicPr>
              <a:picLocks noChangeAspect="1"/>
            </p:cNvPicPr>
            <p:nvPr/>
          </p:nvPicPr>
          <p:blipFill>
            <a:blip r:embed="rId5">
              <a:duotone>
                <a:schemeClr val="accent2">
                  <a:shade val="45000"/>
                  <a:satMod val="135000"/>
                </a:schemeClr>
                <a:prstClr val="white"/>
              </a:duotone>
            </a:blip>
            <a:stretch>
              <a:fillRect/>
            </a:stretch>
          </p:blipFill>
          <p:spPr>
            <a:xfrm>
              <a:off x="1850406" y="1282959"/>
              <a:ext cx="2371550" cy="3078747"/>
            </a:xfrm>
            <a:prstGeom prst="rect">
              <a:avLst/>
            </a:prstGeom>
          </p:spPr>
        </p:pic>
      </p:grpSp>
    </p:spTree>
    <p:extLst>
      <p:ext uri="{BB962C8B-B14F-4D97-AF65-F5344CB8AC3E}">
        <p14:creationId xmlns:p14="http://schemas.microsoft.com/office/powerpoint/2010/main" val="20780682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3" name="yt1s.com - Ông Trăng Miệng Cười_v72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19200" y="685800"/>
            <a:ext cx="9753600" cy="5486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2115322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2397967" y="1551992"/>
            <a:ext cx="1539551" cy="1900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Hình ảnh 10">
            <a:extLst>
              <a:ext uri="{FF2B5EF4-FFF2-40B4-BE49-F238E27FC236}">
                <a16:creationId xmlns:a16="http://schemas.microsoft.com/office/drawing/2014/main" id="{D286E10B-BFE6-0D53-39FF-29623AFACB1A}"/>
              </a:ext>
            </a:extLst>
          </p:cNvPr>
          <p:cNvPicPr>
            <a:picLocks noChangeAspect="1"/>
          </p:cNvPicPr>
          <p:nvPr/>
        </p:nvPicPr>
        <p:blipFill>
          <a:blip r:embed="rId4"/>
          <a:stretch>
            <a:fillRect/>
          </a:stretch>
        </p:blipFill>
        <p:spPr>
          <a:xfrm>
            <a:off x="4233986" y="1551992"/>
            <a:ext cx="6444031" cy="2145978"/>
          </a:xfrm>
          <a:prstGeom prst="rect">
            <a:avLst/>
          </a:prstGeom>
        </p:spPr>
      </p:pic>
      <p:pic>
        <p:nvPicPr>
          <p:cNvPr id="7" name="Hình ảnh 12">
            <a:extLst>
              <a:ext uri="{FF2B5EF4-FFF2-40B4-BE49-F238E27FC236}">
                <a16:creationId xmlns:a16="http://schemas.microsoft.com/office/drawing/2014/main" id="{D318AC1D-8FF7-D0BC-0158-0EE432BF70C2}"/>
              </a:ext>
            </a:extLst>
          </p:cNvPr>
          <p:cNvPicPr>
            <a:picLocks noChangeAspect="1"/>
          </p:cNvPicPr>
          <p:nvPr/>
        </p:nvPicPr>
        <p:blipFill>
          <a:blip r:embed="rId5"/>
          <a:stretch>
            <a:fillRect/>
          </a:stretch>
        </p:blipFill>
        <p:spPr>
          <a:xfrm>
            <a:off x="1756215" y="1197637"/>
            <a:ext cx="2682472" cy="3078747"/>
          </a:xfrm>
          <a:prstGeom prst="rect">
            <a:avLst/>
          </a:prstGeom>
        </p:spPr>
      </p:pic>
    </p:spTree>
    <p:extLst>
      <p:ext uri="{BB962C8B-B14F-4D97-AF65-F5344CB8AC3E}">
        <p14:creationId xmlns:p14="http://schemas.microsoft.com/office/powerpoint/2010/main" val="5315888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159829"/>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ộp Văn bản 10">
            <a:extLst>
              <a:ext uri="{FF2B5EF4-FFF2-40B4-BE49-F238E27FC236}">
                <a16:creationId xmlns:a16="http://schemas.microsoft.com/office/drawing/2014/main" id="{E2AC6D2A-9215-E45E-A106-29AB02638762}"/>
              </a:ext>
            </a:extLst>
          </p:cNvPr>
          <p:cNvSpPr txBox="1"/>
          <p:nvPr/>
        </p:nvSpPr>
        <p:spPr>
          <a:xfrm>
            <a:off x="840581" y="1766428"/>
            <a:ext cx="10700559" cy="4031873"/>
          </a:xfrm>
          <a:prstGeom prst="rect">
            <a:avLst/>
          </a:prstGeom>
          <a:noFill/>
        </p:spPr>
        <p:txBody>
          <a:bodyPr wrap="square">
            <a:spAutoFit/>
          </a:bodyPr>
          <a:lstStyle/>
          <a:p>
            <a:pPr algn="just"/>
            <a:r>
              <a:rPr lang="en-US" sz="3200" dirty="0" smtClean="0">
                <a:latin typeface="Cambria" panose="02040503050406030204" pitchFamily="18" charset="0"/>
                <a:ea typeface="Cambria" panose="02040503050406030204" pitchFamily="18" charset="0"/>
              </a:rPr>
              <a:t>	</a:t>
            </a:r>
            <a:r>
              <a:rPr lang="vi-VN" sz="3200" dirty="0" smtClean="0">
                <a:latin typeface="Cambria" panose="02040503050406030204" pitchFamily="18" charset="0"/>
                <a:ea typeface="Cambria" panose="02040503050406030204" pitchFamily="18" charset="0"/>
              </a:rPr>
              <a:t>Trăng </a:t>
            </a:r>
            <a:r>
              <a:rPr lang="vi-VN" sz="3200" dirty="0">
                <a:latin typeface="Cambria" panose="02040503050406030204" pitchFamily="18" charset="0"/>
                <a:ea typeface="Cambria" panose="02040503050406030204" pitchFamily="18" charset="0"/>
              </a:rPr>
              <a:t>trên sông, trên đồng, trên làng quê, tôi đã thấy nhiều. Duy trăng trên biển lúc mới mọc thì đây là lần đầu tiên tôi được thấy. Đẹp quá sức tưởng tượng! Màu lòng đỏ trứng mỗi lúc một sáng hồng lên, rất trong. Càng lên cao, trăng càng nhỏ dần, càng vàng dần, càng nhẹ dần. Bầu trời cũng sáng xanh lên. Mặt nước lóa sáng. Cả một vùng nước sóng sánh, vàng chói lọi.</a:t>
            </a:r>
          </a:p>
          <a:p>
            <a:pPr algn="r"/>
            <a:r>
              <a:rPr lang="vi-VN" sz="3200" dirty="0">
                <a:latin typeface="Cambria" panose="02040503050406030204" pitchFamily="18" charset="0"/>
                <a:ea typeface="Cambria" panose="02040503050406030204" pitchFamily="18" charset="0"/>
              </a:rPr>
              <a:t>(Theo Trần Hoài Dương</a:t>
            </a:r>
            <a:r>
              <a:rPr lang="vi-VN" sz="3200" dirty="0" smtClean="0">
                <a:latin typeface="Cambria" panose="02040503050406030204" pitchFamily="18" charset="0"/>
                <a:ea typeface="Cambria" panose="02040503050406030204" pitchFamily="18" charset="0"/>
              </a:rPr>
              <a:t>)</a:t>
            </a:r>
            <a:endParaRPr lang="vi-VN" sz="3200" dirty="0">
              <a:latin typeface="Cambria" panose="02040503050406030204" pitchFamily="18" charset="0"/>
              <a:ea typeface="Cambria" panose="02040503050406030204" pitchFamily="18" charset="0"/>
            </a:endParaRPr>
          </a:p>
        </p:txBody>
      </p:sp>
      <p:sp>
        <p:nvSpPr>
          <p:cNvPr id="6" name="TextBox 5"/>
          <p:cNvSpPr txBox="1"/>
          <p:nvPr/>
        </p:nvSpPr>
        <p:spPr>
          <a:xfrm>
            <a:off x="4466670" y="1120097"/>
            <a:ext cx="3448380" cy="646331"/>
          </a:xfrm>
          <a:prstGeom prst="rect">
            <a:avLst/>
          </a:prstGeom>
          <a:noFill/>
        </p:spPr>
        <p:txBody>
          <a:bodyPr wrap="none" rtlCol="0">
            <a:spAutoFit/>
          </a:bodyPr>
          <a:lstStyle/>
          <a:p>
            <a:r>
              <a:rPr lang="en-US" sz="3600" b="1" dirty="0" err="1" smtClean="0">
                <a:solidFill>
                  <a:schemeClr val="accent4">
                    <a:lumMod val="75000"/>
                  </a:schemeClr>
                </a:solidFill>
                <a:latin typeface="#9Slide05 Dear Saturday" panose="02000505000000020004" pitchFamily="2" charset="0"/>
              </a:rPr>
              <a:t>Trăng</a:t>
            </a:r>
            <a:r>
              <a:rPr lang="en-US" sz="3600" b="1" dirty="0" smtClean="0">
                <a:solidFill>
                  <a:schemeClr val="accent4">
                    <a:lumMod val="75000"/>
                  </a:schemeClr>
                </a:solidFill>
                <a:latin typeface="#9Slide05 Dear Saturday" panose="02000505000000020004" pitchFamily="2" charset="0"/>
              </a:rPr>
              <a:t> </a:t>
            </a:r>
            <a:r>
              <a:rPr lang="en-US" sz="3600" b="1" dirty="0" err="1" smtClean="0">
                <a:solidFill>
                  <a:schemeClr val="accent4">
                    <a:lumMod val="75000"/>
                  </a:schemeClr>
                </a:solidFill>
                <a:latin typeface="#9Slide05 Dear Saturday" panose="02000505000000020004" pitchFamily="2" charset="0"/>
              </a:rPr>
              <a:t>trên</a:t>
            </a:r>
            <a:r>
              <a:rPr lang="en-US" sz="3600" b="1" dirty="0" smtClean="0">
                <a:solidFill>
                  <a:schemeClr val="accent4">
                    <a:lumMod val="75000"/>
                  </a:schemeClr>
                </a:solidFill>
                <a:latin typeface="#9Slide05 Dear Saturday" panose="02000505000000020004" pitchFamily="2" charset="0"/>
              </a:rPr>
              <a:t> </a:t>
            </a:r>
            <a:r>
              <a:rPr lang="en-US" sz="3600" b="1" dirty="0" err="1" smtClean="0">
                <a:solidFill>
                  <a:schemeClr val="accent4">
                    <a:lumMod val="75000"/>
                  </a:schemeClr>
                </a:solidFill>
                <a:latin typeface="#9Slide05 Dear Saturday" panose="02000505000000020004" pitchFamily="2" charset="0"/>
              </a:rPr>
              <a:t>biển</a:t>
            </a:r>
            <a:endParaRPr lang="en-US" sz="3600" b="1" dirty="0">
              <a:solidFill>
                <a:schemeClr val="accent4">
                  <a:lumMod val="75000"/>
                </a:schemeClr>
              </a:solidFill>
              <a:latin typeface="#9Slide05 Dear Saturday" panose="02000505000000020004" pitchFamily="2" charset="0"/>
            </a:endParaRPr>
          </a:p>
        </p:txBody>
      </p:sp>
    </p:spTree>
    <p:extLst>
      <p:ext uri="{BB962C8B-B14F-4D97-AF65-F5344CB8AC3E}">
        <p14:creationId xmlns:p14="http://schemas.microsoft.com/office/powerpoint/2010/main" val="1092937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159829"/>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ộp Văn bản 8">
            <a:extLst>
              <a:ext uri="{FF2B5EF4-FFF2-40B4-BE49-F238E27FC236}">
                <a16:creationId xmlns:a16="http://schemas.microsoft.com/office/drawing/2014/main" id="{A4F0AF94-5531-04B6-5C30-31D14A24C9AD}"/>
              </a:ext>
            </a:extLst>
          </p:cNvPr>
          <p:cNvSpPr txBox="1"/>
          <p:nvPr/>
        </p:nvSpPr>
        <p:spPr>
          <a:xfrm>
            <a:off x="1035355" y="1924342"/>
            <a:ext cx="2608603" cy="1200329"/>
          </a:xfrm>
          <a:prstGeom prst="rect">
            <a:avLst/>
          </a:prstGeom>
          <a:noFill/>
        </p:spPr>
        <p:txBody>
          <a:bodyPr wrap="square" rtlCol="0">
            <a:spAutoFit/>
          </a:bodyPr>
          <a:lstStyle/>
          <a:p>
            <a:pPr algn="just"/>
            <a:r>
              <a:rPr lang="nl-NL" sz="2400" b="1" dirty="0">
                <a:solidFill>
                  <a:srgbClr val="E5434D"/>
                </a:solidFill>
                <a:effectLst/>
                <a:latin typeface="Cambria" panose="02040503050406030204" pitchFamily="18" charset="0"/>
                <a:ea typeface="Cambria" panose="02040503050406030204" pitchFamily="18" charset="0"/>
              </a:rPr>
              <a:t>Viết hoa tên bài và các chữ đầu mỗi câu.</a:t>
            </a:r>
            <a:endParaRPr lang="en-US" sz="2400" b="1" dirty="0">
              <a:solidFill>
                <a:srgbClr val="E5434D"/>
              </a:solidFill>
              <a:latin typeface="Cambria" panose="02040503050406030204" pitchFamily="18" charset="0"/>
              <a:ea typeface="Cambria" panose="02040503050406030204" pitchFamily="18" charset="0"/>
            </a:endParaRPr>
          </a:p>
        </p:txBody>
      </p:sp>
      <p:sp>
        <p:nvSpPr>
          <p:cNvPr id="7" name="Hộp Văn bản 10">
            <a:extLst>
              <a:ext uri="{FF2B5EF4-FFF2-40B4-BE49-F238E27FC236}">
                <a16:creationId xmlns:a16="http://schemas.microsoft.com/office/drawing/2014/main" id="{E34E2B7A-2FE5-B148-F200-D0FB8A039B70}"/>
              </a:ext>
            </a:extLst>
          </p:cNvPr>
          <p:cNvSpPr txBox="1"/>
          <p:nvPr/>
        </p:nvSpPr>
        <p:spPr>
          <a:xfrm>
            <a:off x="1035356" y="3303431"/>
            <a:ext cx="2608602" cy="1366528"/>
          </a:xfrm>
          <a:prstGeom prst="rect">
            <a:avLst/>
          </a:prstGeom>
          <a:noFill/>
        </p:spPr>
        <p:txBody>
          <a:bodyPr wrap="square">
            <a:spAutoFit/>
          </a:bodyPr>
          <a:lstStyle/>
          <a:p>
            <a:pPr algn="just">
              <a:lnSpc>
                <a:spcPct val="115000"/>
              </a:lnSpc>
            </a:pPr>
            <a:r>
              <a:rPr lang="nl-NL" sz="2400" b="1" dirty="0">
                <a:solidFill>
                  <a:srgbClr val="5C9742"/>
                </a:solidFill>
                <a:effectLst/>
                <a:latin typeface="Cambria" panose="02040503050406030204" pitchFamily="18" charset="0"/>
                <a:ea typeface="Cambria" panose="02040503050406030204" pitchFamily="18" charset="0"/>
              </a:rPr>
              <a:t>Lùi đầu dòng khi viết câu đầu tiên của đoạn.</a:t>
            </a:r>
            <a:endParaRPr lang="en-US" sz="2000" b="1" dirty="0">
              <a:solidFill>
                <a:srgbClr val="5C9742"/>
              </a:solidFill>
              <a:effectLst/>
              <a:latin typeface="Cambria" panose="02040503050406030204" pitchFamily="18" charset="0"/>
              <a:ea typeface="Cambria" panose="02040503050406030204" pitchFamily="18" charset="0"/>
            </a:endParaRPr>
          </a:p>
        </p:txBody>
      </p:sp>
      <p:sp>
        <p:nvSpPr>
          <p:cNvPr id="8" name="Hộp Văn bản 11">
            <a:extLst>
              <a:ext uri="{FF2B5EF4-FFF2-40B4-BE49-F238E27FC236}">
                <a16:creationId xmlns:a16="http://schemas.microsoft.com/office/drawing/2014/main" id="{F864E05F-5FCA-E91F-7070-A963758C12AB}"/>
              </a:ext>
            </a:extLst>
          </p:cNvPr>
          <p:cNvSpPr txBox="1"/>
          <p:nvPr/>
        </p:nvSpPr>
        <p:spPr>
          <a:xfrm>
            <a:off x="1059084" y="4812492"/>
            <a:ext cx="2458557" cy="941796"/>
          </a:xfrm>
          <a:prstGeom prst="rect">
            <a:avLst/>
          </a:prstGeom>
          <a:noFill/>
        </p:spPr>
        <p:txBody>
          <a:bodyPr wrap="square">
            <a:spAutoFit/>
          </a:bodyPr>
          <a:lstStyle/>
          <a:p>
            <a:pPr algn="just">
              <a:lnSpc>
                <a:spcPct val="115000"/>
              </a:lnSpc>
            </a:pPr>
            <a:r>
              <a:rPr lang="nl-NL" sz="2400" b="1" dirty="0">
                <a:solidFill>
                  <a:srgbClr val="43AAAD"/>
                </a:solidFill>
                <a:effectLst/>
                <a:latin typeface="Cambria" panose="02040503050406030204" pitchFamily="18" charset="0"/>
                <a:ea typeface="Cambria" panose="02040503050406030204" pitchFamily="18" charset="0"/>
              </a:rPr>
              <a:t>Chú ý các dấu chấm cuối câu.</a:t>
            </a:r>
            <a:endParaRPr lang="en-US" sz="2000" b="1" dirty="0">
              <a:solidFill>
                <a:srgbClr val="43AAAD"/>
              </a:solidFill>
              <a:effectLst/>
              <a:latin typeface="Cambria" panose="02040503050406030204" pitchFamily="18" charset="0"/>
              <a:ea typeface="Cambria" panose="02040503050406030204" pitchFamily="18" charset="0"/>
            </a:endParaRPr>
          </a:p>
        </p:txBody>
      </p:sp>
      <p:pic>
        <p:nvPicPr>
          <p:cNvPr id="15" name="Hình ảnh 20">
            <a:extLst>
              <a:ext uri="{FF2B5EF4-FFF2-40B4-BE49-F238E27FC236}">
                <a16:creationId xmlns:a16="http://schemas.microsoft.com/office/drawing/2014/main" id="{D739DC15-7CBA-031B-CF87-AF9FB176B097}"/>
              </a:ext>
            </a:extLst>
          </p:cNvPr>
          <p:cNvPicPr>
            <a:picLocks noChangeAspect="1"/>
          </p:cNvPicPr>
          <p:nvPr/>
        </p:nvPicPr>
        <p:blipFill>
          <a:blip r:embed="rId4"/>
          <a:stretch>
            <a:fillRect/>
          </a:stretch>
        </p:blipFill>
        <p:spPr>
          <a:xfrm>
            <a:off x="3313477" y="933692"/>
            <a:ext cx="6096528" cy="1176630"/>
          </a:xfrm>
          <a:prstGeom prst="rect">
            <a:avLst/>
          </a:prstGeom>
        </p:spPr>
      </p:pic>
      <p:pic>
        <p:nvPicPr>
          <p:cNvPr id="2" name="Picture 1"/>
          <p:cNvPicPr>
            <a:picLocks noChangeAspect="1"/>
          </p:cNvPicPr>
          <p:nvPr/>
        </p:nvPicPr>
        <p:blipFill>
          <a:blip r:embed="rId5"/>
          <a:stretch>
            <a:fillRect/>
          </a:stretch>
        </p:blipFill>
        <p:spPr>
          <a:xfrm>
            <a:off x="3778555" y="1924342"/>
            <a:ext cx="7822610" cy="3508480"/>
          </a:xfrm>
          <a:prstGeom prst="rect">
            <a:avLst/>
          </a:prstGeom>
        </p:spPr>
      </p:pic>
    </p:spTree>
    <p:extLst>
      <p:ext uri="{BB962C8B-B14F-4D97-AF65-F5344CB8AC3E}">
        <p14:creationId xmlns:p14="http://schemas.microsoft.com/office/powerpoint/2010/main" val="32249453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710335"/>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ộp Văn bản 5">
            <a:extLst>
              <a:ext uri="{FF2B5EF4-FFF2-40B4-BE49-F238E27FC236}">
                <a16:creationId xmlns:a16="http://schemas.microsoft.com/office/drawing/2014/main" id="{E7E49539-04C1-7630-D000-BBCD6DD1F5EE}"/>
              </a:ext>
            </a:extLst>
          </p:cNvPr>
          <p:cNvSpPr txBox="1"/>
          <p:nvPr/>
        </p:nvSpPr>
        <p:spPr>
          <a:xfrm>
            <a:off x="1371346" y="2273594"/>
            <a:ext cx="3975644" cy="1173361"/>
          </a:xfrm>
          <a:prstGeom prst="roundRect">
            <a:avLst>
              <a:gd name="adj" fmla="val 36662"/>
            </a:avLst>
          </a:prstGeom>
          <a:noFill/>
          <a:ln w="19050">
            <a:solidFill>
              <a:srgbClr val="5C9742"/>
            </a:solidFill>
            <a:prstDash val="dash"/>
          </a:ln>
        </p:spPr>
        <p:txBody>
          <a:bodyPr wrap="square" rtlCol="0" anchor="ctr">
            <a:spAutoFit/>
          </a:bodyPr>
          <a:lstStyle/>
          <a:p>
            <a:pPr algn="ctr"/>
            <a:r>
              <a:rPr lang="nl-NL" sz="5400" dirty="0">
                <a:latin typeface="Cambria" panose="02040503050406030204" pitchFamily="18" charset="0"/>
                <a:ea typeface="Cambria" panose="02040503050406030204" pitchFamily="18" charset="0"/>
              </a:rPr>
              <a:t>sáng hồng</a:t>
            </a:r>
            <a:endParaRPr lang="en-US" sz="8000" b="1" dirty="0">
              <a:latin typeface="Cambria" panose="02040503050406030204" pitchFamily="18" charset="0"/>
              <a:ea typeface="Cambria" panose="02040503050406030204" pitchFamily="18" charset="0"/>
            </a:endParaRPr>
          </a:p>
        </p:txBody>
      </p:sp>
      <p:sp>
        <p:nvSpPr>
          <p:cNvPr id="10" name="Hộp Văn bản 6">
            <a:extLst>
              <a:ext uri="{FF2B5EF4-FFF2-40B4-BE49-F238E27FC236}">
                <a16:creationId xmlns:a16="http://schemas.microsoft.com/office/drawing/2014/main" id="{68602972-7E86-7FF8-2E50-1CEE8BF2491D}"/>
              </a:ext>
            </a:extLst>
          </p:cNvPr>
          <p:cNvSpPr txBox="1"/>
          <p:nvPr/>
        </p:nvSpPr>
        <p:spPr>
          <a:xfrm>
            <a:off x="1671621" y="3789185"/>
            <a:ext cx="3375094" cy="1173361"/>
          </a:xfrm>
          <a:prstGeom prst="roundRect">
            <a:avLst>
              <a:gd name="adj" fmla="val 36662"/>
            </a:avLst>
          </a:prstGeom>
          <a:noFill/>
          <a:ln w="19050">
            <a:solidFill>
              <a:srgbClr val="5C9742"/>
            </a:solidFill>
            <a:prstDash val="dash"/>
          </a:ln>
        </p:spPr>
        <p:txBody>
          <a:bodyPr wrap="none" rtlCol="0" anchor="ctr">
            <a:spAutoFit/>
          </a:bodyPr>
          <a:lstStyle/>
          <a:p>
            <a:r>
              <a:rPr lang="nl-NL" sz="5400" dirty="0">
                <a:latin typeface="Cambria" panose="02040503050406030204" pitchFamily="18" charset="0"/>
                <a:ea typeface="Cambria" panose="02040503050406030204" pitchFamily="18" charset="0"/>
              </a:rPr>
              <a:t>sáng xanh</a:t>
            </a:r>
            <a:endParaRPr lang="en-US" sz="8000" b="1" dirty="0">
              <a:latin typeface="Cambria" panose="02040503050406030204" pitchFamily="18" charset="0"/>
              <a:ea typeface="Cambria" panose="02040503050406030204" pitchFamily="18" charset="0"/>
            </a:endParaRPr>
          </a:p>
        </p:txBody>
      </p:sp>
      <p:sp>
        <p:nvSpPr>
          <p:cNvPr id="11" name="Hộp Văn bản 7">
            <a:extLst>
              <a:ext uri="{FF2B5EF4-FFF2-40B4-BE49-F238E27FC236}">
                <a16:creationId xmlns:a16="http://schemas.microsoft.com/office/drawing/2014/main" id="{D7B9AD09-40C7-301D-91D9-E197D122CAA5}"/>
              </a:ext>
            </a:extLst>
          </p:cNvPr>
          <p:cNvSpPr txBox="1"/>
          <p:nvPr/>
        </p:nvSpPr>
        <p:spPr>
          <a:xfrm>
            <a:off x="1822903" y="5195739"/>
            <a:ext cx="2844848" cy="1173361"/>
          </a:xfrm>
          <a:prstGeom prst="roundRect">
            <a:avLst>
              <a:gd name="adj" fmla="val 36662"/>
            </a:avLst>
          </a:prstGeom>
          <a:noFill/>
          <a:ln w="19050">
            <a:solidFill>
              <a:srgbClr val="5C9742"/>
            </a:solidFill>
            <a:prstDash val="dash"/>
          </a:ln>
        </p:spPr>
        <p:txBody>
          <a:bodyPr wrap="none" rtlCol="0" anchor="ctr">
            <a:spAutoFit/>
          </a:bodyPr>
          <a:lstStyle/>
          <a:p>
            <a:r>
              <a:rPr lang="nl-NL" sz="5400" dirty="0">
                <a:latin typeface="Cambria" panose="02040503050406030204" pitchFamily="18" charset="0"/>
                <a:ea typeface="Cambria" panose="02040503050406030204" pitchFamily="18" charset="0"/>
              </a:rPr>
              <a:t>lóa sáng</a:t>
            </a:r>
            <a:endParaRPr lang="en-US" sz="8000" b="1" dirty="0">
              <a:latin typeface="Cambria" panose="02040503050406030204" pitchFamily="18" charset="0"/>
              <a:ea typeface="Cambria" panose="02040503050406030204" pitchFamily="18" charset="0"/>
            </a:endParaRPr>
          </a:p>
        </p:txBody>
      </p:sp>
      <p:pic>
        <p:nvPicPr>
          <p:cNvPr id="14" name="Hình ảnh 11">
            <a:extLst>
              <a:ext uri="{FF2B5EF4-FFF2-40B4-BE49-F238E27FC236}">
                <a16:creationId xmlns:a16="http://schemas.microsoft.com/office/drawing/2014/main" id="{9C06DD3A-0B7B-99FB-C305-E93C8054CA0B}"/>
              </a:ext>
            </a:extLst>
          </p:cNvPr>
          <p:cNvPicPr>
            <a:picLocks noChangeAspect="1"/>
          </p:cNvPicPr>
          <p:nvPr/>
        </p:nvPicPr>
        <p:blipFill>
          <a:blip r:embed="rId4">
            <a:duotone>
              <a:schemeClr val="accent1">
                <a:shade val="45000"/>
                <a:satMod val="135000"/>
              </a:schemeClr>
              <a:prstClr val="white"/>
            </a:duotone>
          </a:blip>
          <a:stretch>
            <a:fillRect/>
          </a:stretch>
        </p:blipFill>
        <p:spPr>
          <a:xfrm>
            <a:off x="3026010" y="926114"/>
            <a:ext cx="6183305" cy="1394839"/>
          </a:xfrm>
          <a:prstGeom prst="rect">
            <a:avLst/>
          </a:prstGeom>
        </p:spPr>
      </p:pic>
      <p:sp>
        <p:nvSpPr>
          <p:cNvPr id="16" name="Hộp Văn bản 5">
            <a:extLst>
              <a:ext uri="{FF2B5EF4-FFF2-40B4-BE49-F238E27FC236}">
                <a16:creationId xmlns:a16="http://schemas.microsoft.com/office/drawing/2014/main" id="{E7E49539-04C1-7630-D000-BBCD6DD1F5EE}"/>
              </a:ext>
            </a:extLst>
          </p:cNvPr>
          <p:cNvSpPr txBox="1"/>
          <p:nvPr/>
        </p:nvSpPr>
        <p:spPr>
          <a:xfrm>
            <a:off x="6598638" y="2273594"/>
            <a:ext cx="4616758" cy="1173361"/>
          </a:xfrm>
          <a:prstGeom prst="roundRect">
            <a:avLst>
              <a:gd name="adj" fmla="val 36662"/>
            </a:avLst>
          </a:prstGeom>
          <a:noFill/>
          <a:ln w="19050">
            <a:solidFill>
              <a:srgbClr val="5C9742"/>
            </a:solidFill>
            <a:prstDash val="dash"/>
          </a:ln>
        </p:spPr>
        <p:txBody>
          <a:bodyPr wrap="square" rtlCol="0" anchor="ctr">
            <a:spAutoFit/>
          </a:bodyPr>
          <a:lstStyle/>
          <a:p>
            <a:pPr algn="ctr"/>
            <a:r>
              <a:rPr lang="nl-NL" sz="5400" dirty="0" smtClean="0">
                <a:latin typeface="Cambria" panose="02040503050406030204" pitchFamily="18" charset="0"/>
                <a:ea typeface="Cambria" panose="02040503050406030204" pitchFamily="18" charset="0"/>
              </a:rPr>
              <a:t>tưởng tượng</a:t>
            </a:r>
            <a:endParaRPr lang="en-US" sz="8000" b="1" dirty="0">
              <a:latin typeface="Cambria" panose="02040503050406030204" pitchFamily="18" charset="0"/>
              <a:ea typeface="Cambria" panose="02040503050406030204" pitchFamily="18" charset="0"/>
            </a:endParaRPr>
          </a:p>
        </p:txBody>
      </p:sp>
      <p:sp>
        <p:nvSpPr>
          <p:cNvPr id="17" name="Hộp Văn bản 6">
            <a:extLst>
              <a:ext uri="{FF2B5EF4-FFF2-40B4-BE49-F238E27FC236}">
                <a16:creationId xmlns:a16="http://schemas.microsoft.com/office/drawing/2014/main" id="{68602972-7E86-7FF8-2E50-1CEE8BF2491D}"/>
              </a:ext>
            </a:extLst>
          </p:cNvPr>
          <p:cNvSpPr txBox="1"/>
          <p:nvPr/>
        </p:nvSpPr>
        <p:spPr>
          <a:xfrm>
            <a:off x="6898913" y="3789186"/>
            <a:ext cx="3394293" cy="1173361"/>
          </a:xfrm>
          <a:prstGeom prst="roundRect">
            <a:avLst>
              <a:gd name="adj" fmla="val 36662"/>
            </a:avLst>
          </a:prstGeom>
          <a:noFill/>
          <a:ln w="19050">
            <a:solidFill>
              <a:srgbClr val="5C9742"/>
            </a:solidFill>
            <a:prstDash val="dash"/>
          </a:ln>
        </p:spPr>
        <p:txBody>
          <a:bodyPr wrap="none" rtlCol="0" anchor="ctr">
            <a:spAutoFit/>
          </a:bodyPr>
          <a:lstStyle/>
          <a:p>
            <a:r>
              <a:rPr lang="nl-NL" sz="5400" dirty="0" smtClean="0">
                <a:latin typeface="Cambria" panose="02040503050406030204" pitchFamily="18" charset="0"/>
                <a:ea typeface="Cambria" panose="02040503050406030204" pitchFamily="18" charset="0"/>
              </a:rPr>
              <a:t>sóng sánh</a:t>
            </a:r>
            <a:endParaRPr lang="en-US" sz="8000" b="1" dirty="0">
              <a:latin typeface="Cambria" panose="02040503050406030204" pitchFamily="18" charset="0"/>
              <a:ea typeface="Cambria" panose="02040503050406030204" pitchFamily="18" charset="0"/>
            </a:endParaRPr>
          </a:p>
        </p:txBody>
      </p:sp>
      <p:sp>
        <p:nvSpPr>
          <p:cNvPr id="18" name="Hộp Văn bản 7">
            <a:extLst>
              <a:ext uri="{FF2B5EF4-FFF2-40B4-BE49-F238E27FC236}">
                <a16:creationId xmlns:a16="http://schemas.microsoft.com/office/drawing/2014/main" id="{D7B9AD09-40C7-301D-91D9-E197D122CAA5}"/>
              </a:ext>
            </a:extLst>
          </p:cNvPr>
          <p:cNvSpPr txBox="1"/>
          <p:nvPr/>
        </p:nvSpPr>
        <p:spPr>
          <a:xfrm>
            <a:off x="7050195" y="5195740"/>
            <a:ext cx="2647949" cy="1173361"/>
          </a:xfrm>
          <a:prstGeom prst="roundRect">
            <a:avLst>
              <a:gd name="adj" fmla="val 36662"/>
            </a:avLst>
          </a:prstGeom>
          <a:noFill/>
          <a:ln w="19050">
            <a:solidFill>
              <a:srgbClr val="5C9742"/>
            </a:solidFill>
            <a:prstDash val="dash"/>
          </a:ln>
        </p:spPr>
        <p:txBody>
          <a:bodyPr wrap="none" rtlCol="0" anchor="ctr">
            <a:spAutoFit/>
          </a:bodyPr>
          <a:lstStyle/>
          <a:p>
            <a:r>
              <a:rPr lang="nl-NL" sz="5400" dirty="0" smtClean="0">
                <a:latin typeface="Cambria" panose="02040503050406030204" pitchFamily="18" charset="0"/>
                <a:ea typeface="Cambria" panose="02040503050406030204" pitchFamily="18" charset="0"/>
              </a:rPr>
              <a:t>chói lọi</a:t>
            </a:r>
            <a:endParaRPr lang="en-US" sz="80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676018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Hình ảnh 9">
            <a:extLst>
              <a:ext uri="{FF2B5EF4-FFF2-40B4-BE49-F238E27FC236}">
                <a16:creationId xmlns:a16="http://schemas.microsoft.com/office/drawing/2014/main" id="{3CE41D4C-DD58-27F6-4156-233C23E300E4}"/>
              </a:ext>
            </a:extLst>
          </p:cNvPr>
          <p:cNvPicPr>
            <a:picLocks noChangeAspect="1"/>
          </p:cNvPicPr>
          <p:nvPr/>
        </p:nvPicPr>
        <p:blipFill>
          <a:blip r:embed="rId4"/>
          <a:stretch>
            <a:fillRect/>
          </a:stretch>
        </p:blipFill>
        <p:spPr>
          <a:xfrm>
            <a:off x="2930102" y="1140833"/>
            <a:ext cx="7651143" cy="4072481"/>
          </a:xfrm>
          <a:prstGeom prst="rect">
            <a:avLst/>
          </a:prstGeom>
        </p:spPr>
      </p:pic>
    </p:spTree>
    <p:extLst>
      <p:ext uri="{BB962C8B-B14F-4D97-AF65-F5344CB8AC3E}">
        <p14:creationId xmlns:p14="http://schemas.microsoft.com/office/powerpoint/2010/main" val="40459801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 Diagonal Corner Rectangle 3"/>
          <p:cNvSpPr/>
          <p:nvPr/>
        </p:nvSpPr>
        <p:spPr>
          <a:xfrm>
            <a:off x="634482" y="914400"/>
            <a:ext cx="11112759" cy="5159829"/>
          </a:xfrm>
          <a:prstGeom prst="round2DiagRect">
            <a:avLst>
              <a:gd name="adj1" fmla="val 19741"/>
              <a:gd name="adj2" fmla="val 0"/>
            </a:avLst>
          </a:prstGeom>
          <a:solidFill>
            <a:schemeClr val="bg1"/>
          </a:solidFill>
          <a:ln w="571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ộp Văn bản 10">
            <a:extLst>
              <a:ext uri="{FF2B5EF4-FFF2-40B4-BE49-F238E27FC236}">
                <a16:creationId xmlns:a16="http://schemas.microsoft.com/office/drawing/2014/main" id="{E2AC6D2A-9215-E45E-A106-29AB02638762}"/>
              </a:ext>
            </a:extLst>
          </p:cNvPr>
          <p:cNvSpPr txBox="1"/>
          <p:nvPr/>
        </p:nvSpPr>
        <p:spPr>
          <a:xfrm>
            <a:off x="840581" y="1766428"/>
            <a:ext cx="10700559" cy="4031873"/>
          </a:xfrm>
          <a:prstGeom prst="rect">
            <a:avLst/>
          </a:prstGeom>
          <a:noFill/>
        </p:spPr>
        <p:txBody>
          <a:bodyPr wrap="square">
            <a:spAutoFit/>
          </a:bodyPr>
          <a:lstStyle/>
          <a:p>
            <a:pPr algn="just"/>
            <a:r>
              <a:rPr lang="en-US" sz="3200" dirty="0" smtClean="0">
                <a:latin typeface="Cambria" panose="02040503050406030204" pitchFamily="18" charset="0"/>
                <a:ea typeface="Cambria" panose="02040503050406030204" pitchFamily="18" charset="0"/>
              </a:rPr>
              <a:t>	</a:t>
            </a:r>
            <a:r>
              <a:rPr lang="vi-VN" sz="3200" dirty="0" smtClean="0">
                <a:latin typeface="Cambria" panose="02040503050406030204" pitchFamily="18" charset="0"/>
                <a:ea typeface="Cambria" panose="02040503050406030204" pitchFamily="18" charset="0"/>
              </a:rPr>
              <a:t>Trăng </a:t>
            </a:r>
            <a:r>
              <a:rPr lang="vi-VN" sz="3200" dirty="0">
                <a:latin typeface="Cambria" panose="02040503050406030204" pitchFamily="18" charset="0"/>
                <a:ea typeface="Cambria" panose="02040503050406030204" pitchFamily="18" charset="0"/>
              </a:rPr>
              <a:t>trên sông, trên đồng, trên làng quê, tôi đã thấy nhiều. Duy trăng trên biển lúc mới mọc thì đây là lần đầu tiên tôi được thấy. Đẹp quá sức tưởng tượng! Màu lòng đỏ trứng mỗi lúc một sáng hồng lên, rất trong. Càng lên cao, trăng càng nhỏ dần, càng vàng dần, càng nhẹ dần. Bầu trời cũng sáng xanh lên. Mặt nước lóa sáng. Cả một vùng nước sóng sánh, vàng chói lọi.</a:t>
            </a:r>
          </a:p>
          <a:p>
            <a:pPr algn="r"/>
            <a:r>
              <a:rPr lang="vi-VN" sz="3200" dirty="0">
                <a:latin typeface="Cambria" panose="02040503050406030204" pitchFamily="18" charset="0"/>
                <a:ea typeface="Cambria" panose="02040503050406030204" pitchFamily="18" charset="0"/>
              </a:rPr>
              <a:t>(Theo Trần Hoài Dương</a:t>
            </a:r>
            <a:r>
              <a:rPr lang="vi-VN" sz="3200" dirty="0" smtClean="0">
                <a:latin typeface="Cambria" panose="02040503050406030204" pitchFamily="18" charset="0"/>
                <a:ea typeface="Cambria" panose="02040503050406030204" pitchFamily="18" charset="0"/>
              </a:rPr>
              <a:t>)</a:t>
            </a:r>
            <a:endParaRPr lang="vi-VN" sz="3200" dirty="0">
              <a:latin typeface="Cambria" panose="02040503050406030204" pitchFamily="18" charset="0"/>
              <a:ea typeface="Cambria" panose="02040503050406030204" pitchFamily="18" charset="0"/>
            </a:endParaRPr>
          </a:p>
        </p:txBody>
      </p:sp>
      <p:sp>
        <p:nvSpPr>
          <p:cNvPr id="6" name="TextBox 5"/>
          <p:cNvSpPr txBox="1"/>
          <p:nvPr/>
        </p:nvSpPr>
        <p:spPr>
          <a:xfrm>
            <a:off x="4466670" y="1120097"/>
            <a:ext cx="3448380" cy="646331"/>
          </a:xfrm>
          <a:prstGeom prst="rect">
            <a:avLst/>
          </a:prstGeom>
          <a:noFill/>
        </p:spPr>
        <p:txBody>
          <a:bodyPr wrap="none" rtlCol="0">
            <a:spAutoFit/>
          </a:bodyPr>
          <a:lstStyle/>
          <a:p>
            <a:r>
              <a:rPr lang="en-US" sz="3600" b="1" dirty="0" err="1" smtClean="0">
                <a:solidFill>
                  <a:schemeClr val="accent4">
                    <a:lumMod val="75000"/>
                  </a:schemeClr>
                </a:solidFill>
                <a:latin typeface="#9Slide05 Dear Saturday" panose="02000505000000020004" pitchFamily="2" charset="0"/>
              </a:rPr>
              <a:t>Trăng</a:t>
            </a:r>
            <a:r>
              <a:rPr lang="en-US" sz="3600" b="1" dirty="0" smtClean="0">
                <a:solidFill>
                  <a:schemeClr val="accent4">
                    <a:lumMod val="75000"/>
                  </a:schemeClr>
                </a:solidFill>
                <a:latin typeface="#9Slide05 Dear Saturday" panose="02000505000000020004" pitchFamily="2" charset="0"/>
              </a:rPr>
              <a:t> </a:t>
            </a:r>
            <a:r>
              <a:rPr lang="en-US" sz="3600" b="1" dirty="0" err="1" smtClean="0">
                <a:solidFill>
                  <a:schemeClr val="accent4">
                    <a:lumMod val="75000"/>
                  </a:schemeClr>
                </a:solidFill>
                <a:latin typeface="#9Slide05 Dear Saturday" panose="02000505000000020004" pitchFamily="2" charset="0"/>
              </a:rPr>
              <a:t>trên</a:t>
            </a:r>
            <a:r>
              <a:rPr lang="en-US" sz="3600" b="1" dirty="0" smtClean="0">
                <a:solidFill>
                  <a:schemeClr val="accent4">
                    <a:lumMod val="75000"/>
                  </a:schemeClr>
                </a:solidFill>
                <a:latin typeface="#9Slide05 Dear Saturday" panose="02000505000000020004" pitchFamily="2" charset="0"/>
              </a:rPr>
              <a:t> </a:t>
            </a:r>
            <a:r>
              <a:rPr lang="en-US" sz="3600" b="1" dirty="0" err="1" smtClean="0">
                <a:solidFill>
                  <a:schemeClr val="accent4">
                    <a:lumMod val="75000"/>
                  </a:schemeClr>
                </a:solidFill>
                <a:latin typeface="#9Slide05 Dear Saturday" panose="02000505000000020004" pitchFamily="2" charset="0"/>
              </a:rPr>
              <a:t>biển</a:t>
            </a:r>
            <a:endParaRPr lang="en-US" sz="3600" b="1" dirty="0">
              <a:solidFill>
                <a:schemeClr val="accent4">
                  <a:lumMod val="75000"/>
                </a:schemeClr>
              </a:solidFill>
              <a:latin typeface="#9Slide05 Dear Saturday" panose="02000505000000020004" pitchFamily="2" charset="0"/>
            </a:endParaRPr>
          </a:p>
        </p:txBody>
      </p:sp>
    </p:spTree>
    <p:extLst>
      <p:ext uri="{BB962C8B-B14F-4D97-AF65-F5344CB8AC3E}">
        <p14:creationId xmlns:p14="http://schemas.microsoft.com/office/powerpoint/2010/main" val="15047827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4450</TotalTime>
  <Words>188</Words>
  <Application>Microsoft Office PowerPoint</Application>
  <PresentationFormat>Widescreen</PresentationFormat>
  <Paragraphs>46</Paragraphs>
  <Slides>17</Slides>
  <Notes>15</Notes>
  <HiddenSlides>0</HiddenSlides>
  <MMClips>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17</vt:i4>
      </vt:variant>
    </vt:vector>
  </HeadingPairs>
  <TitlesOfParts>
    <vt:vector size="31" baseType="lpstr">
      <vt:lpstr>Calibri</vt:lpstr>
      <vt:lpstr>Arial</vt:lpstr>
      <vt:lpstr>思源黑体 CN Bold</vt:lpstr>
      <vt:lpstr>Cambria</vt:lpstr>
      <vt:lpstr>思源黑体 CN Regular</vt:lpstr>
      <vt:lpstr>SVN-Newton</vt:lpstr>
      <vt:lpstr>#9Slide07 Altus</vt:lpstr>
      <vt:lpstr>#9Slide07 HoneyCream</vt:lpstr>
      <vt:lpstr>#9Slide05 Dear Saturday</vt:lpstr>
      <vt:lpstr>DengXian</vt:lpstr>
      <vt:lpstr>Times New Roman</vt:lpstr>
      <vt:lpstr>Wingdings</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dc:creator>
  <cp:lastModifiedBy>Nguyễn Thị Hồng Linh</cp:lastModifiedBy>
  <cp:revision>646</cp:revision>
  <dcterms:created xsi:type="dcterms:W3CDTF">2018-06-17T04:53:58Z</dcterms:created>
  <dcterms:modified xsi:type="dcterms:W3CDTF">2023-01-09T15:05:00Z</dcterms:modified>
</cp:coreProperties>
</file>