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6" r:id="rId3"/>
    <p:sldId id="257" r:id="rId4"/>
    <p:sldId id="313" r:id="rId5"/>
    <p:sldId id="335" r:id="rId6"/>
    <p:sldId id="336" r:id="rId7"/>
    <p:sldId id="314" r:id="rId8"/>
    <p:sldId id="321" r:id="rId9"/>
    <p:sldId id="337" r:id="rId10"/>
    <p:sldId id="338" r:id="rId11"/>
    <p:sldId id="339" r:id="rId12"/>
    <p:sldId id="332" r:id="rId13"/>
    <p:sldId id="340" r:id="rId14"/>
    <p:sldId id="341" r:id="rId15"/>
    <p:sldId id="334" r:id="rId16"/>
    <p:sldId id="318" r:id="rId17"/>
    <p:sldId id="315" r:id="rId18"/>
    <p:sldId id="342"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2886"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95"/>
    <a:srgbClr val="D39D17"/>
    <a:srgbClr val="0DBBB8"/>
    <a:srgbClr val="F3C93D"/>
    <a:srgbClr val="F5C0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0" d="100"/>
          <a:sy n="80" d="100"/>
        </p:scale>
        <p:origin x="754" y="48"/>
      </p:cViewPr>
      <p:guideLst>
        <p:guide pos="416"/>
        <p:guide pos="7256"/>
        <p:guide orient="horz" pos="648"/>
        <p:guide orient="horz" pos="2886"/>
        <p:guide orient="horz" pos="3928"/>
        <p:guide orient="horz"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54927-38C2-4127-9CB0-D126FE219D8B}" type="datetimeFigureOut">
              <a:rPr lang="zh-CN" altLang="en-US" smtClean="0"/>
              <a:t>2023/1/30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DB2F0F-1CB6-4F68-931C-97345245C50B}" type="slidenum">
              <a:rPr lang="zh-CN" altLang="en-US" smtClean="0"/>
              <a:t>‹#›</a:t>
            </a:fld>
            <a:endParaRPr lang="zh-CN" altLang="en-US"/>
          </a:p>
        </p:txBody>
      </p:sp>
    </p:spTree>
    <p:extLst>
      <p:ext uri="{BB962C8B-B14F-4D97-AF65-F5344CB8AC3E}">
        <p14:creationId xmlns:p14="http://schemas.microsoft.com/office/powerpoint/2010/main" val="396500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B2F0F-1CB6-4F68-931C-97345245C50B}" type="slidenum">
              <a:rPr lang="zh-CN" altLang="en-US" smtClean="0"/>
              <a:t>9</a:t>
            </a:fld>
            <a:endParaRPr lang="zh-CN" altLang="en-US"/>
          </a:p>
        </p:txBody>
      </p:sp>
    </p:spTree>
    <p:extLst>
      <p:ext uri="{BB962C8B-B14F-4D97-AF65-F5344CB8AC3E}">
        <p14:creationId xmlns:p14="http://schemas.microsoft.com/office/powerpoint/2010/main" val="1497894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B2F0F-1CB6-4F68-931C-97345245C50B}" type="slidenum">
              <a:rPr lang="zh-CN" altLang="en-US" smtClean="0"/>
              <a:t>10</a:t>
            </a:fld>
            <a:endParaRPr lang="zh-CN" altLang="en-US"/>
          </a:p>
        </p:txBody>
      </p:sp>
    </p:spTree>
    <p:extLst>
      <p:ext uri="{BB962C8B-B14F-4D97-AF65-F5344CB8AC3E}">
        <p14:creationId xmlns:p14="http://schemas.microsoft.com/office/powerpoint/2010/main" val="726935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B2F0F-1CB6-4F68-931C-97345245C50B}" type="slidenum">
              <a:rPr lang="zh-CN" altLang="en-US" smtClean="0"/>
              <a:t>12</a:t>
            </a:fld>
            <a:endParaRPr lang="zh-CN" altLang="en-US"/>
          </a:p>
        </p:txBody>
      </p:sp>
    </p:spTree>
    <p:extLst>
      <p:ext uri="{BB962C8B-B14F-4D97-AF65-F5344CB8AC3E}">
        <p14:creationId xmlns:p14="http://schemas.microsoft.com/office/powerpoint/2010/main" val="3658330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B2F0F-1CB6-4F68-931C-97345245C50B}" type="slidenum">
              <a:rPr lang="zh-CN" altLang="en-US" smtClean="0"/>
              <a:t>13</a:t>
            </a:fld>
            <a:endParaRPr lang="zh-CN" altLang="en-US"/>
          </a:p>
        </p:txBody>
      </p:sp>
    </p:spTree>
    <p:extLst>
      <p:ext uri="{BB962C8B-B14F-4D97-AF65-F5344CB8AC3E}">
        <p14:creationId xmlns:p14="http://schemas.microsoft.com/office/powerpoint/2010/main" val="2146005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CB6229-85FE-4CD8-860E-3CB8E1AC0D6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669D427-5A1F-4E1B-8A0F-E80ACAEB37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FF2CDC-F38B-41A0-A773-C3933D4DB995}"/>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2FCFD6B9-88A5-4846-B282-227F0945658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14E757-807B-46C6-AB91-8A4C1F68D770}"/>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2878467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1A415C-C738-484A-AB23-A402B084EA6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75E8C9B-F9B6-4DD9-B812-1E4DA892CCE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FF0DDB2-F5B9-473F-88A4-9E6901F41310}"/>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78EBB63A-892F-43F4-944B-6695C66AA96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D1C4C1-0C10-464F-A23F-DF81EDE89AF8}"/>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3273068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CF67C63-D31B-42AC-A3B6-109E8C74AE6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D080F3-C99C-491B-B1B5-4769DE8121B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772B423-AD97-4DDB-81C6-4E3E20CF91F4}"/>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C1E32362-D196-4C65-91FF-EFCA5AA062A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6975CE7-690E-4F71-A5E9-3C5238D1570B}"/>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1771181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984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8436D0-6A96-44E4-9EF5-A7ED266E63E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319ACB2-0B82-4755-ABF1-9AB192D47C2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D87BE7A-F9F5-4CC1-A9B0-D07EF5F2C005}"/>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1D0A6816-889E-4259-89EC-1BE7C15C215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92CA092-71E3-4468-A16A-179C011C456B}"/>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2865351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06F3FF-3586-49C6-AA4E-D9DDC9863B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2DBC50B-CD6C-4DD1-AF55-650143FEF4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7EDC726-4ABA-4EF1-884B-D451B6E1F3CE}"/>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2DEA070B-CA81-4B94-B919-A01C2AE80A9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F518431-974B-4BA8-8C1D-8193C6E70C4D}"/>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3132405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32D3F-52CC-48B1-A913-6CD3AC21295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2BAFC18-D163-4A11-9405-FE4F7398412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B50C94B-B49C-4077-9EA5-68442CB85EC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B0B201A-1B88-4DFF-9D81-99612417A6A4}"/>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6" name="页脚占位符 5">
            <a:extLst>
              <a:ext uri="{FF2B5EF4-FFF2-40B4-BE49-F238E27FC236}">
                <a16:creationId xmlns:a16="http://schemas.microsoft.com/office/drawing/2014/main" id="{DFB44139-7602-47C2-B3AA-8BF69F42245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FD7FDF6-7751-40C1-9E64-81FA134D92DF}"/>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706899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FCD61C-2C0C-4595-8448-D15F9053ADA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AB80A3D-38C3-41B5-8D78-2E50DDC064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320D09C-4319-4794-A782-B23B368A051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623B15C-BBDA-4743-924F-D01F7E1503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98E0DA4-964E-4854-B038-14A818DBB7D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1D1D330-8DC3-4001-9A25-7035E4D27BEC}"/>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8" name="页脚占位符 7">
            <a:extLst>
              <a:ext uri="{FF2B5EF4-FFF2-40B4-BE49-F238E27FC236}">
                <a16:creationId xmlns:a16="http://schemas.microsoft.com/office/drawing/2014/main" id="{B45ADA52-D08C-4890-BDEA-B3923A78AA0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FE7E306-EB25-4D3C-8B3C-E31354706FBD}"/>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2058667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527C5E-0471-4663-9D91-96E88602862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0A87E5E-4B9B-4F45-8539-84989E5CE155}"/>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4" name="页脚占位符 3">
            <a:extLst>
              <a:ext uri="{FF2B5EF4-FFF2-40B4-BE49-F238E27FC236}">
                <a16:creationId xmlns:a16="http://schemas.microsoft.com/office/drawing/2014/main" id="{77830BE1-EA50-47BC-90DA-77E02FB4B64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776E6484-F74E-423C-929D-B33BD4ECC24F}"/>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978683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BEDA6A7-0A77-4DFE-9446-AB35BA4A34A7}"/>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3" name="页脚占位符 2">
            <a:extLst>
              <a:ext uri="{FF2B5EF4-FFF2-40B4-BE49-F238E27FC236}">
                <a16:creationId xmlns:a16="http://schemas.microsoft.com/office/drawing/2014/main" id="{82E2B59D-B7AB-4499-AF72-344F3BD35CC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05EE4D2-E0B4-4E39-8180-957E1F9884F3}"/>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616821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1F69AC-A812-45D7-B1CC-623BA6317B8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A0ACA32-B265-4A3B-9B27-E9086D78E4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F50052D-6AE4-48F8-81BB-C373CB8CD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FC2940F-4D00-4A6F-9217-FD533C98932A}"/>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6" name="页脚占位符 5">
            <a:extLst>
              <a:ext uri="{FF2B5EF4-FFF2-40B4-BE49-F238E27FC236}">
                <a16:creationId xmlns:a16="http://schemas.microsoft.com/office/drawing/2014/main" id="{DC313E9F-1A4E-4693-A727-29E142DEF6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ABDA21-9ACE-4328-BF1D-E26EE82F0B9C}"/>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1468391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98AC14-4F12-4221-AC85-5A21E73DEC9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7FAA44C-EDBE-4D78-B2DB-E383BA9F10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D337A67-E1CE-4340-A3B5-25242CE763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EBD3CDE-4470-4545-858E-7B230B54EFC4}"/>
              </a:ext>
            </a:extLst>
          </p:cNvPr>
          <p:cNvSpPr>
            <a:spLocks noGrp="1"/>
          </p:cNvSpPr>
          <p:nvPr>
            <p:ph type="dt" sz="half" idx="10"/>
          </p:nvPr>
        </p:nvSpPr>
        <p:spPr/>
        <p:txBody>
          <a:bodyPr/>
          <a:lstStyle/>
          <a:p>
            <a:fld id="{9916CB04-313A-4CAF-8943-FAA0EF8BAAB1}" type="datetimeFigureOut">
              <a:rPr lang="zh-CN" altLang="en-US" smtClean="0"/>
              <a:t>2023/1/30</a:t>
            </a:fld>
            <a:endParaRPr lang="zh-CN" altLang="en-US"/>
          </a:p>
        </p:txBody>
      </p:sp>
      <p:sp>
        <p:nvSpPr>
          <p:cNvPr id="6" name="页脚占位符 5">
            <a:extLst>
              <a:ext uri="{FF2B5EF4-FFF2-40B4-BE49-F238E27FC236}">
                <a16:creationId xmlns:a16="http://schemas.microsoft.com/office/drawing/2014/main" id="{2C68444E-3154-4A5E-A6DC-1A6C78D2016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547357A-E6E0-4889-83BE-C6950EDD2A60}"/>
              </a:ext>
            </a:extLst>
          </p:cNvPr>
          <p:cNvSpPr>
            <a:spLocks noGrp="1"/>
          </p:cNvSpPr>
          <p:nvPr>
            <p:ph type="sldNum" sz="quarter" idx="12"/>
          </p:nvPr>
        </p:nvSpPr>
        <p:spPr/>
        <p:txBody>
          <a:bodyPr/>
          <a:lstStyle/>
          <a:p>
            <a:fld id="{07731A0F-4798-4FF8-833E-A6253B2384D3}" type="slidenum">
              <a:rPr lang="zh-CN" altLang="en-US" smtClean="0"/>
              <a:t>‹#›</a:t>
            </a:fld>
            <a:endParaRPr lang="zh-CN" altLang="en-US"/>
          </a:p>
        </p:txBody>
      </p:sp>
    </p:spTree>
    <p:extLst>
      <p:ext uri="{BB962C8B-B14F-4D97-AF65-F5344CB8AC3E}">
        <p14:creationId xmlns:p14="http://schemas.microsoft.com/office/powerpoint/2010/main" val="2997786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336A00C-5BD9-47B9-82AE-907B7FE5C8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2B84102-6AC8-4301-BACF-705FE30F5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BBB028C-D83B-44A3-A010-19DC84763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6CB04-313A-4CAF-8943-FAA0EF8BAAB1}" type="datetimeFigureOut">
              <a:rPr lang="zh-CN" altLang="en-US" smtClean="0"/>
              <a:t>2023/1/30</a:t>
            </a:fld>
            <a:endParaRPr lang="zh-CN" altLang="en-US"/>
          </a:p>
        </p:txBody>
      </p:sp>
      <p:sp>
        <p:nvSpPr>
          <p:cNvPr id="5" name="页脚占位符 4">
            <a:extLst>
              <a:ext uri="{FF2B5EF4-FFF2-40B4-BE49-F238E27FC236}">
                <a16:creationId xmlns:a16="http://schemas.microsoft.com/office/drawing/2014/main" id="{D1CE02BF-D26E-4C24-8D08-6120F254B8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4785CFA-9B6E-4964-8BBD-03F4516E7C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31A0F-4798-4FF8-833E-A6253B2384D3}" type="slidenum">
              <a:rPr lang="zh-CN" altLang="en-US" smtClean="0"/>
              <a:t>‹#›</a:t>
            </a:fld>
            <a:endParaRPr lang="zh-CN" alt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701479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54907918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7332" y="226338"/>
            <a:ext cx="1645682" cy="1645682"/>
          </a:xfrm>
          <a:prstGeom prst="rect">
            <a:avLst/>
          </a:prstGeom>
        </p:spPr>
      </p:pic>
      <p:pic>
        <p:nvPicPr>
          <p:cNvPr id="8" name="Picture 7"/>
          <p:cNvPicPr>
            <a:picLocks noChangeAspect="1"/>
          </p:cNvPicPr>
          <p:nvPr/>
        </p:nvPicPr>
        <p:blipFill>
          <a:blip r:embed="rId4"/>
          <a:stretch>
            <a:fillRect/>
          </a:stretch>
        </p:blipFill>
        <p:spPr>
          <a:xfrm>
            <a:off x="84295" y="71854"/>
            <a:ext cx="12107705" cy="6511092"/>
          </a:xfrm>
          <a:prstGeom prst="rect">
            <a:avLst/>
          </a:prstGeom>
        </p:spPr>
      </p:pic>
    </p:spTree>
    <p:extLst>
      <p:ext uri="{BB962C8B-B14F-4D97-AF65-F5344CB8AC3E}">
        <p14:creationId xmlns:p14="http://schemas.microsoft.com/office/powerpoint/2010/main" val="62696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18C0EC0-A1AF-48B3-A0A5-DAF1578B92A0}"/>
              </a:ext>
            </a:extLst>
          </p:cNvPr>
          <p:cNvSpPr/>
          <p:nvPr/>
        </p:nvSpPr>
        <p:spPr>
          <a:xfrm>
            <a:off x="325120" y="819150"/>
            <a:ext cx="11450320" cy="567309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2"/>
          <p:cNvSpPr/>
          <p:nvPr/>
        </p:nvSpPr>
        <p:spPr>
          <a:xfrm>
            <a:off x="548640" y="880432"/>
            <a:ext cx="6807200" cy="5693866"/>
          </a:xfrm>
          <a:prstGeom prst="rect">
            <a:avLst/>
          </a:prstGeom>
        </p:spPr>
        <p:txBody>
          <a:bodyPr wrap="square">
            <a:spAutoFit/>
          </a:bodyPr>
          <a:lstStyle/>
          <a:p>
            <a:pPr algn="just"/>
            <a:r>
              <a:rPr lang="en-US" sz="2800" dirty="0" smtClean="0">
                <a:latin typeface="Cambria" panose="02040503050406030204" pitchFamily="18" charset="0"/>
                <a:ea typeface="Cambria" panose="02040503050406030204" pitchFamily="18" charset="0"/>
              </a:rPr>
              <a:t>	</a:t>
            </a:r>
            <a:r>
              <a:rPr lang="vi-VN" sz="2800" dirty="0" smtClean="0">
                <a:latin typeface="Cambria" panose="02040503050406030204" pitchFamily="18" charset="0"/>
                <a:ea typeface="Cambria" panose="02040503050406030204" pitchFamily="18" charset="0"/>
              </a:rPr>
              <a:t>Cảnh </a:t>
            </a:r>
            <a:r>
              <a:rPr lang="vi-VN" sz="2800" dirty="0">
                <a:latin typeface="Cambria" panose="02040503050406030204" pitchFamily="18" charset="0"/>
                <a:ea typeface="Cambria" panose="02040503050406030204" pitchFamily="18" charset="0"/>
              </a:rPr>
              <a:t>vật của Đà Lạt thật đẹp, không khí mát mẻ, trong lành và có những cơn mưa phùn bay lất phất. Buổi chiều tối tiết trời se lạnh. Đà Lạt có rất nhiều hoa đẹp và những hồ nước trong xanh. Những thảm cỏ bát ngát với hàng thông xanh rì rào. Những con đường uốn lượn quanh co. Mọi người nói Đà Lạt là xứ sở của ngàn hoa, hai bên đường hoa đua nhau khoe sắc. Em rất thích cảnh quang Đà Lạt, nó hiền hòa, êm đềm như một bức tranh. Mỗi lần đến với nơi đây, em cảm thấy mình thật thoải mái, dễ chịu hẳn lên.</a:t>
            </a:r>
            <a:endParaRPr lang="vi-VN" sz="4400" b="0" i="0" dirty="0">
              <a:effectLst/>
              <a:latin typeface="Cambria" panose="02040503050406030204" pitchFamily="18" charset="0"/>
              <a:ea typeface="Cambria" panose="02040503050406030204" pitchFamily="18" charset="0"/>
            </a:endParaRPr>
          </a:p>
        </p:txBody>
      </p:sp>
      <p:grpSp>
        <p:nvGrpSpPr>
          <p:cNvPr id="8" name="Group 7"/>
          <p:cNvGrpSpPr/>
          <p:nvPr/>
        </p:nvGrpSpPr>
        <p:grpSpPr>
          <a:xfrm>
            <a:off x="640080" y="1380203"/>
            <a:ext cx="6583680" cy="798830"/>
            <a:chOff x="619760" y="1635760"/>
            <a:chExt cx="6583680" cy="798830"/>
          </a:xfrm>
        </p:grpSpPr>
        <p:cxnSp>
          <p:nvCxnSpPr>
            <p:cNvPr id="5" name="Straight Connector 4"/>
            <p:cNvCxnSpPr/>
            <p:nvPr/>
          </p:nvCxnSpPr>
          <p:spPr>
            <a:xfrm>
              <a:off x="1493520" y="1635760"/>
              <a:ext cx="56692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19760" y="2021840"/>
              <a:ext cx="65836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9760" y="2434590"/>
              <a:ext cx="36576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9" name="Line Callout 1 8"/>
          <p:cNvSpPr/>
          <p:nvPr/>
        </p:nvSpPr>
        <p:spPr>
          <a:xfrm>
            <a:off x="7508240" y="1056640"/>
            <a:ext cx="3545840" cy="792480"/>
          </a:xfrm>
          <a:prstGeom prst="borderCallout1">
            <a:avLst>
              <a:gd name="adj1" fmla="val 59776"/>
              <a:gd name="adj2" fmla="val -2316"/>
              <a:gd name="adj3" fmla="val 134295"/>
              <a:gd name="adj4" fmla="val -96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2400" b="1" dirty="0">
                <a:solidFill>
                  <a:schemeClr val="bg1"/>
                </a:solidFill>
                <a:latin typeface="Cambria" panose="02040503050406030204" pitchFamily="18" charset="0"/>
                <a:ea typeface="Cambria" panose="02040503050406030204" pitchFamily="18" charset="0"/>
              </a:rPr>
              <a:t>Cảnh vật em yêu thích là gì, ở đâu</a:t>
            </a:r>
            <a:r>
              <a:rPr lang="nl-NL" sz="2400" b="1" dirty="0" smtClean="0">
                <a:solidFill>
                  <a:schemeClr val="bg1"/>
                </a:solidFill>
                <a:latin typeface="Cambria" panose="02040503050406030204" pitchFamily="18" charset="0"/>
                <a:ea typeface="Cambria" panose="02040503050406030204" pitchFamily="18" charset="0"/>
              </a:rPr>
              <a:t>?</a:t>
            </a:r>
            <a:endParaRPr lang="nl-NL" sz="2400" b="1" dirty="0">
              <a:solidFill>
                <a:schemeClr val="bg1"/>
              </a:solidFill>
              <a:latin typeface="Cambria" panose="02040503050406030204" pitchFamily="18" charset="0"/>
              <a:ea typeface="Cambria" panose="02040503050406030204" pitchFamily="18" charset="0"/>
            </a:endParaRPr>
          </a:p>
        </p:txBody>
      </p:sp>
      <p:sp>
        <p:nvSpPr>
          <p:cNvPr id="24" name="Line Callout 1 23"/>
          <p:cNvSpPr/>
          <p:nvPr/>
        </p:nvSpPr>
        <p:spPr>
          <a:xfrm>
            <a:off x="7579360" y="2904633"/>
            <a:ext cx="4033520" cy="1140173"/>
          </a:xfrm>
          <a:prstGeom prst="borderCallout1">
            <a:avLst>
              <a:gd name="adj1" fmla="val 59776"/>
              <a:gd name="adj2" fmla="val -2316"/>
              <a:gd name="adj3" fmla="val -22570"/>
              <a:gd name="adj4" fmla="val -1145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defRPr/>
            </a:pPr>
            <a:r>
              <a:rPr lang="nl-NL" sz="2400" b="1" dirty="0">
                <a:solidFill>
                  <a:schemeClr val="bg1"/>
                </a:solidFill>
                <a:latin typeface="Cambria" panose="02040503050406030204" pitchFamily="18" charset="0"/>
                <a:ea typeface="Cambria" panose="02040503050406030204" pitchFamily="18" charset="0"/>
              </a:rPr>
              <a:t>Đặc điểm nổi bật của cảnh vật đó là gì? Điều khiến em ấn tượng nhất?</a:t>
            </a:r>
          </a:p>
        </p:txBody>
      </p:sp>
      <p:sp>
        <p:nvSpPr>
          <p:cNvPr id="28" name="Line Callout 1 27"/>
          <p:cNvSpPr/>
          <p:nvPr/>
        </p:nvSpPr>
        <p:spPr>
          <a:xfrm>
            <a:off x="7843520" y="4929158"/>
            <a:ext cx="4043680" cy="894077"/>
          </a:xfrm>
          <a:prstGeom prst="borderCallout1">
            <a:avLst>
              <a:gd name="adj1" fmla="val 59776"/>
              <a:gd name="adj2" fmla="val -2316"/>
              <a:gd name="adj3" fmla="val -22570"/>
              <a:gd name="adj4" fmla="val -11459"/>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defRPr/>
            </a:pPr>
            <a:r>
              <a:rPr lang="nl-NL" sz="2400" b="1" dirty="0">
                <a:solidFill>
                  <a:schemeClr val="bg1"/>
                </a:solidFill>
                <a:latin typeface="Cambria" panose="02040503050406030204" pitchFamily="18" charset="0"/>
                <a:ea typeface="Cambria" panose="02040503050406030204" pitchFamily="18" charset="0"/>
              </a:rPr>
              <a:t>Khi ngắm nhìn cảnh vật đó, em có cảm nghĩ thế nào?</a:t>
            </a:r>
          </a:p>
        </p:txBody>
      </p:sp>
      <p:grpSp>
        <p:nvGrpSpPr>
          <p:cNvPr id="4" name="Group 3"/>
          <p:cNvGrpSpPr/>
          <p:nvPr/>
        </p:nvGrpSpPr>
        <p:grpSpPr>
          <a:xfrm>
            <a:off x="640080" y="2179033"/>
            <a:ext cx="6609080" cy="2575847"/>
            <a:chOff x="640080" y="2179033"/>
            <a:chExt cx="6609080" cy="2575847"/>
          </a:xfrm>
        </p:grpSpPr>
        <p:grpSp>
          <p:nvGrpSpPr>
            <p:cNvPr id="14" name="Group 13"/>
            <p:cNvGrpSpPr/>
            <p:nvPr/>
          </p:nvGrpSpPr>
          <p:grpSpPr>
            <a:xfrm>
              <a:off x="640080" y="2179033"/>
              <a:ext cx="6583680" cy="2575847"/>
              <a:chOff x="640080" y="2179033"/>
              <a:chExt cx="6583680" cy="2575847"/>
            </a:xfrm>
          </p:grpSpPr>
          <p:cxnSp>
            <p:nvCxnSpPr>
              <p:cNvPr id="16" name="Straight Connector 15"/>
              <p:cNvCxnSpPr/>
              <p:nvPr/>
            </p:nvCxnSpPr>
            <p:spPr>
              <a:xfrm>
                <a:off x="640080" y="390144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40080" y="347472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40080" y="431800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40080" y="304800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65480" y="4754880"/>
                <a:ext cx="4572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65320" y="2179033"/>
                <a:ext cx="27432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p:cNvCxnSpPr/>
            <p:nvPr/>
          </p:nvCxnSpPr>
          <p:spPr>
            <a:xfrm>
              <a:off x="665480" y="262128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640080" y="4724723"/>
            <a:ext cx="6609080" cy="1706880"/>
            <a:chOff x="640080" y="4724723"/>
            <a:chExt cx="6609080" cy="1706880"/>
          </a:xfrm>
        </p:grpSpPr>
        <p:grpSp>
          <p:nvGrpSpPr>
            <p:cNvPr id="15" name="Group 14"/>
            <p:cNvGrpSpPr/>
            <p:nvPr/>
          </p:nvGrpSpPr>
          <p:grpSpPr>
            <a:xfrm>
              <a:off x="640080" y="4724723"/>
              <a:ext cx="6583680" cy="436880"/>
              <a:chOff x="635000" y="4754880"/>
              <a:chExt cx="6583680" cy="436880"/>
            </a:xfrm>
          </p:grpSpPr>
          <p:cxnSp>
            <p:nvCxnSpPr>
              <p:cNvPr id="25" name="Straight Connector 24"/>
              <p:cNvCxnSpPr/>
              <p:nvPr/>
            </p:nvCxnSpPr>
            <p:spPr>
              <a:xfrm>
                <a:off x="5389880" y="4754880"/>
                <a:ext cx="18288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35000" y="5191760"/>
                <a:ext cx="65836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a:off x="665480" y="5598483"/>
              <a:ext cx="65836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65480" y="6015043"/>
              <a:ext cx="65836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40080" y="6431603"/>
              <a:ext cx="118872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21261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24"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3">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2" name="矩形 4"/>
          <p:cNvSpPr/>
          <p:nvPr/>
        </p:nvSpPr>
        <p:spPr>
          <a:xfrm>
            <a:off x="5242560" y="794657"/>
            <a:ext cx="6568440" cy="5268686"/>
          </a:xfrm>
          <a:prstGeom prst="rect">
            <a:avLst/>
          </a:prstGeom>
          <a:solidFill>
            <a:schemeClr val="bg1"/>
          </a:solidFill>
          <a:ln w="38100">
            <a:solidFill>
              <a:schemeClr val="tx1"/>
            </a:solidFill>
            <a:prstDash val="dashDot"/>
          </a:ln>
          <a:effectLst>
            <a:outerShdw blurRad="317500" dist="38100" dir="2700000" algn="tl" rotWithShape="0">
              <a:schemeClr val="accen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阿里巴巴普惠体"/>
              <a:cs typeface="+mn-cs"/>
            </a:endParaRPr>
          </a:p>
        </p:txBody>
      </p:sp>
      <p:pic>
        <p:nvPicPr>
          <p:cNvPr id="5" name="图片 4">
            <a:extLst>
              <a:ext uri="{FF2B5EF4-FFF2-40B4-BE49-F238E27FC236}">
                <a16:creationId xmlns:a16="http://schemas.microsoft.com/office/drawing/2014/main" id="{D38E24C8-1DC3-48FF-9D93-505524807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6362" y="1520735"/>
            <a:ext cx="7053943" cy="7053943"/>
          </a:xfrm>
          <a:prstGeom prst="rect">
            <a:avLst/>
          </a:prstGeom>
          <a:effectLst>
            <a:outerShdw blurRad="12700" dist="12700" dir="18900000" algn="bl" rotWithShape="0">
              <a:prstClr val="black">
                <a:alpha val="40000"/>
              </a:prstClr>
            </a:outerShdw>
          </a:effectLst>
        </p:spPr>
      </p:pic>
      <p:pic>
        <p:nvPicPr>
          <p:cNvPr id="7" name="Picture 6"/>
          <p:cNvPicPr>
            <a:picLocks noChangeAspect="1"/>
          </p:cNvPicPr>
          <p:nvPr/>
        </p:nvPicPr>
        <p:blipFill>
          <a:blip r:embed="rId5"/>
          <a:stretch>
            <a:fillRect/>
          </a:stretch>
        </p:blipFill>
        <p:spPr>
          <a:xfrm>
            <a:off x="5311218" y="810820"/>
            <a:ext cx="6072142" cy="5255207"/>
          </a:xfrm>
          <a:prstGeom prst="rect">
            <a:avLst/>
          </a:prstGeom>
        </p:spPr>
      </p:pic>
    </p:spTree>
    <p:extLst>
      <p:ext uri="{BB962C8B-B14F-4D97-AF65-F5344CB8AC3E}">
        <p14:creationId xmlns:p14="http://schemas.microsoft.com/office/powerpoint/2010/main" val="3470685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childTnLst>
                          </p:cTn>
                        </p:par>
                        <p:par>
                          <p:cTn id="8" fill="hold">
                            <p:stCondLst>
                              <p:cond delay="500"/>
                            </p:stCondLst>
                            <p:childTnLst>
                              <p:par>
                                <p:cTn id="9" presetID="45"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anim calcmode="lin" valueType="num">
                                      <p:cBhvr>
                                        <p:cTn id="12" dur="500" fill="hold"/>
                                        <p:tgtEl>
                                          <p:spTgt spid="7"/>
                                        </p:tgtEl>
                                        <p:attrNameLst>
                                          <p:attrName>ppt_w</p:attrName>
                                        </p:attrNameLst>
                                      </p:cBhvr>
                                      <p:tavLst>
                                        <p:tav tm="0" fmla="#ppt_w*sin(2.5*pi*$)">
                                          <p:val>
                                            <p:fltVal val="0"/>
                                          </p:val>
                                        </p:tav>
                                        <p:tav tm="100000">
                                          <p:val>
                                            <p:fltVal val="1"/>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18C0EC0-A1AF-48B3-A0A5-DAF1578B92A0}"/>
              </a:ext>
            </a:extLst>
          </p:cNvPr>
          <p:cNvSpPr/>
          <p:nvPr/>
        </p:nvSpPr>
        <p:spPr>
          <a:xfrm>
            <a:off x="293650" y="580933"/>
            <a:ext cx="11542750" cy="567309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10"/>
          <p:cNvPicPr>
            <a:picLocks noChangeAspect="1"/>
          </p:cNvPicPr>
          <p:nvPr/>
        </p:nvPicPr>
        <p:blipFill>
          <a:blip r:embed="rId4"/>
          <a:stretch>
            <a:fillRect/>
          </a:stretch>
        </p:blipFill>
        <p:spPr>
          <a:xfrm>
            <a:off x="159266" y="1485146"/>
            <a:ext cx="5675868" cy="5675868"/>
          </a:xfrm>
          <a:prstGeom prst="rect">
            <a:avLst/>
          </a:prstGeom>
        </p:spPr>
      </p:pic>
      <p:sp>
        <p:nvSpPr>
          <p:cNvPr id="31" name="矩形 3">
            <a:extLst>
              <a:ext uri="{FF2B5EF4-FFF2-40B4-BE49-F238E27FC236}">
                <a16:creationId xmlns:a16="http://schemas.microsoft.com/office/drawing/2014/main" id="{883E73CD-79D9-47CF-B907-B0233C3F2DF0}"/>
              </a:ext>
            </a:extLst>
          </p:cNvPr>
          <p:cNvSpPr/>
          <p:nvPr/>
        </p:nvSpPr>
        <p:spPr>
          <a:xfrm>
            <a:off x="1574800" y="887420"/>
            <a:ext cx="9829605" cy="1446550"/>
          </a:xfrm>
          <a:prstGeom prst="rect">
            <a:avLst/>
          </a:prstGeom>
        </p:spPr>
        <p:txBody>
          <a:bodyPr wrap="square">
            <a:spAutoFit/>
          </a:bodyPr>
          <a:lstStyle/>
          <a:p>
            <a:pPr algn="just"/>
            <a:r>
              <a:rPr lang="nl-NL" sz="4400" b="1" dirty="0">
                <a:solidFill>
                  <a:srgbClr val="C00000"/>
                </a:solidFill>
                <a:latin typeface="Cambria" panose="02040503050406030204" pitchFamily="18" charset="0"/>
                <a:ea typeface="Cambria" panose="02040503050406030204" pitchFamily="18" charset="0"/>
              </a:rPr>
              <a:t>Viết đoạn văn nêu tình cảm, cảm xúc của em về một cảnh vật em yêu thích</a:t>
            </a:r>
            <a:endParaRPr lang="en-US" sz="4400" dirty="0">
              <a:solidFill>
                <a:srgbClr val="C00000"/>
              </a:solidFill>
              <a:latin typeface="Cambria" panose="02040503050406030204" pitchFamily="18" charset="0"/>
              <a:ea typeface="Cambria" panose="02040503050406030204" pitchFamily="18" charset="0"/>
            </a:endParaRPr>
          </a:p>
        </p:txBody>
      </p:sp>
      <p:sp>
        <p:nvSpPr>
          <p:cNvPr id="32" name="矩形 3">
            <a:extLst>
              <a:ext uri="{FF2B5EF4-FFF2-40B4-BE49-F238E27FC236}">
                <a16:creationId xmlns:a16="http://schemas.microsoft.com/office/drawing/2014/main" id="{883E73CD-79D9-47CF-B907-B0233C3F2DF0}"/>
              </a:ext>
            </a:extLst>
          </p:cNvPr>
          <p:cNvSpPr/>
          <p:nvPr/>
        </p:nvSpPr>
        <p:spPr>
          <a:xfrm>
            <a:off x="5039360" y="2506368"/>
            <a:ext cx="6675120" cy="2800767"/>
          </a:xfrm>
          <a:prstGeom prst="rect">
            <a:avLst/>
          </a:prstGeom>
        </p:spPr>
        <p:txBody>
          <a:bodyPr wrap="square">
            <a:spAutoFit/>
          </a:bodyPr>
          <a:lstStyle/>
          <a:p>
            <a:pPr algn="just"/>
            <a:r>
              <a:rPr lang="nl-NL" sz="4400" b="1" i="1" dirty="0" smtClean="0">
                <a:solidFill>
                  <a:schemeClr val="tx1">
                    <a:lumMod val="95000"/>
                    <a:lumOff val="5000"/>
                  </a:schemeClr>
                </a:solidFill>
                <a:latin typeface="Cambria" panose="02040503050406030204" pitchFamily="18" charset="0"/>
                <a:ea typeface="Cambria" panose="02040503050406030204" pitchFamily="18" charset="0"/>
              </a:rPr>
              <a:t>Yêu cầu:</a:t>
            </a:r>
          </a:p>
          <a:p>
            <a:pPr marL="571500" indent="-571500" algn="just">
              <a:buFontTx/>
              <a:buChar char="-"/>
            </a:pPr>
            <a:r>
              <a:rPr lang="nl-NL" sz="4400" dirty="0" smtClean="0">
                <a:latin typeface="Cambria" panose="02040503050406030204" pitchFamily="18" charset="0"/>
                <a:ea typeface="Cambria" panose="02040503050406030204" pitchFamily="18" charset="0"/>
              </a:rPr>
              <a:t>Viết đúng bố cục</a:t>
            </a:r>
          </a:p>
          <a:p>
            <a:pPr marL="571500" indent="-571500" algn="just">
              <a:buFontTx/>
              <a:buChar char="-"/>
            </a:pPr>
            <a:r>
              <a:rPr lang="nl-NL" sz="4400" dirty="0" smtClean="0">
                <a:latin typeface="Cambria" panose="02040503050406030204" pitchFamily="18" charset="0"/>
                <a:ea typeface="Cambria" panose="02040503050406030204" pitchFamily="18" charset="0"/>
              </a:rPr>
              <a:t>Có thể sử dụng hình ảnh so sánh</a:t>
            </a:r>
            <a:endParaRPr lang="en-US" sz="4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61666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randombar(horizontal)">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18C0EC0-A1AF-48B3-A0A5-DAF1578B92A0}"/>
              </a:ext>
            </a:extLst>
          </p:cNvPr>
          <p:cNvSpPr/>
          <p:nvPr/>
        </p:nvSpPr>
        <p:spPr>
          <a:xfrm>
            <a:off x="293650" y="580933"/>
            <a:ext cx="11542750" cy="567309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
            <a:extLst>
              <a:ext uri="{FF2B5EF4-FFF2-40B4-BE49-F238E27FC236}">
                <a16:creationId xmlns:a16="http://schemas.microsoft.com/office/drawing/2014/main" id="{883E73CD-79D9-47CF-B907-B0233C3F2DF0}"/>
              </a:ext>
            </a:extLst>
          </p:cNvPr>
          <p:cNvSpPr/>
          <p:nvPr/>
        </p:nvSpPr>
        <p:spPr>
          <a:xfrm>
            <a:off x="1574800" y="887420"/>
            <a:ext cx="9829605" cy="1754326"/>
          </a:xfrm>
          <a:prstGeom prst="rect">
            <a:avLst/>
          </a:prstGeom>
        </p:spPr>
        <p:txBody>
          <a:bodyPr wrap="square">
            <a:spAutoFit/>
          </a:bodyPr>
          <a:lstStyle/>
          <a:p>
            <a:pPr algn="ctr"/>
            <a:r>
              <a:rPr lang="nl-NL" sz="5400" b="1" dirty="0">
                <a:solidFill>
                  <a:srgbClr val="C00000"/>
                </a:solidFill>
                <a:latin typeface="Cambria" panose="02040503050406030204" pitchFamily="18" charset="0"/>
                <a:ea typeface="Cambria" panose="02040503050406030204" pitchFamily="18" charset="0"/>
              </a:rPr>
              <a:t>Trao đổi bài làm với bạn để sửa lỗi và bổ sung ý hay </a:t>
            </a:r>
            <a:endParaRPr lang="en-US" sz="11500" dirty="0">
              <a:solidFill>
                <a:srgbClr val="C00000"/>
              </a:solidFill>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160" y="2431831"/>
            <a:ext cx="10058400" cy="3822192"/>
          </a:xfrm>
          <a:prstGeom prst="rect">
            <a:avLst/>
          </a:prstGeom>
        </p:spPr>
      </p:pic>
    </p:spTree>
    <p:extLst>
      <p:ext uri="{BB962C8B-B14F-4D97-AF65-F5344CB8AC3E}">
        <p14:creationId xmlns:p14="http://schemas.microsoft.com/office/powerpoint/2010/main" val="210252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2" name="矩形 4"/>
          <p:cNvSpPr/>
          <p:nvPr/>
        </p:nvSpPr>
        <p:spPr>
          <a:xfrm>
            <a:off x="5242560" y="794657"/>
            <a:ext cx="6568440" cy="5268686"/>
          </a:xfrm>
          <a:prstGeom prst="rect">
            <a:avLst/>
          </a:prstGeom>
          <a:solidFill>
            <a:schemeClr val="bg1"/>
          </a:solidFill>
          <a:ln w="38100">
            <a:solidFill>
              <a:schemeClr val="tx1"/>
            </a:solidFill>
            <a:prstDash val="dashDot"/>
          </a:ln>
          <a:effectLst>
            <a:outerShdw blurRad="317500" dist="38100" dir="2700000" algn="tl" rotWithShape="0">
              <a:schemeClr val="accen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阿里巴巴普惠体"/>
              <a:cs typeface="+mn-cs"/>
            </a:endParaRPr>
          </a:p>
        </p:txBody>
      </p:sp>
      <p:pic>
        <p:nvPicPr>
          <p:cNvPr id="5" name="图片 4">
            <a:extLst>
              <a:ext uri="{FF2B5EF4-FFF2-40B4-BE49-F238E27FC236}">
                <a16:creationId xmlns:a16="http://schemas.microsoft.com/office/drawing/2014/main" id="{D38E24C8-1DC3-48FF-9D93-505524807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362" y="1520735"/>
            <a:ext cx="7053943" cy="7053943"/>
          </a:xfrm>
          <a:prstGeom prst="rect">
            <a:avLst/>
          </a:prstGeom>
          <a:effectLst>
            <a:outerShdw blurRad="12700" dist="12700" dir="18900000" algn="bl" rotWithShape="0">
              <a:prstClr val="black">
                <a:alpha val="40000"/>
              </a:prstClr>
            </a:outerShdw>
          </a:effectLst>
        </p:spPr>
      </p:pic>
      <p:pic>
        <p:nvPicPr>
          <p:cNvPr id="2" name="Picture 1"/>
          <p:cNvPicPr>
            <a:picLocks noChangeAspect="1"/>
          </p:cNvPicPr>
          <p:nvPr/>
        </p:nvPicPr>
        <p:blipFill>
          <a:blip r:embed="rId4"/>
          <a:stretch>
            <a:fillRect/>
          </a:stretch>
        </p:blipFill>
        <p:spPr>
          <a:xfrm>
            <a:off x="5697581" y="808136"/>
            <a:ext cx="6072142" cy="5255207"/>
          </a:xfrm>
          <a:prstGeom prst="rect">
            <a:avLst/>
          </a:prstGeom>
        </p:spPr>
      </p:pic>
    </p:spTree>
    <p:extLst>
      <p:ext uri="{BB962C8B-B14F-4D97-AF65-F5344CB8AC3E}">
        <p14:creationId xmlns:p14="http://schemas.microsoft.com/office/powerpoint/2010/main" val="1310502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80">
                                          <p:stCondLst>
                                            <p:cond delay="0"/>
                                          </p:stCondLst>
                                        </p:cTn>
                                        <p:tgtEl>
                                          <p:spTgt spid="2"/>
                                        </p:tgtEl>
                                      </p:cBhvr>
                                    </p:animEffect>
                                    <p:anim calcmode="lin" valueType="num">
                                      <p:cBhvr>
                                        <p:cTn id="1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2" dur="26">
                                          <p:stCondLst>
                                            <p:cond delay="650"/>
                                          </p:stCondLst>
                                        </p:cTn>
                                        <p:tgtEl>
                                          <p:spTgt spid="2"/>
                                        </p:tgtEl>
                                      </p:cBhvr>
                                      <p:to x="100000" y="60000"/>
                                    </p:animScale>
                                    <p:animScale>
                                      <p:cBhvr>
                                        <p:cTn id="23" dur="166" decel="50000">
                                          <p:stCondLst>
                                            <p:cond delay="676"/>
                                          </p:stCondLst>
                                        </p:cTn>
                                        <p:tgtEl>
                                          <p:spTgt spid="2"/>
                                        </p:tgtEl>
                                      </p:cBhvr>
                                      <p:to x="100000" y="100000"/>
                                    </p:animScale>
                                    <p:animScale>
                                      <p:cBhvr>
                                        <p:cTn id="24" dur="26">
                                          <p:stCondLst>
                                            <p:cond delay="1312"/>
                                          </p:stCondLst>
                                        </p:cTn>
                                        <p:tgtEl>
                                          <p:spTgt spid="2"/>
                                        </p:tgtEl>
                                      </p:cBhvr>
                                      <p:to x="100000" y="80000"/>
                                    </p:animScale>
                                    <p:animScale>
                                      <p:cBhvr>
                                        <p:cTn id="25" dur="166" decel="50000">
                                          <p:stCondLst>
                                            <p:cond delay="1338"/>
                                          </p:stCondLst>
                                        </p:cTn>
                                        <p:tgtEl>
                                          <p:spTgt spid="2"/>
                                        </p:tgtEl>
                                      </p:cBhvr>
                                      <p:to x="100000" y="100000"/>
                                    </p:animScale>
                                    <p:animScale>
                                      <p:cBhvr>
                                        <p:cTn id="26" dur="26">
                                          <p:stCondLst>
                                            <p:cond delay="1642"/>
                                          </p:stCondLst>
                                        </p:cTn>
                                        <p:tgtEl>
                                          <p:spTgt spid="2"/>
                                        </p:tgtEl>
                                      </p:cBhvr>
                                      <p:to x="100000" y="90000"/>
                                    </p:animScale>
                                    <p:animScale>
                                      <p:cBhvr>
                                        <p:cTn id="27" dur="166" decel="50000">
                                          <p:stCondLst>
                                            <p:cond delay="1668"/>
                                          </p:stCondLst>
                                        </p:cTn>
                                        <p:tgtEl>
                                          <p:spTgt spid="2"/>
                                        </p:tgtEl>
                                      </p:cBhvr>
                                      <p:to x="100000" y="100000"/>
                                    </p:animScale>
                                    <p:animScale>
                                      <p:cBhvr>
                                        <p:cTn id="28" dur="26">
                                          <p:stCondLst>
                                            <p:cond delay="1808"/>
                                          </p:stCondLst>
                                        </p:cTn>
                                        <p:tgtEl>
                                          <p:spTgt spid="2"/>
                                        </p:tgtEl>
                                      </p:cBhvr>
                                      <p:to x="100000" y="95000"/>
                                    </p:animScale>
                                    <p:animScale>
                                      <p:cBhvr>
                                        <p:cTn id="29"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736600" y="819150"/>
            <a:ext cx="10718800" cy="5219700"/>
          </a:xfrm>
          <a:prstGeom prst="rect">
            <a:avLst/>
          </a:prstGeom>
          <a:solidFill>
            <a:schemeClr val="bg1">
              <a:alpha val="7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2">
            <a:extLst>
              <a:ext uri="{FF2B5EF4-FFF2-40B4-BE49-F238E27FC236}">
                <a16:creationId xmlns:a16="http://schemas.microsoft.com/office/drawing/2014/main" id="{85C91CE8-C224-4761-815A-4BDB070A9E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6600" y="1681325"/>
            <a:ext cx="3724167" cy="3724167"/>
          </a:xfrm>
          <a:prstGeom prst="rect">
            <a:avLst/>
          </a:prstGeom>
          <a:effectLst>
            <a:outerShdw blurRad="25400" dist="25400" dir="2700000" algn="tl" rotWithShape="0">
              <a:prstClr val="black">
                <a:alpha val="40000"/>
              </a:prstClr>
            </a:outerShdw>
          </a:effectLst>
        </p:spPr>
      </p:pic>
      <p:pic>
        <p:nvPicPr>
          <p:cNvPr id="23" name="图片 2">
            <a:extLst>
              <a:ext uri="{FF2B5EF4-FFF2-40B4-BE49-F238E27FC236}">
                <a16:creationId xmlns:a16="http://schemas.microsoft.com/office/drawing/2014/main" id="{85C91CE8-C224-4761-815A-4BDB070A9E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68680" y="1843885"/>
            <a:ext cx="3724167" cy="3724167"/>
          </a:xfrm>
          <a:prstGeom prst="rect">
            <a:avLst/>
          </a:prstGeom>
          <a:effectLst>
            <a:outerShdw blurRad="25400" dist="25400" dir="2700000" algn="tl" rotWithShape="0">
              <a:prstClr val="black">
                <a:alpha val="40000"/>
              </a:prstClr>
            </a:outerShdw>
          </a:effectLst>
        </p:spPr>
      </p:pic>
      <p:sp>
        <p:nvSpPr>
          <p:cNvPr id="8" name="Rectangle 7"/>
          <p:cNvSpPr/>
          <p:nvPr/>
        </p:nvSpPr>
        <p:spPr>
          <a:xfrm>
            <a:off x="4135120" y="1518765"/>
            <a:ext cx="6888481" cy="3785652"/>
          </a:xfrm>
          <a:prstGeom prst="rect">
            <a:avLst/>
          </a:prstGeom>
        </p:spPr>
        <p:txBody>
          <a:bodyPr wrap="square">
            <a:spAutoFit/>
          </a:bodyPr>
          <a:lstStyle/>
          <a:p>
            <a:pPr marL="571500" indent="-571500" algn="just">
              <a:lnSpc>
                <a:spcPct val="120000"/>
              </a:lnSpc>
              <a:spcAft>
                <a:spcPts val="0"/>
              </a:spcAft>
              <a:buFont typeface="Wingdings" panose="05000000000000000000" pitchFamily="2" charset="2"/>
              <a:buChar char="§"/>
            </a:pPr>
            <a:r>
              <a:rPr lang="nl-NL" sz="4000" dirty="0" smtClean="0">
                <a:latin typeface="Cambria" panose="02040503050406030204" pitchFamily="18" charset="0"/>
                <a:ea typeface="Cambria" panose="02040503050406030204" pitchFamily="18" charset="0"/>
              </a:rPr>
              <a:t>Tìm đọc </a:t>
            </a:r>
            <a:r>
              <a:rPr lang="nl-NL" sz="4000" dirty="0">
                <a:latin typeface="Cambria" panose="02040503050406030204" pitchFamily="18" charset="0"/>
                <a:ea typeface="Cambria" panose="02040503050406030204" pitchFamily="18" charset="0"/>
              </a:rPr>
              <a:t>thêm những bài văn, bài thơ,...viết về những hoạt động yêu thích của em</a:t>
            </a:r>
            <a:r>
              <a:rPr lang="nl-NL" sz="4000" dirty="0" smtClean="0">
                <a:latin typeface="Cambria" panose="02040503050406030204" pitchFamily="18" charset="0"/>
                <a:ea typeface="Cambria" panose="02040503050406030204" pitchFamily="18" charset="0"/>
              </a:rPr>
              <a:t>.</a:t>
            </a:r>
          </a:p>
          <a:p>
            <a:pPr marL="571500" indent="-571500" algn="just">
              <a:lnSpc>
                <a:spcPct val="120000"/>
              </a:lnSpc>
              <a:spcAft>
                <a:spcPts val="0"/>
              </a:spcAft>
              <a:buFont typeface="Wingdings" panose="05000000000000000000" pitchFamily="2" charset="2"/>
              <a:buChar char="§"/>
            </a:pPr>
            <a:r>
              <a:rPr lang="nl-NL" sz="4000" dirty="0" smtClean="0">
                <a:effectLst/>
                <a:latin typeface="Cambria" panose="02040503050406030204" pitchFamily="18" charset="0"/>
                <a:ea typeface="Cambria" panose="02040503050406030204" pitchFamily="18" charset="0"/>
              </a:rPr>
              <a:t>Chia sẻ những gì em tìm được với người thân.</a:t>
            </a:r>
            <a:endParaRPr lang="en-US" sz="40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62803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4663440" y="819150"/>
            <a:ext cx="6791960" cy="5219700"/>
          </a:xfrm>
          <a:prstGeom prst="rect">
            <a:avLst/>
          </a:prstGeom>
          <a:solidFill>
            <a:schemeClr val="bg1">
              <a:alpha val="7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E856CECD-4C2A-46DE-A5FD-64F1F8C73A53}"/>
              </a:ext>
            </a:extLst>
          </p:cNvPr>
          <p:cNvSpPr txBox="1"/>
          <p:nvPr/>
        </p:nvSpPr>
        <p:spPr>
          <a:xfrm>
            <a:off x="4663441" y="1401078"/>
            <a:ext cx="6791959" cy="4339650"/>
          </a:xfrm>
          <a:prstGeom prst="rect">
            <a:avLst/>
          </a:prstGeom>
          <a:noFill/>
        </p:spPr>
        <p:txBody>
          <a:bodyPr wrap="square" rtlCol="0">
            <a:spAutoFit/>
          </a:bodyPr>
          <a:lstStyle/>
          <a:p>
            <a:pPr algn="ctr"/>
            <a:r>
              <a:rPr lang="en-US" altLang="zh-CN" sz="13800" dirty="0" smtClean="0">
                <a:ln>
                  <a:solidFill>
                    <a:sysClr val="windowText" lastClr="000000"/>
                  </a:solidFill>
                </a:ln>
                <a:solidFill>
                  <a:srgbClr val="0DBBB8"/>
                </a:solidFill>
                <a:latin typeface="#9Slide06 SVNBonjour" pitchFamily="2" charset="0"/>
                <a:ea typeface="思源黑体 CN Medium" panose="020B0600000000000000" pitchFamily="34" charset="-122"/>
              </a:rPr>
              <a:t>CHÀO TẠM BIỆT</a:t>
            </a:r>
            <a:endParaRPr lang="zh-CN" altLang="en-US" sz="13800" dirty="0">
              <a:ln>
                <a:solidFill>
                  <a:sysClr val="windowText" lastClr="000000"/>
                </a:solidFill>
              </a:ln>
              <a:solidFill>
                <a:srgbClr val="0DBBB8"/>
              </a:solidFill>
              <a:latin typeface="#9Slide06 SVNBonjour" pitchFamily="2" charset="0"/>
              <a:ea typeface="思源黑体 CN Medium" panose="020B0600000000000000" pitchFamily="34" charset="-122"/>
            </a:endParaRPr>
          </a:p>
        </p:txBody>
      </p:sp>
      <p:pic>
        <p:nvPicPr>
          <p:cNvPr id="8" name="图片 9">
            <a:extLst>
              <a:ext uri="{FF2B5EF4-FFF2-40B4-BE49-F238E27FC236}">
                <a16:creationId xmlns:a16="http://schemas.microsoft.com/office/drawing/2014/main" id="{FB1FBE23-BCED-420F-8FBE-B8F9BEDA0482}"/>
              </a:ext>
            </a:extLst>
          </p:cNvPr>
          <p:cNvPicPr>
            <a:picLocks noChangeAspect="1"/>
          </p:cNvPicPr>
          <p:nvPr/>
        </p:nvPicPr>
        <p:blipFill>
          <a:blip r:embed="rId3"/>
          <a:stretch>
            <a:fillRect/>
          </a:stretch>
        </p:blipFill>
        <p:spPr>
          <a:xfrm>
            <a:off x="-216459" y="819150"/>
            <a:ext cx="4879898" cy="5267075"/>
          </a:xfrm>
          <a:prstGeom prst="rect">
            <a:avLst/>
          </a:prstGeom>
          <a:effectLst>
            <a:outerShdw blurRad="12700" dist="12700" dir="2700000" algn="tl" rotWithShape="0">
              <a:prstClr val="black">
                <a:alpha val="40000"/>
              </a:prstClr>
            </a:outerShdw>
          </a:effectLst>
        </p:spPr>
      </p:pic>
    </p:spTree>
    <p:extLst>
      <p:ext uri="{BB962C8B-B14F-4D97-AF65-F5344CB8AC3E}">
        <p14:creationId xmlns:p14="http://schemas.microsoft.com/office/powerpoint/2010/main" val="15043612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947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577980" y="1081824"/>
            <a:ext cx="11495832" cy="5471160"/>
          </a:xfrm>
          <a:prstGeom prst="rect">
            <a:avLst/>
          </a:prstGeom>
          <a:solidFill>
            <a:schemeClr val="bg1">
              <a:alpha val="99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F8C8527E-04E1-4308-8BA3-21914CA8F7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8859" y="-259119"/>
            <a:ext cx="2362201" cy="2362201"/>
          </a:xfrm>
          <a:prstGeom prst="rect">
            <a:avLst/>
          </a:prstGeom>
          <a:effectLst>
            <a:outerShdw blurRad="12700" dist="12700" dir="2700000" algn="tl" rotWithShape="0">
              <a:prstClr val="black">
                <a:alpha val="40000"/>
              </a:prstClr>
            </a:outerShdw>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3378" y="-320117"/>
            <a:ext cx="4383404" cy="1767993"/>
          </a:xfrm>
          <a:prstGeom prst="rect">
            <a:avLst/>
          </a:prstGeom>
        </p:spPr>
      </p:pic>
      <p:sp>
        <p:nvSpPr>
          <p:cNvPr id="4" name="Rectangle 3"/>
          <p:cNvSpPr/>
          <p:nvPr/>
        </p:nvSpPr>
        <p:spPr>
          <a:xfrm>
            <a:off x="811763" y="1035320"/>
            <a:ext cx="10748866" cy="5564600"/>
          </a:xfrm>
          <a:prstGeom prst="rect">
            <a:avLst/>
          </a:prstGeom>
        </p:spPr>
        <p:txBody>
          <a:bodyPr wrap="square">
            <a:spAutoFit/>
          </a:bodyPr>
          <a:lstStyle/>
          <a:p>
            <a:pPr indent="228600" algn="just">
              <a:lnSpc>
                <a:spcPct val="120000"/>
              </a:lnSpc>
              <a:spcAft>
                <a:spcPts val="0"/>
              </a:spcAft>
            </a:pPr>
            <a:r>
              <a:rPr lang="nl-NL" b="1" dirty="0">
                <a:latin typeface="Times New Roman" panose="02020603050405020304" pitchFamily="18" charset="0"/>
                <a:ea typeface="Times New Roman" panose="02020603050405020304" pitchFamily="18" charset="0"/>
              </a:rPr>
              <a:t>1. Năng lực đặc thù:</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nl-NL" dirty="0">
                <a:latin typeface="Times New Roman" panose="02020603050405020304" pitchFamily="18" charset="0"/>
                <a:ea typeface="Times New Roman" panose="02020603050405020304" pitchFamily="18" charset="0"/>
              </a:rPr>
              <a:t>- Dựa vào các tranh ảnh trong SHS để nói về một cảnh vật.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nl-NL" dirty="0">
                <a:latin typeface="Times New Roman" panose="02020603050405020304" pitchFamily="18" charset="0"/>
                <a:ea typeface="Times New Roman" panose="02020603050405020304" pitchFamily="18" charset="0"/>
              </a:rPr>
              <a:t>- Viết được một đoạn văn ngắn nêu tình cảm, cảm xúc của em về một cảnh vật em yêu thích. Biết chia sẻ đoạn văn của mình với bạn. Chỉnh sửa theo góp ý.</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nl-NL" dirty="0">
                <a:latin typeface="Times New Roman" panose="02020603050405020304" pitchFamily="18" charset="0"/>
                <a:ea typeface="Times New Roman" panose="02020603050405020304" pitchFamily="18" charset="0"/>
              </a:rPr>
              <a:t>- Hiểu biết về thế giới thiên nhiên, từ đó biết yêu quý, bảo về các laoif thú, bảo vệ môi trường sống của chúng. Chia sẻ với người thân những hiểu biết về thế giới thiên nhiên. </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nl-NL" dirty="0">
                <a:latin typeface="Times New Roman" panose="02020603050405020304" pitchFamily="18" charset="0"/>
                <a:ea typeface="Times New Roman" panose="02020603050405020304" pitchFamily="18" charset="0"/>
              </a:rPr>
              <a:t>- Phát triển năng lực ngôn ngữ.</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Bef>
                <a:spcPts val="600"/>
              </a:spcBef>
              <a:spcAft>
                <a:spcPts val="0"/>
              </a:spcAft>
            </a:pPr>
            <a:r>
              <a:rPr lang="en-US" b="1" dirty="0">
                <a:latin typeface="Times New Roman" panose="02020603050405020304" pitchFamily="18" charset="0"/>
                <a:ea typeface="Times New Roman" panose="02020603050405020304" pitchFamily="18" charset="0"/>
              </a:rPr>
              <a:t>2. </a:t>
            </a:r>
            <a:r>
              <a:rPr lang="en-US" b="1" dirty="0" err="1">
                <a:latin typeface="Times New Roman" panose="02020603050405020304" pitchFamily="18" charset="0"/>
                <a:ea typeface="Times New Roman" panose="02020603050405020304" pitchFamily="18" charset="0"/>
              </a:rPr>
              <a:t>Năng</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lực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chung</a:t>
            </a:r>
            <a:r>
              <a:rPr lang="en-US" b="1"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Năng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lực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tự</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chủ</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tự</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học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lắng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đúng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kịp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thời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hoàn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thành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nội</a:t>
            </a:r>
            <a:r>
              <a:rPr lang="en-US" dirty="0">
                <a:latin typeface="Times New Roman" panose="02020603050405020304" pitchFamily="18" charset="0"/>
                <a:ea typeface="Times New Roman" panose="02020603050405020304" pitchFamily="18" charset="0"/>
              </a:rPr>
              <a:t> dung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SGK. </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Năng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lực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giải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quyết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vấn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đề</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sáng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tạo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tham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trò</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vận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dụng</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Năng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lực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giao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tiếp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hợp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Tham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làm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việc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nhóm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hoạt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động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học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tập</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Bef>
                <a:spcPts val="600"/>
              </a:spcBef>
              <a:spcAft>
                <a:spcPts val="0"/>
              </a:spcAft>
            </a:pPr>
            <a:r>
              <a:rPr lang="en-US" b="1" dirty="0">
                <a:latin typeface="Times New Roman" panose="02020603050405020304" pitchFamily="18" charset="0"/>
                <a:ea typeface="Times New Roman" panose="02020603050405020304" pitchFamily="18" charset="0"/>
              </a:rPr>
              <a:t>3. </a:t>
            </a:r>
            <a:r>
              <a:rPr lang="en-US" b="1" dirty="0" err="1">
                <a:latin typeface="Times New Roman" panose="02020603050405020304" pitchFamily="18" charset="0"/>
                <a:ea typeface="Times New Roman" panose="02020603050405020304" pitchFamily="18" charset="0"/>
              </a:rPr>
              <a:t>Phẩm</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chất</a:t>
            </a:r>
            <a:r>
              <a:rPr lang="en-US" b="1"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Phẩm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yêu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nước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yêu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quê</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hương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nước</a:t>
            </a:r>
            <a:r>
              <a:rPr lang="en-US" dirty="0">
                <a:latin typeface="Times New Roman" panose="02020603050405020304" pitchFamily="18" charset="0"/>
                <a:ea typeface="Times New Roman" panose="02020603050405020304" pitchFamily="18" charset="0"/>
              </a:rPr>
              <a:t> qua </a:t>
            </a:r>
            <a:r>
              <a:rPr lang="en-US" dirty="0" err="1">
                <a:latin typeface="Times New Roman" panose="02020603050405020304" pitchFamily="18" charset="0"/>
                <a:ea typeface="Times New Roman" panose="02020603050405020304" pitchFamily="18" charset="0"/>
              </a:rPr>
              <a:t>quan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sát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tìm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hiểu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hình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ảnh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bài</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Phẩm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nhân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yêu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quý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và</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tôn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trọng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bạn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làm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việc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nhóm</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Phẩm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chăm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chỉ</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Chăm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chỉ</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viết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trả</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lời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câu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hỏi</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indent="228600" algn="just">
              <a:lnSpc>
                <a:spcPct val="120000"/>
              </a:lnSpc>
              <a:spcAft>
                <a:spcPts val="0"/>
              </a:spcAf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Phẩm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trách</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nhiệm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Giữ</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trật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tự</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học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tập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nghiêm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túc</a:t>
            </a:r>
            <a:r>
              <a:rPr lang="en-US" dirty="0">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7353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3">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4663440" y="819150"/>
            <a:ext cx="6791960" cy="5368290"/>
          </a:xfrm>
          <a:prstGeom prst="rect">
            <a:avLst/>
          </a:prstGeom>
          <a:solidFill>
            <a:schemeClr val="bg1"/>
          </a:solidFill>
          <a:ln w="38100">
            <a:solidFill>
              <a:schemeClr val="tx1"/>
            </a:solidFill>
            <a:prstDash val="dash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D38E24C8-1DC3-48FF-9D93-505524807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6362" y="1520735"/>
            <a:ext cx="7053943" cy="7053943"/>
          </a:xfrm>
          <a:prstGeom prst="rect">
            <a:avLst/>
          </a:prstGeom>
          <a:effectLst>
            <a:outerShdw blurRad="12700" dist="12700" dir="18900000" algn="bl" rotWithShape="0">
              <a:prstClr val="black">
                <a:alpha val="40000"/>
              </a:prstClr>
            </a:outerShdw>
          </a:effectLst>
        </p:spPr>
      </p:pic>
      <p:pic>
        <p:nvPicPr>
          <p:cNvPr id="8" name="Picture 7"/>
          <p:cNvPicPr>
            <a:picLocks noChangeAspect="1"/>
          </p:cNvPicPr>
          <p:nvPr/>
        </p:nvPicPr>
        <p:blipFill>
          <a:blip r:embed="rId5"/>
          <a:stretch>
            <a:fillRect/>
          </a:stretch>
        </p:blipFill>
        <p:spPr>
          <a:xfrm>
            <a:off x="5175749" y="875691"/>
            <a:ext cx="6072142" cy="5255207"/>
          </a:xfrm>
          <a:prstGeom prst="rect">
            <a:avLst/>
          </a:prstGeom>
        </p:spPr>
      </p:pic>
    </p:spTree>
    <p:extLst>
      <p:ext uri="{BB962C8B-B14F-4D97-AF65-F5344CB8AC3E}">
        <p14:creationId xmlns:p14="http://schemas.microsoft.com/office/powerpoint/2010/main" val="2812910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6"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4579463" y="2125435"/>
            <a:ext cx="7111793" cy="3827496"/>
          </a:xfrm>
          <a:prstGeom prst="rect">
            <a:avLst/>
          </a:prstGeom>
          <a:solidFill>
            <a:schemeClr val="accent4">
              <a:lumMod val="20000"/>
              <a:lumOff val="80000"/>
            </a:schemeClr>
          </a:solidFill>
          <a:ln w="38100">
            <a:solidFill>
              <a:schemeClr val="tx1"/>
            </a:solidFill>
            <a:prstDash val="dash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p:cNvSpPr txBox="1"/>
          <p:nvPr/>
        </p:nvSpPr>
        <p:spPr>
          <a:xfrm>
            <a:off x="4826068" y="2331023"/>
            <a:ext cx="6618582" cy="3416320"/>
          </a:xfrm>
          <a:prstGeom prst="rect">
            <a:avLst/>
          </a:prstGeom>
          <a:noFill/>
        </p:spPr>
        <p:txBody>
          <a:bodyPr wrap="square" rtlCol="0">
            <a:spAutoFit/>
          </a:bodyPr>
          <a:lstStyle/>
          <a:p>
            <a:pPr algn="just"/>
            <a:r>
              <a:rPr lang="en-US" sz="3600" dirty="0" err="1" smtClean="0">
                <a:latin typeface="Cambria" panose="02040503050406030204" pitchFamily="18" charset="0"/>
                <a:ea typeface="Cambria" panose="02040503050406030204" pitchFamily="18" charset="0"/>
              </a:rPr>
              <a:t>Hãy</a:t>
            </a:r>
            <a:r>
              <a:rPr lang="en-US" sz="3600" dirty="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lắng</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nghe</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giai</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điệu</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bài</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hát</a:t>
            </a:r>
            <a:r>
              <a:rPr lang="en-US" sz="3600" dirty="0" smtClean="0">
                <a:latin typeface="Cambria" panose="02040503050406030204" pitchFamily="18" charset="0"/>
                <a:ea typeface="Cambria" panose="02040503050406030204" pitchFamily="18" charset="0"/>
              </a:rPr>
              <a:t> Hello </a:t>
            </a:r>
            <a:r>
              <a:rPr lang="en-US" sz="3600" dirty="0" err="1" smtClean="0">
                <a:latin typeface="Cambria" panose="02040503050406030204" pitchFamily="18" charset="0"/>
                <a:ea typeface="Cambria" panose="02040503050406030204" pitchFamily="18" charset="0"/>
              </a:rPr>
              <a:t>Việt</a:t>
            </a:r>
            <a:r>
              <a:rPr lang="en-US" sz="3600" dirty="0" smtClean="0">
                <a:latin typeface="Cambria" panose="02040503050406030204" pitchFamily="18" charset="0"/>
                <a:ea typeface="Cambria" panose="02040503050406030204" pitchFamily="18" charset="0"/>
              </a:rPr>
              <a:t> Nam, </a:t>
            </a:r>
            <a:r>
              <a:rPr lang="en-US" sz="3600" dirty="0" err="1" smtClean="0">
                <a:latin typeface="Cambria" panose="02040503050406030204" pitchFamily="18" charset="0"/>
                <a:ea typeface="Cambria" panose="02040503050406030204" pitchFamily="18" charset="0"/>
              </a:rPr>
              <a:t>quan</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sát</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và</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trả</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lời</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câu</a:t>
            </a:r>
            <a:r>
              <a:rPr lang="en-US" sz="3600" dirty="0" smtClean="0">
                <a:latin typeface="Cambria" panose="02040503050406030204" pitchFamily="18" charset="0"/>
                <a:ea typeface="Cambria" panose="02040503050406030204" pitchFamily="18" charset="0"/>
              </a:rPr>
              <a:t> </a:t>
            </a:r>
            <a:r>
              <a:rPr lang="en-US" sz="3600" dirty="0" err="1" smtClean="0">
                <a:latin typeface="Cambria" panose="02040503050406030204" pitchFamily="18" charset="0"/>
                <a:ea typeface="Cambria" panose="02040503050406030204" pitchFamily="18" charset="0"/>
              </a:rPr>
              <a:t>hỏi</a:t>
            </a:r>
            <a:r>
              <a:rPr lang="en-US" sz="3600" dirty="0" smtClean="0">
                <a:latin typeface="Cambria" panose="02040503050406030204" pitchFamily="18" charset="0"/>
                <a:ea typeface="Cambria" panose="02040503050406030204" pitchFamily="18" charset="0"/>
              </a:rPr>
              <a:t>:</a:t>
            </a:r>
          </a:p>
          <a:p>
            <a:pPr marL="285750" indent="-285750" algn="just">
              <a:buFont typeface="Wingdings" panose="05000000000000000000" pitchFamily="2" charset="2"/>
              <a:buChar char="§"/>
            </a:pPr>
            <a:r>
              <a:rPr lang="nl-NL" sz="3600" i="1" dirty="0" smtClean="0">
                <a:latin typeface="Cambria" panose="02040503050406030204" pitchFamily="18" charset="0"/>
                <a:ea typeface="Cambria" panose="02040503050406030204" pitchFamily="18" charset="0"/>
              </a:rPr>
              <a:t>Đoạn nhạc có </a:t>
            </a:r>
            <a:r>
              <a:rPr lang="nl-NL" sz="3600" i="1" dirty="0">
                <a:latin typeface="Cambria" panose="02040503050406030204" pitchFamily="18" charset="0"/>
                <a:ea typeface="Cambria" panose="02040503050406030204" pitchFamily="18" charset="0"/>
              </a:rPr>
              <a:t>những sự vật nào</a:t>
            </a:r>
            <a:r>
              <a:rPr lang="nl-NL" sz="3600" i="1" dirty="0" smtClean="0">
                <a:latin typeface="Cambria" panose="02040503050406030204" pitchFamily="18" charset="0"/>
                <a:ea typeface="Cambria" panose="02040503050406030204" pitchFamily="18" charset="0"/>
              </a:rPr>
              <a:t>? </a:t>
            </a:r>
          </a:p>
          <a:p>
            <a:pPr marL="285750" indent="-285750" algn="just">
              <a:buFont typeface="Wingdings" panose="05000000000000000000" pitchFamily="2" charset="2"/>
              <a:buChar char="§"/>
            </a:pPr>
            <a:r>
              <a:rPr lang="nl-NL" sz="3600" i="1" dirty="0" smtClean="0">
                <a:latin typeface="Cambria" panose="02040503050406030204" pitchFamily="18" charset="0"/>
                <a:ea typeface="Cambria" panose="02040503050406030204" pitchFamily="18" charset="0"/>
              </a:rPr>
              <a:t>Các sự </a:t>
            </a:r>
            <a:r>
              <a:rPr lang="nl-NL" sz="3600" i="1" dirty="0">
                <a:latin typeface="Cambria" panose="02040503050406030204" pitchFamily="18" charset="0"/>
                <a:ea typeface="Cambria" panose="02040503050406030204" pitchFamily="18" charset="0"/>
              </a:rPr>
              <a:t>vật đó có đặc điểm gì</a:t>
            </a:r>
            <a:r>
              <a:rPr lang="nl-NL" sz="3600" i="1" dirty="0" smtClean="0">
                <a:latin typeface="Cambria" panose="02040503050406030204" pitchFamily="18" charset="0"/>
                <a:ea typeface="Cambria" panose="02040503050406030204" pitchFamily="18" charset="0"/>
              </a:rPr>
              <a:t>?</a:t>
            </a:r>
            <a:endParaRPr lang="en-US" sz="3600" i="1" dirty="0">
              <a:latin typeface="Cambria" panose="02040503050406030204" pitchFamily="18" charset="0"/>
              <a:ea typeface="Cambria" panose="02040503050406030204" pitchFamily="18" charset="0"/>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30534" y1="49412" x2="30534" y2="49412"/>
                        <a14:foregroundMark x1="65903" y1="24118" x2="74555" y2="78529"/>
                        <a14:foregroundMark x1="77354" y1="75000" x2="77354" y2="75000"/>
                      </a14:backgroundRemoval>
                    </a14:imgEffect>
                  </a14:imgLayer>
                </a14:imgProps>
              </a:ext>
            </a:extLst>
          </a:blip>
          <a:stretch>
            <a:fillRect/>
          </a:stretch>
        </p:blipFill>
        <p:spPr>
          <a:xfrm>
            <a:off x="0" y="2211356"/>
            <a:ext cx="4657809" cy="4029657"/>
          </a:xfrm>
          <a:prstGeom prst="rect">
            <a:avLst/>
          </a:prstGeom>
        </p:spPr>
      </p:pic>
    </p:spTree>
    <p:extLst>
      <p:ext uri="{BB962C8B-B14F-4D97-AF65-F5344CB8AC3E}">
        <p14:creationId xmlns:p14="http://schemas.microsoft.com/office/powerpoint/2010/main" val="795638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t1s.com - HD Chào Việt Nam  Thùy Chi  Hello Viet N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59" y="0"/>
            <a:ext cx="12197259" cy="6855936"/>
          </a:xfrm>
          <a:prstGeom prst="rect">
            <a:avLst/>
          </a:prstGeom>
        </p:spPr>
      </p:pic>
    </p:spTree>
    <p:extLst>
      <p:ext uri="{BB962C8B-B14F-4D97-AF65-F5344CB8AC3E}">
        <p14:creationId xmlns:p14="http://schemas.microsoft.com/office/powerpoint/2010/main" val="1311357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3">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2" name="矩形 4"/>
          <p:cNvSpPr/>
          <p:nvPr/>
        </p:nvSpPr>
        <p:spPr>
          <a:xfrm>
            <a:off x="5242560" y="794657"/>
            <a:ext cx="6568440" cy="5268686"/>
          </a:xfrm>
          <a:prstGeom prst="rect">
            <a:avLst/>
          </a:prstGeom>
          <a:solidFill>
            <a:schemeClr val="bg1"/>
          </a:solidFill>
          <a:ln w="38100">
            <a:solidFill>
              <a:schemeClr val="tx1"/>
            </a:solidFill>
            <a:prstDash val="dashDot"/>
          </a:ln>
          <a:effectLst>
            <a:outerShdw blurRad="317500" dist="38100" dir="2700000" algn="tl" rotWithShape="0">
              <a:schemeClr val="accen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阿里巴巴普惠体"/>
              <a:cs typeface="+mn-cs"/>
            </a:endParaRPr>
          </a:p>
        </p:txBody>
      </p:sp>
      <p:pic>
        <p:nvPicPr>
          <p:cNvPr id="13" name="Picture 12"/>
          <p:cNvPicPr>
            <a:picLocks noChangeAspect="1"/>
          </p:cNvPicPr>
          <p:nvPr/>
        </p:nvPicPr>
        <p:blipFill>
          <a:blip r:embed="rId4"/>
          <a:stretch>
            <a:fillRect/>
          </a:stretch>
        </p:blipFill>
        <p:spPr>
          <a:xfrm>
            <a:off x="5467463" y="875443"/>
            <a:ext cx="6072142" cy="5255207"/>
          </a:xfrm>
          <a:prstGeom prst="rect">
            <a:avLst/>
          </a:prstGeom>
        </p:spPr>
      </p:pic>
      <p:pic>
        <p:nvPicPr>
          <p:cNvPr id="5" name="图片 4">
            <a:extLst>
              <a:ext uri="{FF2B5EF4-FFF2-40B4-BE49-F238E27FC236}">
                <a16:creationId xmlns:a16="http://schemas.microsoft.com/office/drawing/2014/main" id="{D38E24C8-1DC3-48FF-9D93-505524807F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6362" y="1520735"/>
            <a:ext cx="7053943" cy="7053943"/>
          </a:xfrm>
          <a:prstGeom prst="rect">
            <a:avLst/>
          </a:prstGeom>
          <a:effectLst>
            <a:outerShdw blurRad="12700" dist="12700" dir="18900000" algn="bl" rotWithShape="0">
              <a:prstClr val="black">
                <a:alpha val="40000"/>
              </a:prstClr>
            </a:outerShdw>
          </a:effectLst>
        </p:spPr>
      </p:pic>
    </p:spTree>
    <p:extLst>
      <p:ext uri="{BB962C8B-B14F-4D97-AF65-F5344CB8AC3E}">
        <p14:creationId xmlns:p14="http://schemas.microsoft.com/office/powerpoint/2010/main" val="4246925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325120" y="819150"/>
            <a:ext cx="11450320" cy="521970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08E3DE72-A586-4EEE-AB3F-7F104B96D7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956212" y="3043481"/>
            <a:ext cx="3814519" cy="3814519"/>
          </a:xfrm>
          <a:prstGeom prst="rect">
            <a:avLst/>
          </a:prstGeom>
          <a:effectLst>
            <a:outerShdw blurRad="25400" dist="25400" dir="2700000" algn="tl" rotWithShape="0">
              <a:prstClr val="black">
                <a:alpha val="40000"/>
              </a:prstClr>
            </a:outerShdw>
          </a:effectLst>
        </p:spPr>
      </p:pic>
      <p:sp>
        <p:nvSpPr>
          <p:cNvPr id="2" name="文本框 1">
            <a:extLst>
              <a:ext uri="{FF2B5EF4-FFF2-40B4-BE49-F238E27FC236}">
                <a16:creationId xmlns:a16="http://schemas.microsoft.com/office/drawing/2014/main" id="{639FFC4D-5AC0-49F7-8917-569084F18B8A}"/>
              </a:ext>
            </a:extLst>
          </p:cNvPr>
          <p:cNvSpPr txBox="1"/>
          <p:nvPr/>
        </p:nvSpPr>
        <p:spPr>
          <a:xfrm>
            <a:off x="4607743" y="35238"/>
            <a:ext cx="3973550" cy="923330"/>
          </a:xfrm>
          <a:prstGeom prst="rect">
            <a:avLst/>
          </a:prstGeom>
          <a:noFill/>
        </p:spPr>
        <p:txBody>
          <a:bodyPr wrap="square" rtlCol="0">
            <a:spAutoFit/>
          </a:bodyPr>
          <a:lstStyle/>
          <a:p>
            <a:r>
              <a:rPr lang="en-US" altLang="zh-CN" sz="5400" dirty="0" err="1" smtClean="0">
                <a:ln>
                  <a:solidFill>
                    <a:sysClr val="windowText" lastClr="000000"/>
                  </a:solidFill>
                </a:ln>
                <a:solidFill>
                  <a:schemeClr val="bg1"/>
                </a:solidFill>
                <a:latin typeface="#9Slide06 SVNBonjour" pitchFamily="2" charset="0"/>
                <a:ea typeface="思源黑体 CN Medium" panose="020B0600000000000000" pitchFamily="34" charset="-122"/>
              </a:rPr>
              <a:t>Hoạt</a:t>
            </a:r>
            <a:r>
              <a:rPr lang="en-US" altLang="zh-CN" sz="5400" dirty="0" smtClean="0">
                <a:ln>
                  <a:solidFill>
                    <a:sysClr val="windowText" lastClr="000000"/>
                  </a:solidFill>
                </a:ln>
                <a:solidFill>
                  <a:schemeClr val="bg1"/>
                </a:solidFill>
                <a:latin typeface="#9Slide06 SVNBonjour" pitchFamily="2" charset="0"/>
                <a:ea typeface="思源黑体 CN Medium" panose="020B0600000000000000" pitchFamily="34" charset="-122"/>
              </a:rPr>
              <a:t> </a:t>
            </a:r>
            <a:r>
              <a:rPr lang="en-US" altLang="zh-CN" sz="5400" dirty="0" err="1" smtClean="0">
                <a:ln>
                  <a:solidFill>
                    <a:sysClr val="windowText" lastClr="000000"/>
                  </a:solidFill>
                </a:ln>
                <a:solidFill>
                  <a:schemeClr val="bg1"/>
                </a:solidFill>
                <a:latin typeface="#9Slide06 SVNBonjour" pitchFamily="2" charset="0"/>
                <a:ea typeface="思源黑体 CN Medium" panose="020B0600000000000000" pitchFamily="34" charset="-122"/>
              </a:rPr>
              <a:t>động</a:t>
            </a:r>
            <a:r>
              <a:rPr lang="en-US" altLang="zh-CN" sz="5400" dirty="0" smtClean="0">
                <a:ln>
                  <a:solidFill>
                    <a:sysClr val="windowText" lastClr="000000"/>
                  </a:solidFill>
                </a:ln>
                <a:solidFill>
                  <a:schemeClr val="bg1"/>
                </a:solidFill>
                <a:latin typeface="#9Slide06 SVNBonjour" pitchFamily="2" charset="0"/>
                <a:ea typeface="思源黑体 CN Medium" panose="020B0600000000000000" pitchFamily="34" charset="-122"/>
              </a:rPr>
              <a:t> 1</a:t>
            </a:r>
            <a:endParaRPr lang="zh-CN" altLang="en-US" sz="5400" dirty="0">
              <a:ln>
                <a:solidFill>
                  <a:sysClr val="windowText" lastClr="000000"/>
                </a:solidFill>
              </a:ln>
              <a:solidFill>
                <a:schemeClr val="bg1"/>
              </a:solidFill>
              <a:latin typeface="#9Slide06 SVNBonjour" pitchFamily="2" charset="0"/>
              <a:ea typeface="思源黑体 CN Medium" panose="020B0600000000000000" pitchFamily="34" charset="-122"/>
            </a:endParaRPr>
          </a:p>
        </p:txBody>
      </p:sp>
      <p:sp>
        <p:nvSpPr>
          <p:cNvPr id="4" name="矩形 3">
            <a:extLst>
              <a:ext uri="{FF2B5EF4-FFF2-40B4-BE49-F238E27FC236}">
                <a16:creationId xmlns:a16="http://schemas.microsoft.com/office/drawing/2014/main" id="{883E73CD-79D9-47CF-B907-B0233C3F2DF0}"/>
              </a:ext>
            </a:extLst>
          </p:cNvPr>
          <p:cNvSpPr/>
          <p:nvPr/>
        </p:nvSpPr>
        <p:spPr>
          <a:xfrm>
            <a:off x="736211" y="5018913"/>
            <a:ext cx="4107960" cy="584775"/>
          </a:xfrm>
          <a:prstGeom prst="rect">
            <a:avLst/>
          </a:prstGeom>
          <a:solidFill>
            <a:schemeClr val="accent4">
              <a:lumMod val="20000"/>
              <a:lumOff val="80000"/>
            </a:schemeClr>
          </a:solidFill>
          <a:ln w="28575">
            <a:solidFill>
              <a:schemeClr val="tx1"/>
            </a:solidFill>
            <a:prstDash val="dashDot"/>
          </a:ln>
        </p:spPr>
        <p:txBody>
          <a:bodyPr wrap="square">
            <a:spAutoFit/>
          </a:bodyPr>
          <a:lstStyle/>
          <a:p>
            <a:pPr lvl="0" defTabSz="1219170">
              <a:defRPr/>
            </a:pPr>
            <a:r>
              <a:rPr lang="nl-NL" sz="3200" b="1" dirty="0" smtClean="0">
                <a:solidFill>
                  <a:srgbClr val="D39D17"/>
                </a:solidFill>
                <a:latin typeface="Cambria" panose="02040503050406030204" pitchFamily="18" charset="0"/>
                <a:ea typeface="Cambria" panose="02040503050406030204" pitchFamily="18" charset="0"/>
              </a:rPr>
              <a:t>THẢO LUẬN NHÓM 4</a:t>
            </a:r>
            <a:endParaRPr kumimoji="0" lang="en-US" altLang="zh-CN" sz="2000" b="0" i="0" u="none" strike="noStrike" kern="0" cap="none" spc="0" normalizeH="0" baseline="0" noProof="0" dirty="0">
              <a:ln>
                <a:noFill/>
              </a:ln>
              <a:solidFill>
                <a:srgbClr val="D39D17"/>
              </a:solidFill>
              <a:effectLst/>
              <a:uLnTx/>
              <a:uFillTx/>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rotWithShape="1">
          <a:blip r:embed="rId4"/>
          <a:srcRect t="-3395" r="2" b="-1244"/>
          <a:stretch/>
        </p:blipFill>
        <p:spPr>
          <a:xfrm>
            <a:off x="736211" y="1968651"/>
            <a:ext cx="8824349" cy="2813035"/>
          </a:xfrm>
          <a:prstGeom prst="rect">
            <a:avLst/>
          </a:prstGeom>
        </p:spPr>
      </p:pic>
      <p:sp>
        <p:nvSpPr>
          <p:cNvPr id="23" name="矩形 3">
            <a:extLst>
              <a:ext uri="{FF2B5EF4-FFF2-40B4-BE49-F238E27FC236}">
                <a16:creationId xmlns:a16="http://schemas.microsoft.com/office/drawing/2014/main" id="{883E73CD-79D9-47CF-B907-B0233C3F2DF0}"/>
              </a:ext>
            </a:extLst>
          </p:cNvPr>
          <p:cNvSpPr/>
          <p:nvPr/>
        </p:nvSpPr>
        <p:spPr>
          <a:xfrm>
            <a:off x="493149" y="1211783"/>
            <a:ext cx="11607411" cy="677108"/>
          </a:xfrm>
          <a:prstGeom prst="rect">
            <a:avLst/>
          </a:prstGeom>
        </p:spPr>
        <p:txBody>
          <a:bodyPr wrap="square">
            <a:spAutoFit/>
          </a:bodyPr>
          <a:lstStyle/>
          <a:p>
            <a:pPr lvl="0" defTabSz="1219170">
              <a:defRPr/>
            </a:pPr>
            <a:r>
              <a:rPr lang="nl-NL" sz="3800" b="1" dirty="0">
                <a:solidFill>
                  <a:srgbClr val="C00000"/>
                </a:solidFill>
                <a:latin typeface="Cambria" panose="02040503050406030204" pitchFamily="18" charset="0"/>
                <a:ea typeface="Cambria" panose="02040503050406030204" pitchFamily="18" charset="0"/>
              </a:rPr>
              <a:t>Em thích cảnh vật nào trong các bức ảnh? Vì sao?</a:t>
            </a:r>
            <a:endParaRPr kumimoji="0" lang="en-US" altLang="zh-CN" sz="3800" b="0" i="0" u="none" strike="noStrike" kern="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10642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9248D3F-9CD2-4DB4-B18C-9C4A3713A769}"/>
              </a:ext>
            </a:extLst>
          </p:cNvPr>
          <p:cNvPicPr>
            <a:picLocks noChangeAspect="1"/>
          </p:cNvPicPr>
          <p:nvPr/>
        </p:nvPicPr>
        <p:blipFill>
          <a:blip r:embed="rId2">
            <a:extLst>
              <a:ext uri="{28A0092B-C50C-407E-A947-70E740481C1C}">
                <a14:useLocalDpi xmlns:a14="http://schemas.microsoft.com/office/drawing/2010/main" val="0"/>
              </a:ext>
            </a:extLst>
          </a:blip>
          <a:srcRect l="11358" t="1063" r="6661" b="16956"/>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7" name="矩形 6">
            <a:extLst>
              <a:ext uri="{FF2B5EF4-FFF2-40B4-BE49-F238E27FC236}">
                <a16:creationId xmlns:a16="http://schemas.microsoft.com/office/drawing/2014/main" id="{418C0EC0-A1AF-48B3-A0A5-DAF1578B92A0}"/>
              </a:ext>
            </a:extLst>
          </p:cNvPr>
          <p:cNvSpPr/>
          <p:nvPr/>
        </p:nvSpPr>
        <p:spPr>
          <a:xfrm>
            <a:off x="325120" y="819150"/>
            <a:ext cx="11450320" cy="521970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639FFC4D-5AC0-49F7-8917-569084F18B8A}"/>
              </a:ext>
            </a:extLst>
          </p:cNvPr>
          <p:cNvSpPr txBox="1"/>
          <p:nvPr/>
        </p:nvSpPr>
        <p:spPr>
          <a:xfrm>
            <a:off x="4607743" y="35238"/>
            <a:ext cx="3973550" cy="923330"/>
          </a:xfrm>
          <a:prstGeom prst="rect">
            <a:avLst/>
          </a:prstGeom>
          <a:noFill/>
        </p:spPr>
        <p:txBody>
          <a:bodyPr wrap="square" rtlCol="0">
            <a:spAutoFit/>
          </a:bodyPr>
          <a:lstStyle/>
          <a:p>
            <a:r>
              <a:rPr lang="en-US" altLang="zh-CN" sz="5400" dirty="0" err="1" smtClean="0">
                <a:ln>
                  <a:solidFill>
                    <a:sysClr val="windowText" lastClr="000000"/>
                  </a:solidFill>
                </a:ln>
                <a:solidFill>
                  <a:schemeClr val="bg1"/>
                </a:solidFill>
                <a:latin typeface="#9Slide06 SVNBonjour" pitchFamily="2" charset="0"/>
                <a:ea typeface="思源黑体 CN Medium" panose="020B0600000000000000" pitchFamily="34" charset="-122"/>
              </a:rPr>
              <a:t>Hoạt</a:t>
            </a:r>
            <a:r>
              <a:rPr lang="en-US" altLang="zh-CN" sz="5400" dirty="0" smtClean="0">
                <a:ln>
                  <a:solidFill>
                    <a:sysClr val="windowText" lastClr="000000"/>
                  </a:solidFill>
                </a:ln>
                <a:solidFill>
                  <a:schemeClr val="bg1"/>
                </a:solidFill>
                <a:latin typeface="#9Slide06 SVNBonjour" pitchFamily="2" charset="0"/>
                <a:ea typeface="思源黑体 CN Medium" panose="020B0600000000000000" pitchFamily="34" charset="-122"/>
              </a:rPr>
              <a:t> </a:t>
            </a:r>
            <a:r>
              <a:rPr lang="en-US" altLang="zh-CN" sz="5400" dirty="0" err="1" smtClean="0">
                <a:ln>
                  <a:solidFill>
                    <a:sysClr val="windowText" lastClr="000000"/>
                  </a:solidFill>
                </a:ln>
                <a:solidFill>
                  <a:schemeClr val="bg1"/>
                </a:solidFill>
                <a:latin typeface="#9Slide06 SVNBonjour" pitchFamily="2" charset="0"/>
                <a:ea typeface="思源黑体 CN Medium" panose="020B0600000000000000" pitchFamily="34" charset="-122"/>
              </a:rPr>
              <a:t>động</a:t>
            </a:r>
            <a:r>
              <a:rPr lang="en-US" altLang="zh-CN" sz="5400" dirty="0" smtClean="0">
                <a:ln>
                  <a:solidFill>
                    <a:sysClr val="windowText" lastClr="000000"/>
                  </a:solidFill>
                </a:ln>
                <a:solidFill>
                  <a:schemeClr val="bg1"/>
                </a:solidFill>
                <a:latin typeface="#9Slide06 SVNBonjour" pitchFamily="2" charset="0"/>
                <a:ea typeface="思源黑体 CN Medium" panose="020B0600000000000000" pitchFamily="34" charset="-122"/>
              </a:rPr>
              <a:t> 2</a:t>
            </a:r>
            <a:endParaRPr lang="zh-CN" altLang="en-US" sz="5400" dirty="0">
              <a:ln>
                <a:solidFill>
                  <a:sysClr val="windowText" lastClr="000000"/>
                </a:solidFill>
              </a:ln>
              <a:solidFill>
                <a:schemeClr val="bg1"/>
              </a:solidFill>
              <a:latin typeface="#9Slide06 SVNBonjour" pitchFamily="2" charset="0"/>
              <a:ea typeface="思源黑体 CN Medium" panose="020B0600000000000000" pitchFamily="34" charset="-122"/>
            </a:endParaRPr>
          </a:p>
        </p:txBody>
      </p:sp>
      <p:sp>
        <p:nvSpPr>
          <p:cNvPr id="23" name="矩形 3">
            <a:extLst>
              <a:ext uri="{FF2B5EF4-FFF2-40B4-BE49-F238E27FC236}">
                <a16:creationId xmlns:a16="http://schemas.microsoft.com/office/drawing/2014/main" id="{883E73CD-79D9-47CF-B907-B0233C3F2DF0}"/>
              </a:ext>
            </a:extLst>
          </p:cNvPr>
          <p:cNvSpPr/>
          <p:nvPr/>
        </p:nvSpPr>
        <p:spPr>
          <a:xfrm>
            <a:off x="457394" y="907740"/>
            <a:ext cx="11607411" cy="1200329"/>
          </a:xfrm>
          <a:prstGeom prst="rect">
            <a:avLst/>
          </a:prstGeom>
        </p:spPr>
        <p:txBody>
          <a:bodyPr wrap="square">
            <a:spAutoFit/>
          </a:bodyPr>
          <a:lstStyle/>
          <a:p>
            <a:r>
              <a:rPr lang="nl-NL" sz="3600" b="1" dirty="0">
                <a:solidFill>
                  <a:srgbClr val="00B050"/>
                </a:solidFill>
                <a:latin typeface="Cambria" panose="02040503050406030204" pitchFamily="18" charset="0"/>
                <a:ea typeface="Cambria" panose="02040503050406030204" pitchFamily="18" charset="0"/>
              </a:rPr>
              <a:t>Viết đoạn văn nêu tình cảm, cảm xúc của em về một cảnh vật em yêu thích</a:t>
            </a:r>
            <a:endParaRPr lang="en-US" sz="3600" dirty="0">
              <a:solidFill>
                <a:srgbClr val="00B050"/>
              </a:solidFill>
              <a:latin typeface="Cambria" panose="02040503050406030204" pitchFamily="18" charset="0"/>
              <a:ea typeface="Cambria" panose="02040503050406030204" pitchFamily="18" charset="0"/>
            </a:endParaRPr>
          </a:p>
        </p:txBody>
      </p:sp>
      <p:sp>
        <p:nvSpPr>
          <p:cNvPr id="10" name="矩形 3">
            <a:extLst>
              <a:ext uri="{FF2B5EF4-FFF2-40B4-BE49-F238E27FC236}">
                <a16:creationId xmlns:a16="http://schemas.microsoft.com/office/drawing/2014/main" id="{883E73CD-79D9-47CF-B907-B0233C3F2DF0}"/>
              </a:ext>
            </a:extLst>
          </p:cNvPr>
          <p:cNvSpPr/>
          <p:nvPr/>
        </p:nvSpPr>
        <p:spPr>
          <a:xfrm>
            <a:off x="5298729" y="2031425"/>
            <a:ext cx="1295789" cy="584775"/>
          </a:xfrm>
          <a:prstGeom prst="rect">
            <a:avLst/>
          </a:prstGeom>
          <a:noFill/>
          <a:ln w="28575">
            <a:noFill/>
            <a:prstDash val="dashDot"/>
          </a:ln>
        </p:spPr>
        <p:txBody>
          <a:bodyPr wrap="square">
            <a:spAutoFit/>
          </a:bodyPr>
          <a:lstStyle/>
          <a:p>
            <a:pPr lvl="0" defTabSz="1219170">
              <a:defRPr/>
            </a:pPr>
            <a:r>
              <a:rPr lang="nl-NL" sz="3200" b="1" dirty="0" smtClean="0">
                <a:solidFill>
                  <a:srgbClr val="C00000"/>
                </a:solidFill>
                <a:latin typeface="Cambria" panose="02040503050406030204" pitchFamily="18" charset="0"/>
                <a:ea typeface="Cambria" panose="02040503050406030204" pitchFamily="18" charset="0"/>
              </a:rPr>
              <a:t>Gợi ý:</a:t>
            </a:r>
            <a:endParaRPr kumimoji="0" lang="en-US" altLang="zh-CN" sz="2000" b="0" i="0" u="none" strike="noStrike" kern="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endParaRPr>
          </a:p>
        </p:txBody>
      </p:sp>
      <p:sp>
        <p:nvSpPr>
          <p:cNvPr id="11" name="矩形 3">
            <a:extLst>
              <a:ext uri="{FF2B5EF4-FFF2-40B4-BE49-F238E27FC236}">
                <a16:creationId xmlns:a16="http://schemas.microsoft.com/office/drawing/2014/main" id="{883E73CD-79D9-47CF-B907-B0233C3F2DF0}"/>
              </a:ext>
            </a:extLst>
          </p:cNvPr>
          <p:cNvSpPr/>
          <p:nvPr/>
        </p:nvSpPr>
        <p:spPr>
          <a:xfrm>
            <a:off x="483227" y="2697093"/>
            <a:ext cx="10926791" cy="3046988"/>
          </a:xfrm>
          <a:prstGeom prst="rect">
            <a:avLst/>
          </a:prstGeom>
          <a:noFill/>
          <a:ln w="28575">
            <a:noFill/>
            <a:prstDash val="dashDot"/>
          </a:ln>
        </p:spPr>
        <p:txBody>
          <a:bodyPr wrap="square">
            <a:spAutoFit/>
          </a:bodyPr>
          <a:lstStyle/>
          <a:p>
            <a:pPr marL="457200" lvl="0" indent="-457200" algn="just" defTabSz="1219170">
              <a:buFont typeface="Wingdings" panose="05000000000000000000" pitchFamily="2" charset="2"/>
              <a:buChar char="§"/>
              <a:defRPr/>
            </a:pPr>
            <a:r>
              <a:rPr lang="nl-NL" sz="3200" b="1" dirty="0" smtClean="0">
                <a:solidFill>
                  <a:schemeClr val="tx1">
                    <a:lumMod val="95000"/>
                    <a:lumOff val="5000"/>
                  </a:schemeClr>
                </a:solidFill>
                <a:latin typeface="Cambria" panose="02040503050406030204" pitchFamily="18" charset="0"/>
                <a:ea typeface="Cambria" panose="02040503050406030204" pitchFamily="18" charset="0"/>
              </a:rPr>
              <a:t>Cảnh vật em yêu thích là gì, ở đâu?</a:t>
            </a:r>
          </a:p>
          <a:p>
            <a:pPr marL="457200" lvl="0" indent="-457200" algn="just" defTabSz="1219170">
              <a:buFont typeface="Wingdings" panose="05000000000000000000" pitchFamily="2" charset="2"/>
              <a:buChar char="§"/>
              <a:defRPr/>
            </a:pPr>
            <a:r>
              <a:rPr lang="nl-NL" sz="3200" b="1" dirty="0" smtClean="0">
                <a:solidFill>
                  <a:schemeClr val="tx1">
                    <a:lumMod val="95000"/>
                    <a:lumOff val="5000"/>
                  </a:schemeClr>
                </a:solidFill>
                <a:latin typeface="Cambria" panose="02040503050406030204" pitchFamily="18" charset="0"/>
                <a:ea typeface="Cambria" panose="02040503050406030204" pitchFamily="18" charset="0"/>
              </a:rPr>
              <a:t>Đặc điểm nổi bật của cảnh vật đó là gì? Điều khiến em ấn tượng nhất?</a:t>
            </a:r>
          </a:p>
          <a:p>
            <a:pPr marL="457200" lvl="0" indent="-457200" algn="just" defTabSz="1219170">
              <a:buFont typeface="Wingdings" panose="05000000000000000000" pitchFamily="2" charset="2"/>
              <a:buChar char="§"/>
              <a:defRPr/>
            </a:pPr>
            <a:r>
              <a:rPr lang="nl-NL" sz="3200" b="1" dirty="0" smtClean="0">
                <a:solidFill>
                  <a:schemeClr val="tx1">
                    <a:lumMod val="95000"/>
                    <a:lumOff val="5000"/>
                  </a:schemeClr>
                </a:solidFill>
                <a:latin typeface="Cambria" panose="02040503050406030204" pitchFamily="18" charset="0"/>
                <a:ea typeface="Cambria" panose="02040503050406030204" pitchFamily="18" charset="0"/>
              </a:rPr>
              <a:t>Khi ngắm nhìn cảnh vật đó, em có cảm nghĩ thế nào? (yêu vẻ đẹp của cảnh vật, biết ơn những người khám phá, giữ gìn cảnh vật,...) </a:t>
            </a:r>
            <a:endParaRPr kumimoji="0" lang="en-US" altLang="zh-CN" sz="2000" b="0" i="0" u="none" strike="noStrike" kern="0" cap="none" spc="0" normalizeH="0" baseline="0" noProof="0" dirty="0">
              <a:ln>
                <a:noFill/>
              </a:ln>
              <a:solidFill>
                <a:schemeClr val="tx1">
                  <a:lumMod val="95000"/>
                  <a:lumOff val="5000"/>
                </a:schemeClr>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38597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18C0EC0-A1AF-48B3-A0A5-DAF1578B92A0}"/>
              </a:ext>
            </a:extLst>
          </p:cNvPr>
          <p:cNvSpPr/>
          <p:nvPr/>
        </p:nvSpPr>
        <p:spPr>
          <a:xfrm>
            <a:off x="325120" y="819150"/>
            <a:ext cx="11450320" cy="5673090"/>
          </a:xfrm>
          <a:prstGeom prst="rect">
            <a:avLst/>
          </a:prstGeom>
          <a:solidFill>
            <a:schemeClr val="bg1">
              <a:alpha val="96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2"/>
          <p:cNvSpPr/>
          <p:nvPr/>
        </p:nvSpPr>
        <p:spPr>
          <a:xfrm>
            <a:off x="457200" y="1166842"/>
            <a:ext cx="6807200" cy="4524315"/>
          </a:xfrm>
          <a:prstGeom prst="rect">
            <a:avLst/>
          </a:prstGeom>
        </p:spPr>
        <p:txBody>
          <a:bodyPr wrap="square">
            <a:spAutoFit/>
          </a:bodyPr>
          <a:lstStyle/>
          <a:p>
            <a:pPr algn="just"/>
            <a:r>
              <a:rPr lang="en-US" sz="3200" dirty="0" smtClean="0">
                <a:latin typeface="Cambria" panose="02040503050406030204" pitchFamily="18" charset="0"/>
                <a:ea typeface="Cambria" panose="02040503050406030204" pitchFamily="18" charset="0"/>
              </a:rPr>
              <a:t>	</a:t>
            </a:r>
            <a:r>
              <a:rPr lang="vi-VN" sz="3200" dirty="0" smtClean="0">
                <a:latin typeface="Cambria" panose="02040503050406030204" pitchFamily="18" charset="0"/>
                <a:ea typeface="Cambria" panose="02040503050406030204" pitchFamily="18" charset="0"/>
              </a:rPr>
              <a:t>Bãi </a:t>
            </a:r>
            <a:r>
              <a:rPr lang="vi-VN" sz="3200" dirty="0">
                <a:latin typeface="Cambria" panose="02040503050406030204" pitchFamily="18" charset="0"/>
                <a:ea typeface="Cambria" panose="02040503050406030204" pitchFamily="18" charset="0"/>
              </a:rPr>
              <a:t>biển Mỹ Khê là một điểm du lịch nổi tiếng ở Đà Nẵng. Em đã có dịp đến thăm vào kì nghỉ hè. Khung cảnh nơi đây thật đẹp. Nước biển trong xanh, mát lạnh. Bãi cát vàng trải dài mềm mịn. Từng con sóng đánh vào bờ. Xung quanh, nhiều khách sạn hay nhà hàng được xây dựng. Em rất thích vẻ đẹp của nơi đây.</a:t>
            </a:r>
            <a:endParaRPr lang="vi-VN" sz="3200" b="0" i="0" dirty="0">
              <a:effectLst/>
              <a:latin typeface="Cambria" panose="02040503050406030204" pitchFamily="18" charset="0"/>
              <a:ea typeface="Cambria" panose="02040503050406030204" pitchFamily="18" charset="0"/>
            </a:endParaRPr>
          </a:p>
        </p:txBody>
      </p:sp>
      <p:pic>
        <p:nvPicPr>
          <p:cNvPr id="2050" name="Picture 2" descr="Kinh nghiệm du lịch bãi biển Mỹ Khê: Đi đâu? Chơi gì? Ăn gì - Viv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4440" y="2160270"/>
            <a:ext cx="4516120" cy="25374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79120" y="1635760"/>
            <a:ext cx="6583680" cy="995680"/>
            <a:chOff x="579120" y="1635760"/>
            <a:chExt cx="6583680" cy="995680"/>
          </a:xfrm>
        </p:grpSpPr>
        <p:cxnSp>
          <p:nvCxnSpPr>
            <p:cNvPr id="5" name="Straight Connector 4"/>
            <p:cNvCxnSpPr/>
            <p:nvPr/>
          </p:nvCxnSpPr>
          <p:spPr>
            <a:xfrm>
              <a:off x="1493520" y="1635760"/>
              <a:ext cx="56692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9120" y="2133600"/>
              <a:ext cx="65836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9120" y="2631440"/>
              <a:ext cx="429768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9" name="Line Callout 1 8"/>
          <p:cNvSpPr/>
          <p:nvPr/>
        </p:nvSpPr>
        <p:spPr>
          <a:xfrm>
            <a:off x="7508240" y="1056640"/>
            <a:ext cx="3545840" cy="792480"/>
          </a:xfrm>
          <a:prstGeom prst="borderCallout1">
            <a:avLst>
              <a:gd name="adj1" fmla="val 59776"/>
              <a:gd name="adj2" fmla="val -2316"/>
              <a:gd name="adj3" fmla="val 134295"/>
              <a:gd name="adj4" fmla="val -96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2400" b="1" dirty="0">
                <a:solidFill>
                  <a:schemeClr val="bg1"/>
                </a:solidFill>
                <a:latin typeface="Cambria" panose="02040503050406030204" pitchFamily="18" charset="0"/>
                <a:ea typeface="Cambria" panose="02040503050406030204" pitchFamily="18" charset="0"/>
              </a:rPr>
              <a:t>Cảnh vật em yêu thích là gì, ở đâu</a:t>
            </a:r>
            <a:r>
              <a:rPr lang="nl-NL" sz="2400" b="1" dirty="0" smtClean="0">
                <a:solidFill>
                  <a:schemeClr val="bg1"/>
                </a:solidFill>
                <a:latin typeface="Cambria" panose="02040503050406030204" pitchFamily="18" charset="0"/>
                <a:ea typeface="Cambria" panose="02040503050406030204" pitchFamily="18" charset="0"/>
              </a:rPr>
              <a:t>?</a:t>
            </a:r>
            <a:endParaRPr lang="nl-NL" sz="2400" b="1" dirty="0">
              <a:solidFill>
                <a:schemeClr val="bg1"/>
              </a:solidFill>
              <a:latin typeface="Cambria" panose="02040503050406030204" pitchFamily="18" charset="0"/>
              <a:ea typeface="Cambria" panose="02040503050406030204" pitchFamily="18" charset="0"/>
            </a:endParaRPr>
          </a:p>
        </p:txBody>
      </p:sp>
      <p:grpSp>
        <p:nvGrpSpPr>
          <p:cNvPr id="14" name="Group 13"/>
          <p:cNvGrpSpPr/>
          <p:nvPr/>
        </p:nvGrpSpPr>
        <p:grpSpPr>
          <a:xfrm>
            <a:off x="579120" y="2631440"/>
            <a:ext cx="6583680" cy="2428240"/>
            <a:chOff x="579120" y="2631440"/>
            <a:chExt cx="6583680" cy="2428240"/>
          </a:xfrm>
        </p:grpSpPr>
        <p:cxnSp>
          <p:nvCxnSpPr>
            <p:cNvPr id="16" name="Straight Connector 15"/>
            <p:cNvCxnSpPr/>
            <p:nvPr/>
          </p:nvCxnSpPr>
          <p:spPr>
            <a:xfrm>
              <a:off x="579120" y="406400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79120" y="358648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79120" y="458216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9120" y="3098800"/>
              <a:ext cx="6583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79120" y="5059680"/>
              <a:ext cx="4297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115560" y="2631440"/>
              <a:ext cx="20116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4" name="Line Callout 1 23"/>
          <p:cNvSpPr/>
          <p:nvPr/>
        </p:nvSpPr>
        <p:spPr>
          <a:xfrm>
            <a:off x="7650480" y="4898676"/>
            <a:ext cx="4033520" cy="1140173"/>
          </a:xfrm>
          <a:prstGeom prst="borderCallout1">
            <a:avLst>
              <a:gd name="adj1" fmla="val 59776"/>
              <a:gd name="adj2" fmla="val -2316"/>
              <a:gd name="adj3" fmla="val -22570"/>
              <a:gd name="adj4" fmla="val -1145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defRPr/>
            </a:pPr>
            <a:r>
              <a:rPr lang="nl-NL" sz="2400" b="1" dirty="0">
                <a:solidFill>
                  <a:schemeClr val="bg1"/>
                </a:solidFill>
                <a:latin typeface="Cambria" panose="02040503050406030204" pitchFamily="18" charset="0"/>
                <a:ea typeface="Cambria" panose="02040503050406030204" pitchFamily="18" charset="0"/>
              </a:rPr>
              <a:t>Đặc điểm nổi bật của cảnh vật đó là gì? Điều khiến em ấn tượng nhất?</a:t>
            </a:r>
          </a:p>
        </p:txBody>
      </p:sp>
      <p:grpSp>
        <p:nvGrpSpPr>
          <p:cNvPr id="15" name="Group 14"/>
          <p:cNvGrpSpPr/>
          <p:nvPr/>
        </p:nvGrpSpPr>
        <p:grpSpPr>
          <a:xfrm>
            <a:off x="579120" y="5059680"/>
            <a:ext cx="6644640" cy="487680"/>
            <a:chOff x="579120" y="5059680"/>
            <a:chExt cx="6644640" cy="487680"/>
          </a:xfrm>
        </p:grpSpPr>
        <p:cxnSp>
          <p:nvCxnSpPr>
            <p:cNvPr id="25" name="Straight Connector 24"/>
            <p:cNvCxnSpPr/>
            <p:nvPr/>
          </p:nvCxnSpPr>
          <p:spPr>
            <a:xfrm>
              <a:off x="5029200" y="5059680"/>
              <a:ext cx="219456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79120" y="5547360"/>
              <a:ext cx="329184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8" name="Line Callout 1 27"/>
          <p:cNvSpPr/>
          <p:nvPr/>
        </p:nvSpPr>
        <p:spPr>
          <a:xfrm>
            <a:off x="3464560" y="5762278"/>
            <a:ext cx="4043680" cy="894077"/>
          </a:xfrm>
          <a:prstGeom prst="borderCallout1">
            <a:avLst>
              <a:gd name="adj1" fmla="val 59776"/>
              <a:gd name="adj2" fmla="val -2316"/>
              <a:gd name="adj3" fmla="val -22570"/>
              <a:gd name="adj4" fmla="val -11459"/>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defRPr/>
            </a:pPr>
            <a:r>
              <a:rPr lang="nl-NL" sz="2400" b="1" dirty="0">
                <a:solidFill>
                  <a:schemeClr val="bg1"/>
                </a:solidFill>
                <a:latin typeface="Cambria" panose="02040503050406030204" pitchFamily="18" charset="0"/>
                <a:ea typeface="Cambria" panose="02040503050406030204" pitchFamily="18" charset="0"/>
              </a:rPr>
              <a:t>Khi ngắm nhìn cảnh vật đó, em có cảm nghĩ thế nào?</a:t>
            </a:r>
          </a:p>
        </p:txBody>
      </p:sp>
    </p:spTree>
    <p:extLst>
      <p:ext uri="{BB962C8B-B14F-4D97-AF65-F5344CB8AC3E}">
        <p14:creationId xmlns:p14="http://schemas.microsoft.com/office/powerpoint/2010/main" val="3328905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randombar(horizontal)">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24" grpId="0" animBg="1"/>
      <p:bldP spid="28"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1254</TotalTime>
  <Words>578</Words>
  <Application>Microsoft Office PowerPoint</Application>
  <PresentationFormat>Widescreen</PresentationFormat>
  <Paragraphs>46</Paragraphs>
  <Slides>17</Slides>
  <Notes>4</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17</vt:i4>
      </vt:variant>
    </vt:vector>
  </HeadingPairs>
  <TitlesOfParts>
    <vt:vector size="31" baseType="lpstr">
      <vt:lpstr>等线</vt:lpstr>
      <vt:lpstr>等线 Light</vt:lpstr>
      <vt:lpstr>思源黑体 CN Medium</vt:lpstr>
      <vt:lpstr>阿里巴巴普惠体</vt:lpstr>
      <vt:lpstr>#9Slide06 SVNBonjour</vt:lpstr>
      <vt:lpstr>#9Slide07 Altus</vt:lpstr>
      <vt:lpstr>#9Slide07 HoneyCream</vt:lpstr>
      <vt:lpstr>Arial</vt:lpstr>
      <vt:lpstr>Cambria</vt:lpstr>
      <vt:lpstr>SVN-Newton</vt:lpstr>
      <vt:lpstr>Times New Roman</vt:lpstr>
      <vt:lpstr>Wingdings</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Nguyễn Thị Hồng Linh</cp:lastModifiedBy>
  <cp:revision>36</cp:revision>
  <dcterms:created xsi:type="dcterms:W3CDTF">2020-08-29T11:11:58Z</dcterms:created>
  <dcterms:modified xsi:type="dcterms:W3CDTF">2023-01-30T03:58:27Z</dcterms:modified>
</cp:coreProperties>
</file>