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69" r:id="rId2"/>
    <p:sldId id="276" r:id="rId3"/>
    <p:sldId id="288" r:id="rId4"/>
    <p:sldId id="270" r:id="rId5"/>
    <p:sldId id="275" r:id="rId6"/>
    <p:sldId id="272" r:id="rId7"/>
    <p:sldId id="273" r:id="rId8"/>
    <p:sldId id="271" r:id="rId9"/>
    <p:sldId id="277" r:id="rId10"/>
    <p:sldId id="289" r:id="rId11"/>
    <p:sldId id="290" r:id="rId12"/>
    <p:sldId id="278" r:id="rId13"/>
    <p:sldId id="281" r:id="rId14"/>
    <p:sldId id="279" r:id="rId15"/>
    <p:sldId id="267" r:id="rId16"/>
    <p:sldId id="291" r:id="rId17"/>
    <p:sldId id="280" r:id="rId18"/>
    <p:sldId id="268" r:id="rId19"/>
    <p:sldId id="282" r:id="rId20"/>
    <p:sldId id="284" r:id="rId21"/>
    <p:sldId id="283" r:id="rId22"/>
    <p:sldId id="285" r:id="rId23"/>
    <p:sldId id="286" r:id="rId24"/>
    <p:sldId id="293" r:id="rId25"/>
    <p:sldId id="294" r:id="rId26"/>
    <p:sldId id="292" r:id="rId27"/>
    <p:sldId id="259" r:id="rId28"/>
    <p:sldId id="26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66"/>
    <a:srgbClr val="CC66FF"/>
    <a:srgbClr val="FF999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23" autoAdjust="0"/>
  </p:normalViewPr>
  <p:slideViewPr>
    <p:cSldViewPr snapToGrid="0">
      <p:cViewPr varScale="1">
        <p:scale>
          <a:sx n="61" d="100"/>
          <a:sy n="61" d="100"/>
        </p:scale>
        <p:origin x="10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A261A-DCCF-4862-8FD9-3C3C81397DE3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BD7B2-8B12-40DD-9EBD-C85E967E1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8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62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28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14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428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87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51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25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69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92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75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07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39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51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54FD3-94E8-4ED3-9496-2441EF683AD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82558-9521-4FDD-BEC2-EA6404A0B4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41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1386"/>
            <a:ext cx="12191999" cy="70193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69432" y="815835"/>
            <a:ext cx="10700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err="1">
                <a:solidFill>
                  <a:schemeClr val="bg1"/>
                </a:solidFill>
                <a:latin typeface="HP001 4 hàng" panose="020B0603050302020204"/>
              </a:rPr>
              <a:t>Thứ</a:t>
            </a:r>
            <a:r>
              <a:rPr lang="en-US" sz="3600" b="1">
                <a:solidFill>
                  <a:schemeClr val="bg1"/>
                </a:solidFill>
                <a:latin typeface="HP001 4 hàng" panose="020B0603050302020204"/>
              </a:rPr>
              <a:t> 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/>
              </a:rPr>
              <a:t>tư, ngày 08 </a:t>
            </a:r>
            <a:r>
              <a:rPr lang="en-US" sz="3600" b="1">
                <a:solidFill>
                  <a:schemeClr val="bg1"/>
                </a:solidFill>
                <a:latin typeface="HP001 4 hàng" panose="020B0603050302020204"/>
              </a:rPr>
              <a:t>tháng 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/>
              </a:rPr>
              <a:t>11 </a:t>
            </a:r>
            <a:r>
              <a:rPr lang="en-US" sz="3600" b="1">
                <a:solidFill>
                  <a:schemeClr val="bg1"/>
                </a:solidFill>
                <a:latin typeface="HP001 4 hàng" panose="020B0603050302020204"/>
              </a:rPr>
              <a:t>năm 2023</a:t>
            </a:r>
            <a:endParaRPr lang="en-US" sz="3600" b="1" dirty="0">
              <a:solidFill>
                <a:schemeClr val="bg1"/>
              </a:solidFill>
              <a:latin typeface="HP001 4 hàng" panose="020B060305030202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36163" y="1547034"/>
            <a:ext cx="9033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</a:rPr>
              <a:t>Môn: </a:t>
            </a:r>
            <a:r>
              <a:rPr lang="en-US" sz="36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Hoạt động trải nghiệm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33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09" y="173421"/>
            <a:ext cx="11829393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7103" y="2490952"/>
            <a:ext cx="103894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 1: Lau bàn ghế. </a:t>
            </a:r>
          </a:p>
          <a:p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 2: Quét phòng học.</a:t>
            </a:r>
          </a:p>
          <a:p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 3: Lau bảng, lau cửa ra vào và cửa sổ.</a:t>
            </a:r>
          </a:p>
          <a:p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 4: Kê xếp, vệ sinh 2 kệ giày dép, mũ nón.</a:t>
            </a:r>
          </a:p>
        </p:txBody>
      </p:sp>
    </p:spTree>
    <p:extLst>
      <p:ext uri="{BB962C8B-B14F-4D97-AF65-F5344CB8AC3E}">
        <p14:creationId xmlns:p14="http://schemas.microsoft.com/office/powerpoint/2010/main" val="424210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09" y="173421"/>
            <a:ext cx="11829393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5571" y="2995448"/>
            <a:ext cx="10830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Đánh </a:t>
            </a: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 việc giữ gìn vệ sinh lớp học của cá nhân và cả lớp.</a:t>
            </a:r>
            <a:endParaRPr 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70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Ribbon 3"/>
          <p:cNvSpPr/>
          <p:nvPr/>
        </p:nvSpPr>
        <p:spPr>
          <a:xfrm>
            <a:off x="3279228" y="409904"/>
            <a:ext cx="5360276" cy="772510"/>
          </a:xfrm>
          <a:prstGeom prst="ribb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Kết luận</a:t>
            </a:r>
            <a:endParaRPr lang="vi-VN" sz="3200" b="1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3682" y="1773620"/>
            <a:ext cx="11114689" cy="17893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smtClean="0"/>
              <a:t>Vệ sinh lớp học sạch sẽ, gọn gàng, sẽ tạo ra môi trường thuận lợi cho hoạt động dạy và học của cả cô giáo và học sinh.</a:t>
            </a:r>
            <a:endParaRPr lang="vi-VN" sz="4000"/>
          </a:p>
        </p:txBody>
      </p:sp>
      <p:sp>
        <p:nvSpPr>
          <p:cNvPr id="6" name="Rectangle 5"/>
          <p:cNvSpPr/>
          <p:nvPr/>
        </p:nvSpPr>
        <p:spPr>
          <a:xfrm>
            <a:off x="693683" y="4028088"/>
            <a:ext cx="11114688" cy="16947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smtClean="0"/>
              <a:t>Mỗi thành viên trong lớp đều có trách nhiệm giữ gìn vệ sinh lớp học sạch, đẹp.</a:t>
            </a:r>
            <a:endParaRPr lang="vi-VN" sz="4000"/>
          </a:p>
        </p:txBody>
      </p:sp>
    </p:spTree>
    <p:extLst>
      <p:ext uri="{BB962C8B-B14F-4D97-AF65-F5344CB8AC3E}">
        <p14:creationId xmlns:p14="http://schemas.microsoft.com/office/powerpoint/2010/main" val="25866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09" y="173421"/>
            <a:ext cx="11829393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1954923" y="2207172"/>
            <a:ext cx="8923283" cy="3878318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smtClean="0"/>
              <a:t>Trò chơi: Phản xạ nhanh</a:t>
            </a:r>
            <a:endParaRPr lang="vi-VN" sz="4000"/>
          </a:p>
        </p:txBody>
      </p:sp>
    </p:spTree>
    <p:extLst>
      <p:ext uri="{BB962C8B-B14F-4D97-AF65-F5344CB8AC3E}">
        <p14:creationId xmlns:p14="http://schemas.microsoft.com/office/powerpoint/2010/main" val="62338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427888" y="2443655"/>
            <a:ext cx="7853855" cy="181421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6600"/>
                </a:solidFill>
                <a:latin typeface="HP001 4 hàng" panose="020B0603050302020204" pitchFamily="34" charset="0"/>
              </a:rPr>
              <a:t>Hoạt động 2: </a:t>
            </a:r>
            <a:r>
              <a:rPr lang="en-US" sz="3600" b="1" smtClean="0">
                <a:latin typeface="HP001 4 hàng" panose="020B0603050302020204" pitchFamily="34" charset="0"/>
              </a:rPr>
              <a:t>Sắp xếp bàn ghế và đồ dung học tập</a:t>
            </a:r>
            <a:endParaRPr lang="vi-VN" sz="3600" b="1">
              <a:latin typeface="HP001 4 hàng" panose="020B06030503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5309" y="173421"/>
            <a:ext cx="11829393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56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092" t="11062" r="18096" b="78189"/>
          <a:stretch/>
        </p:blipFill>
        <p:spPr>
          <a:xfrm>
            <a:off x="0" y="0"/>
            <a:ext cx="10740571" cy="10014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9194" t="22444" r="50651" b="34508"/>
          <a:stretch/>
        </p:blipFill>
        <p:spPr>
          <a:xfrm>
            <a:off x="-1" y="1080314"/>
            <a:ext cx="6101255" cy="58565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49349" t="39824" r="20400" b="17300"/>
          <a:stretch/>
        </p:blipFill>
        <p:spPr>
          <a:xfrm>
            <a:off x="6473378" y="819808"/>
            <a:ext cx="5555712" cy="603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8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092" t="11062" r="18096" b="78189"/>
          <a:stretch/>
        </p:blipFill>
        <p:spPr>
          <a:xfrm>
            <a:off x="0" y="-58057"/>
            <a:ext cx="10740571" cy="1001486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7041856" y="1610854"/>
            <a:ext cx="4966137" cy="1066005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 xếp đồ dùng học tập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7334232" y="4609635"/>
            <a:ext cx="4552967" cy="813703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7162652" y="3035300"/>
            <a:ext cx="4724547" cy="831966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Sắp xếp ngăn bàn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9194" t="22444" r="50651" b="34508"/>
          <a:stretch/>
        </p:blipFill>
        <p:spPr>
          <a:xfrm>
            <a:off x="0" y="1001486"/>
            <a:ext cx="3667116" cy="39515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49349" t="39824" r="20400" b="17300"/>
          <a:stretch/>
        </p:blipFill>
        <p:spPr>
          <a:xfrm>
            <a:off x="3667116" y="3118293"/>
            <a:ext cx="3495536" cy="3739707"/>
          </a:xfrm>
          <a:prstGeom prst="rect">
            <a:avLst/>
          </a:prstGeom>
        </p:spPr>
      </p:pic>
      <p:sp>
        <p:nvSpPr>
          <p:cNvPr id="12" name="Flowchart: Terminator 11"/>
          <p:cNvSpPr/>
          <p:nvPr/>
        </p:nvSpPr>
        <p:spPr>
          <a:xfrm>
            <a:off x="7457090" y="5864772"/>
            <a:ext cx="4430109" cy="709449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Sắp xếp góc thư viện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1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520262" y="2254467"/>
            <a:ext cx="11167899" cy="1608085"/>
          </a:xfrm>
          <a:prstGeom prst="flowChartTerminato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5309" y="173421"/>
            <a:ext cx="11829393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621" y="4147508"/>
            <a:ext cx="104393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cảm thấy rất vui, rất tự hào vì được góp một phần công sức nhỏ bé để tham gia giữ gìn vệ sinh lớp học.</a:t>
            </a:r>
            <a:endParaRPr lang="vi-VN" sz="4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2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6484" y="452292"/>
            <a:ext cx="1158765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gàng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endParaRPr lang="en-US" sz="2800" dirty="0" smtClean="0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484" y="3617554"/>
            <a:ext cx="111462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HS đều có trách nhiệm sắp xếp đồ dùng học tập cá nhân gọn gàng, ngăn nắp cả ở trên lớp và ở nhà.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25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2" y="157656"/>
            <a:ext cx="11761076" cy="641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2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ac">
            <a:hlinkClick r:id="" action="ppaction://media"/>
            <a:extLst>
              <a:ext uri="{FF2B5EF4-FFF2-40B4-BE49-F238E27FC236}">
                <a16:creationId xmlns:a16="http://schemas.microsoft.com/office/drawing/2014/main" id="{2AB743CA-05D3-BF64-CD96-15B4EEE51B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6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79" y="268014"/>
            <a:ext cx="11729545" cy="63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0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46" y="315310"/>
            <a:ext cx="11776840" cy="625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1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2" y="268014"/>
            <a:ext cx="11713779" cy="624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8" y="220717"/>
            <a:ext cx="11824138" cy="6448097"/>
          </a:xfrm>
        </p:spPr>
      </p:pic>
    </p:spTree>
    <p:extLst>
      <p:ext uri="{BB962C8B-B14F-4D97-AF65-F5344CB8AC3E}">
        <p14:creationId xmlns:p14="http://schemas.microsoft.com/office/powerpoint/2010/main" val="171878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83" y="236483"/>
            <a:ext cx="11713779" cy="6053958"/>
          </a:xfrm>
        </p:spPr>
      </p:pic>
    </p:spTree>
    <p:extLst>
      <p:ext uri="{BB962C8B-B14F-4D97-AF65-F5344CB8AC3E}">
        <p14:creationId xmlns:p14="http://schemas.microsoft.com/office/powerpoint/2010/main" val="152661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83" y="157655"/>
            <a:ext cx="11666483" cy="6290442"/>
          </a:xfrm>
        </p:spPr>
      </p:pic>
    </p:spTree>
    <p:extLst>
      <p:ext uri="{BB962C8B-B14F-4D97-AF65-F5344CB8AC3E}">
        <p14:creationId xmlns:p14="http://schemas.microsoft.com/office/powerpoint/2010/main" val="3040852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09" y="173421"/>
            <a:ext cx="11829393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249" y="2459421"/>
            <a:ext cx="112565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Để  lớp học luôn sạch sẽ, gọn gàng các con cần phải làm gì?</a:t>
            </a:r>
            <a:endParaRPr lang="vi-VN" sz="4400"/>
          </a:p>
        </p:txBody>
      </p:sp>
      <p:sp>
        <p:nvSpPr>
          <p:cNvPr id="6" name="TextBox 5"/>
          <p:cNvSpPr txBox="1"/>
          <p:nvPr/>
        </p:nvSpPr>
        <p:spPr>
          <a:xfrm>
            <a:off x="315309" y="4272770"/>
            <a:ext cx="116034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Bỏ rác đúng nơi quy định, không làm đổ nước trong lớp, không ăn quà bánh trong lớp,ngăn bàn luôn gọn gàng,…. </a:t>
            </a:r>
            <a:endParaRPr lang="vi-VN" sz="4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82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13" y="1"/>
            <a:ext cx="12191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60547" y="1594478"/>
            <a:ext cx="7866743" cy="212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1" b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6601" b="1" err="1">
                <a:solidFill>
                  <a:srgbClr val="002060"/>
                </a:solidFill>
                <a:latin typeface="HP001 4 hàng" pitchFamily="34" charset="0"/>
                <a:cs typeface="Times New Roman" pitchFamily="18" charset="0"/>
              </a:rPr>
              <a:t>Dặn</a:t>
            </a:r>
            <a:r>
              <a:rPr lang="en-US" sz="6601" b="1">
                <a:solidFill>
                  <a:srgbClr val="00206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6601" b="1" smtClean="0">
                <a:solidFill>
                  <a:srgbClr val="002060"/>
                </a:solidFill>
                <a:latin typeface="HP001 4 hàng" pitchFamily="34" charset="0"/>
                <a:cs typeface="Times New Roman" pitchFamily="18" charset="0"/>
              </a:rPr>
              <a:t>dò</a:t>
            </a:r>
          </a:p>
          <a:p>
            <a:pPr algn="ctr"/>
            <a:r>
              <a:rPr lang="en-US" sz="6601" b="1" smtClean="0">
                <a:solidFill>
                  <a:srgbClr val="002060"/>
                </a:solidFill>
                <a:latin typeface="HP001 4 hàng" pitchFamily="34" charset="0"/>
                <a:cs typeface="Times New Roman" pitchFamily="18" charset="0"/>
              </a:rPr>
              <a:t>Nhận xét tiết học</a:t>
            </a:r>
            <a:endParaRPr lang="en-US" sz="6601" b="1" dirty="0">
              <a:solidFill>
                <a:srgbClr val="002060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91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1357" y="3478536"/>
            <a:ext cx="1044575" cy="635001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876" y="276240"/>
            <a:ext cx="34036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195" y="2658123"/>
            <a:ext cx="2647951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1197" y="569599"/>
            <a:ext cx="2079625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2900" y="3940189"/>
            <a:ext cx="936752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6035" y="6208396"/>
            <a:ext cx="12243435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512424" y="1501837"/>
            <a:ext cx="611577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8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8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8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8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8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8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8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511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trang 12- 27\tr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3372"/>
            <a:ext cx="12192000" cy="457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2700" y="-127000"/>
            <a:ext cx="6759389" cy="1143000"/>
          </a:xfrm>
        </p:spPr>
        <p:txBody>
          <a:bodyPr>
            <a:normAutofit/>
          </a:bodyPr>
          <a:lstStyle/>
          <a:p>
            <a:r>
              <a:rPr lang="en-US" sz="4267" b="1" dirty="0" err="1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</a:rPr>
              <a:t>Chủ</a:t>
            </a:r>
            <a:r>
              <a:rPr lang="en-US" sz="4267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</a:rPr>
              <a:t>đề</a:t>
            </a:r>
            <a:r>
              <a:rPr lang="en-US" sz="4267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itchFamily="18" charset="0"/>
              </a:rPr>
              <a:t> 3: </a:t>
            </a:r>
            <a:r>
              <a:rPr lang="en-US" sz="4267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Thầy</a:t>
            </a:r>
            <a:r>
              <a:rPr lang="en-US" sz="4267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cô</a:t>
            </a:r>
            <a:r>
              <a:rPr lang="en-US" sz="4267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của</a:t>
            </a:r>
            <a:r>
              <a:rPr lang="en-US" sz="4267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267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em</a:t>
            </a:r>
            <a:endParaRPr lang="en-US" sz="4267" b="1" dirty="0">
              <a:solidFill>
                <a:srgbClr val="FF0000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229600" y="251372"/>
            <a:ext cx="3729430" cy="20320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0990" indent="-380990" algn="l">
              <a:buFont typeface="Arial" pitchFamily="34" charset="0"/>
              <a:buChar char="•"/>
            </a:pP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Thầy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cô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em</a:t>
            </a:r>
            <a:endParaRPr lang="en-US" sz="3200" b="1" dirty="0">
              <a:latin typeface="HP001 4 hàng" panose="020B0603050302020204" pitchFamily="34" charset="0"/>
              <a:cs typeface="Times New Roman" pitchFamily="18" charset="0"/>
            </a:endParaRPr>
          </a:p>
          <a:p>
            <a:pPr marL="380990" indent="-380990" algn="l">
              <a:buFont typeface="Arial" pitchFamily="34" charset="0"/>
              <a:buChar char="•"/>
            </a:pP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Lớp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học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sạch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đẹp</a:t>
            </a:r>
            <a:endParaRPr lang="en-US" sz="3200" b="1" dirty="0">
              <a:latin typeface="HP001 4 hàng" panose="020B0603050302020204" pitchFamily="34" charset="0"/>
              <a:cs typeface="Times New Roman" pitchFamily="18" charset="0"/>
            </a:endParaRPr>
          </a:p>
          <a:p>
            <a:pPr marL="380990" indent="-380990" algn="l">
              <a:buFont typeface="Arial" pitchFamily="34" charset="0"/>
              <a:buChar char="•"/>
            </a:pP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Giờ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học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giờ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chơi</a:t>
            </a:r>
            <a:endParaRPr lang="en-US" sz="3200" b="1" dirty="0">
              <a:latin typeface="HP001 4 hàng" panose="020B0603050302020204" pitchFamily="34" charset="0"/>
              <a:cs typeface="Times New Roman" pitchFamily="18" charset="0"/>
            </a:endParaRPr>
          </a:p>
          <a:p>
            <a:pPr marL="380990" indent="-380990" algn="l">
              <a:buFont typeface="Arial" pitchFamily="34" charset="0"/>
              <a:buChar char="•"/>
            </a:pP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Biết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ơn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thầy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cô</a:t>
            </a:r>
            <a:endParaRPr lang="en-US" sz="3200" b="1" dirty="0">
              <a:latin typeface="HP001 4 hàng" panose="020B06030503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02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9903" y="299545"/>
            <a:ext cx="11782097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3" name="Up Ribbon 2"/>
          <p:cNvSpPr/>
          <p:nvPr/>
        </p:nvSpPr>
        <p:spPr>
          <a:xfrm>
            <a:off x="668158" y="2110222"/>
            <a:ext cx="3294743" cy="664509"/>
          </a:xfrm>
          <a:prstGeom prst="ribbon2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P001 4 hàng" panose="020B0603050302020204" pitchFamily="34" charset="0"/>
              </a:rPr>
              <a:t>Mục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P001 4 hàng" panose="020B0603050302020204" pitchFamily="34" charset="0"/>
              </a:rPr>
              <a:t>tiêu</a:t>
            </a:r>
            <a:endParaRPr lang="vi-VN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1488" y="2664372"/>
            <a:ext cx="12190512" cy="4004442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4000" b="1" smtClean="0">
              <a:latin typeface="HP001 4 hàng" panose="020B0603050302020204" pitchFamily="34" charset="0"/>
            </a:endParaRPr>
          </a:p>
          <a:p>
            <a:r>
              <a:rPr lang="en-US" sz="4000" b="1" smtClean="0">
                <a:latin typeface="HP001 4 hàng" panose="020B0603050302020204" pitchFamily="34" charset="0"/>
              </a:rPr>
              <a:t>Sau </a:t>
            </a:r>
            <a:r>
              <a:rPr lang="en-US" sz="4000" b="1" dirty="0" err="1">
                <a:latin typeface="HP001 4 hàng" panose="020B0603050302020204" pitchFamily="34" charset="0"/>
              </a:rPr>
              <a:t>hoạt</a:t>
            </a:r>
            <a:r>
              <a:rPr lang="en-US" sz="4000" b="1" dirty="0">
                <a:latin typeface="HP001 4 hàng" panose="020B0603050302020204" pitchFamily="34" charset="0"/>
              </a:rPr>
              <a:t> </a:t>
            </a:r>
            <a:r>
              <a:rPr lang="en-US" sz="4000" b="1" dirty="0" err="1">
                <a:latin typeface="HP001 4 hàng" panose="020B0603050302020204" pitchFamily="34" charset="0"/>
              </a:rPr>
              <a:t>động</a:t>
            </a:r>
            <a:r>
              <a:rPr lang="en-US" sz="4000" b="1" dirty="0">
                <a:latin typeface="HP001 4 hàng" panose="020B0603050302020204" pitchFamily="34" charset="0"/>
              </a:rPr>
              <a:t>, HS </a:t>
            </a:r>
            <a:r>
              <a:rPr lang="en-US" sz="4000" b="1" dirty="0" err="1">
                <a:latin typeface="HP001 4 hàng" panose="020B0603050302020204" pitchFamily="34" charset="0"/>
              </a:rPr>
              <a:t>có</a:t>
            </a:r>
            <a:r>
              <a:rPr lang="en-US" sz="4000" b="1" dirty="0">
                <a:latin typeface="HP001 4 hàng" panose="020B0603050302020204" pitchFamily="34" charset="0"/>
              </a:rPr>
              <a:t> </a:t>
            </a:r>
            <a:r>
              <a:rPr lang="en-US" sz="4000" b="1" err="1">
                <a:latin typeface="HP001 4 hàng" panose="020B0603050302020204" pitchFamily="34" charset="0"/>
              </a:rPr>
              <a:t>khả</a:t>
            </a:r>
            <a:r>
              <a:rPr lang="en-US" sz="4000" b="1">
                <a:latin typeface="HP001 4 hàng" panose="020B0603050302020204" pitchFamily="34" charset="0"/>
              </a:rPr>
              <a:t> </a:t>
            </a:r>
            <a:r>
              <a:rPr lang="en-US" sz="4000" b="1" smtClean="0">
                <a:latin typeface="HP001 4 hàng" panose="020B0603050302020204" pitchFamily="34" charset="0"/>
              </a:rPr>
              <a:t>năng:</a:t>
            </a:r>
            <a:endParaRPr lang="vi-VN" sz="4000" b="1" dirty="0">
              <a:latin typeface="HP001 4 hàng" panose="020B06030503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4000" b="1" smtClean="0">
                <a:latin typeface="HP001 4 hàng" panose="020B0603050302020204" pitchFamily="34" charset="0"/>
              </a:rPr>
              <a:t>Thực </a:t>
            </a:r>
            <a:r>
              <a:rPr lang="en-US" sz="4000" b="1" dirty="0" err="1">
                <a:latin typeface="HP001 4 hàng" panose="020B0603050302020204" pitchFamily="34" charset="0"/>
              </a:rPr>
              <a:t>hiện</a:t>
            </a:r>
            <a:r>
              <a:rPr lang="en-US" sz="4000" b="1" dirty="0">
                <a:latin typeface="HP001 4 hàng" panose="020B0603050302020204" pitchFamily="34" charset="0"/>
              </a:rPr>
              <a:t> </a:t>
            </a:r>
            <a:r>
              <a:rPr lang="en-US" sz="4000" b="1" err="1">
                <a:latin typeface="HP001 4 hàng" panose="020B0603050302020204" pitchFamily="34" charset="0"/>
              </a:rPr>
              <a:t>được</a:t>
            </a:r>
            <a:r>
              <a:rPr lang="en-US" sz="4000" b="1">
                <a:latin typeface="HP001 4 hàng" panose="020B0603050302020204" pitchFamily="34" charset="0"/>
              </a:rPr>
              <a:t> </a:t>
            </a:r>
            <a:r>
              <a:rPr lang="en-US" sz="4000" b="1" smtClean="0">
                <a:latin typeface="HP001 4 hàng" panose="020B0603050302020204" pitchFamily="34" charset="0"/>
              </a:rPr>
              <a:t>một  số công </a:t>
            </a:r>
            <a:r>
              <a:rPr lang="en-US" sz="4000" b="1" err="1">
                <a:latin typeface="HP001 4 hàng" panose="020B0603050302020204" pitchFamily="34" charset="0"/>
              </a:rPr>
              <a:t>việc</a:t>
            </a:r>
            <a:r>
              <a:rPr lang="en-US" sz="4000" b="1">
                <a:latin typeface="HP001 4 hàng" panose="020B0603050302020204" pitchFamily="34" charset="0"/>
              </a:rPr>
              <a:t> </a:t>
            </a:r>
            <a:r>
              <a:rPr lang="en-US" sz="4000" b="1" smtClean="0">
                <a:latin typeface="HP001 4 hàng" panose="020B0603050302020204" pitchFamily="34" charset="0"/>
              </a:rPr>
              <a:t>vệ sinh lớp học sạch, đẹp như: quét dọn, sắp xếp bàn ghế, đồ dung học tập.</a:t>
            </a:r>
          </a:p>
          <a:p>
            <a:endParaRPr lang="vi-VN" sz="40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77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331075" y="2916621"/>
            <a:ext cx="11461531" cy="3187137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smtClean="0">
                <a:latin typeface="HP001 4 hàng" panose="020B0603050302020204" pitchFamily="34" charset="0"/>
              </a:rPr>
              <a:t>- </a:t>
            </a:r>
            <a:r>
              <a:rPr lang="en-US" sz="4000" b="1" dirty="0" err="1">
                <a:latin typeface="HP001 4 hàng" panose="020B0603050302020204" pitchFamily="34" charset="0"/>
              </a:rPr>
              <a:t>Có</a:t>
            </a:r>
            <a:r>
              <a:rPr lang="en-US" sz="4000" b="1" dirty="0">
                <a:latin typeface="HP001 4 hàng" panose="020B0603050302020204" pitchFamily="34" charset="0"/>
              </a:rPr>
              <a:t> ý </a:t>
            </a:r>
            <a:r>
              <a:rPr lang="en-US" sz="4000" b="1" dirty="0" err="1">
                <a:latin typeface="HP001 4 hàng" panose="020B0603050302020204" pitchFamily="34" charset="0"/>
              </a:rPr>
              <a:t>thức</a:t>
            </a:r>
            <a:r>
              <a:rPr lang="en-US" sz="4000" b="1" dirty="0">
                <a:latin typeface="HP001 4 hàng" panose="020B0603050302020204" pitchFamily="34" charset="0"/>
              </a:rPr>
              <a:t> </a:t>
            </a:r>
            <a:r>
              <a:rPr lang="en-US" sz="4000" b="1" err="1">
                <a:latin typeface="HP001 4 hàng" panose="020B0603050302020204" pitchFamily="34" charset="0"/>
              </a:rPr>
              <a:t>và</a:t>
            </a:r>
            <a:r>
              <a:rPr lang="en-US" sz="4000" b="1">
                <a:latin typeface="HP001 4 hàng" panose="020B0603050302020204" pitchFamily="34" charset="0"/>
              </a:rPr>
              <a:t> </a:t>
            </a:r>
            <a:r>
              <a:rPr lang="en-US" sz="4000" b="1" smtClean="0">
                <a:latin typeface="HP001 4 hàng" panose="020B0603050302020204" pitchFamily="34" charset="0"/>
              </a:rPr>
              <a:t>trách nhiệm trong việc giữ gìn lớp học gọn gàng, sạch đẹp.</a:t>
            </a:r>
            <a:endParaRPr lang="vi-VN" sz="4000" b="1" dirty="0">
              <a:latin typeface="HP001 4 hàng" panose="020B06030503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9903" y="299545"/>
            <a:ext cx="11782097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34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2607" y="299545"/>
            <a:ext cx="11829393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E628C02E-21A3-40AB-993D-37E8A189B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74" y="2128345"/>
            <a:ext cx="11958147" cy="439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81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096814" y="2317531"/>
            <a:ext cx="7932682" cy="179726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6600"/>
                </a:solidFill>
                <a:latin typeface="HP001 4 hàng" panose="020B0603050302020204" pitchFamily="34" charset="0"/>
              </a:rPr>
              <a:t>Hoạt động 1: </a:t>
            </a:r>
            <a:r>
              <a:rPr lang="en-US" sz="3600" b="1" smtClean="0">
                <a:latin typeface="HP001 4 hàng" panose="020B0603050302020204" pitchFamily="34" charset="0"/>
              </a:rPr>
              <a:t>Thực hành vệ sinh lớp học</a:t>
            </a:r>
            <a:endParaRPr lang="vi-VN" sz="3600" b="1">
              <a:latin typeface="HP001 4 hàng" panose="020B06030503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9903" y="299545"/>
            <a:ext cx="11782097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096814" y="4336696"/>
            <a:ext cx="7932682" cy="179726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6600"/>
                </a:solidFill>
                <a:latin typeface="HP001 4 hàng" panose="020B0603050302020204" pitchFamily="34" charset="0"/>
              </a:rPr>
              <a:t>Hoạt động 2: </a:t>
            </a:r>
            <a:r>
              <a:rPr lang="en-US" sz="3600" b="1" smtClean="0">
                <a:latin typeface="HP001 4 hàng" panose="020B0603050302020204" pitchFamily="34" charset="0"/>
              </a:rPr>
              <a:t>Sắp xếp bàn ghế và đồ dung học tập</a:t>
            </a:r>
            <a:endParaRPr lang="vi-VN" sz="3600" b="1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6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2607" y="299545"/>
            <a:ext cx="11829393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513490" y="2601311"/>
            <a:ext cx="7425558" cy="184456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6600"/>
                </a:solidFill>
                <a:latin typeface="HP001 4 hàng" panose="020B0603050302020204" pitchFamily="34" charset="0"/>
              </a:rPr>
              <a:t>Hoạt động 1: </a:t>
            </a:r>
            <a:r>
              <a:rPr lang="en-US" sz="3600" b="1" smtClean="0">
                <a:latin typeface="HP001 4 hàng" panose="020B0603050302020204" pitchFamily="34" charset="0"/>
              </a:rPr>
              <a:t>Thực hành vệ sinh lớp học</a:t>
            </a:r>
            <a:endParaRPr lang="vi-VN" sz="3600" b="1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94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51D7B-452E-4269-A990-437CF9C96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13" y="1797269"/>
            <a:ext cx="11923986" cy="48776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5309" y="173421"/>
            <a:ext cx="11829393" cy="17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err="1">
                <a:latin typeface="HP001 4 hàng" panose="020B0603050302020204" pitchFamily="34" charset="0"/>
              </a:rPr>
              <a:t>Thứ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tư, </a:t>
            </a:r>
            <a:r>
              <a:rPr lang="en-US" sz="3600" b="1" err="1">
                <a:latin typeface="HP001 4 hàng" panose="020B0603050302020204" pitchFamily="34" charset="0"/>
              </a:rPr>
              <a:t>ngày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08 </a:t>
            </a:r>
            <a:r>
              <a:rPr lang="en-US" sz="3600" b="1" dirty="0" err="1"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atin typeface="HP001 4 hàng" panose="020B0603050302020204" pitchFamily="34" charset="0"/>
              </a:rPr>
              <a:t> 11 </a:t>
            </a:r>
            <a:r>
              <a:rPr lang="en-US" sz="3600" b="1" err="1">
                <a:latin typeface="HP001 4 hàng" panose="020B0603050302020204" pitchFamily="34" charset="0"/>
              </a:rPr>
              <a:t>năm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2023</a:t>
            </a:r>
            <a:endParaRPr lang="en-US" sz="3600" b="1" dirty="0">
              <a:latin typeface="HP001 4 hàng" panose="020B0603050302020204" pitchFamily="34" charset="0"/>
            </a:endParaRPr>
          </a:p>
          <a:p>
            <a:pPr algn="ctr"/>
            <a:r>
              <a:rPr lang="en-US" sz="3600" b="1" dirty="0" err="1">
                <a:latin typeface="HP001 4 hàng" panose="020B0603050302020204" pitchFamily="34" charset="0"/>
              </a:rPr>
              <a:t>Môn</a:t>
            </a:r>
            <a:r>
              <a:rPr lang="en-US" sz="3600" b="1">
                <a:latin typeface="HP001 4 hàng" panose="020B0603050302020204" pitchFamily="34" charset="0"/>
              </a:rPr>
              <a:t>: </a:t>
            </a:r>
            <a:r>
              <a:rPr lang="en-US" sz="3600" b="1" smtClean="0">
                <a:latin typeface="HP001 4 hàng" panose="020B0603050302020204" pitchFamily="34" charset="0"/>
              </a:rPr>
              <a:t>Hoạt động trải nghiệm</a:t>
            </a:r>
            <a:endParaRPr lang="en-US" sz="3600" b="1" dirty="0" smtClean="0">
              <a:latin typeface="HP001 4 hàng" panose="020B0603050302020204" pitchFamily="34" charset="0"/>
            </a:endParaRPr>
          </a:p>
          <a:p>
            <a:pPr algn="ctr"/>
            <a:r>
              <a:rPr lang="en-US" sz="3600" b="1" smtClean="0">
                <a:latin typeface="HP001 4 hàng" panose="020B0603050302020204" pitchFamily="34" charset="0"/>
              </a:rPr>
              <a:t>Bài</a:t>
            </a:r>
            <a:r>
              <a:rPr lang="en-US" sz="3600" b="1"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atin typeface="HP001 4 hàng" panose="020B0603050302020204" pitchFamily="34" charset="0"/>
              </a:rPr>
              <a:t>10: </a:t>
            </a:r>
            <a:r>
              <a:rPr lang="en-US" sz="36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Hoạt động giáo dục theo chủ đề: Lớp học sạch đẹp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37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748</Words>
  <Application>Microsoft Office PowerPoint</Application>
  <PresentationFormat>Widescreen</PresentationFormat>
  <Paragraphs>77</Paragraphs>
  <Slides>28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宋体</vt:lpstr>
      <vt:lpstr>Arial</vt:lpstr>
      <vt:lpstr>Calibri</vt:lpstr>
      <vt:lpstr>HP001 4 hàng</vt:lpstr>
      <vt:lpstr>黑体</vt:lpstr>
      <vt:lpstr>Times New Roman</vt:lpstr>
      <vt:lpstr>Office Theme</vt:lpstr>
      <vt:lpstr>PowerPoint Presentation</vt:lpstr>
      <vt:lpstr>PowerPoint Presentation</vt:lpstr>
      <vt:lpstr>Chủ đề 3: Thầy cô của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52</cp:revision>
  <dcterms:created xsi:type="dcterms:W3CDTF">2020-08-22T17:16:40Z</dcterms:created>
  <dcterms:modified xsi:type="dcterms:W3CDTF">2023-11-08T01:26:31Z</dcterms:modified>
</cp:coreProperties>
</file>