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1" r:id="rId2"/>
    <p:sldId id="283" r:id="rId3"/>
    <p:sldId id="273" r:id="rId4"/>
    <p:sldId id="282" r:id="rId5"/>
    <p:sldId id="280" r:id="rId6"/>
    <p:sldId id="263" r:id="rId7"/>
    <p:sldId id="286" r:id="rId8"/>
    <p:sldId id="287" r:id="rId9"/>
    <p:sldId id="264" r:id="rId10"/>
    <p:sldId id="267" r:id="rId11"/>
    <p:sldId id="306" r:id="rId12"/>
    <p:sldId id="274" r:id="rId13"/>
    <p:sldId id="268" r:id="rId14"/>
    <p:sldId id="277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A02DF-EB85-4FD6-A6D3-C9E009BE5C1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DE737-7E21-4BAC-95BE-BCBD83CB8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9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DE737-7E21-4BAC-95BE-BCBD83CB86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8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072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F9386F1-3B5C-4EF8-A5BF-CE0AAA6F7ED3}" type="slidenum">
              <a:rPr lang="en-US" altLang="en-US" sz="1200">
                <a:latin typeface="Arial" panose="020B0604020202020204" pitchFamily="34" charset="0"/>
              </a:rPr>
              <a:pPr/>
              <a:t>10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902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DE737-7E21-4BAC-95BE-BCBD83CB868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77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9101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2772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8565C8C-F860-4375-AAF9-9D5575F809B9}" type="slidenum">
              <a:rPr lang="en-US" altLang="en-US" sz="1200">
                <a:latin typeface="Arial" panose="020B0604020202020204" pitchFamily="34" charset="0"/>
              </a:rPr>
              <a:pPr/>
              <a:t>13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057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DE737-7E21-4BAC-95BE-BCBD83CB868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9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DE737-7E21-4BAC-95BE-BCBD83CB86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99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4256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DE737-7E21-4BAC-95BE-BCBD83CB86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916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DE737-7E21-4BAC-95BE-BCBD83CB86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1332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048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5735DEF-81FC-4540-BCA9-6AD8B5CA2C9A}" type="slidenum">
              <a:rPr lang="en-US" altLang="en-US" sz="1200">
                <a:latin typeface="Arial" panose="020B0604020202020204" pitchFamily="34" charset="0"/>
              </a:rPr>
              <a:pPr/>
              <a:t>6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829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DE737-7E21-4BAC-95BE-BCBD83CB868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81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DE737-7E21-4BAC-95BE-BCBD83CB868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945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DE737-7E21-4BAC-95BE-BCBD83CB868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49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1257" y="701448"/>
            <a:ext cx="11161486" cy="1040266"/>
          </a:xfrm>
        </p:spPr>
        <p:txBody>
          <a:bodyPr anchor="b">
            <a:noAutofit/>
          </a:bodyPr>
          <a:lstStyle>
            <a:lvl1pPr algn="ctr">
              <a:defRPr sz="4800">
                <a:latin typeface="Amazone" panose="03020702060507090A04" pitchFamily="66" charset="0"/>
              </a:defRPr>
            </a:lvl1pPr>
          </a:lstStyle>
          <a:p>
            <a:r>
              <a:rPr lang="vi-VN" dirty="0"/>
              <a:t>1. </a:t>
            </a:r>
            <a:r>
              <a:rPr lang="en-US" altLang="en-US" sz="6000" dirty="0" err="1">
                <a:solidFill>
                  <a:schemeClr val="tx1"/>
                </a:solidFill>
              </a:rPr>
              <a:t>Tìm</a:t>
            </a:r>
            <a:r>
              <a:rPr lang="en-US" altLang="en-US" sz="6000" dirty="0">
                <a:solidFill>
                  <a:schemeClr val="tx1"/>
                </a:solidFill>
              </a:rPr>
              <a:t> </a:t>
            </a:r>
            <a:r>
              <a:rPr lang="en-US" altLang="en-US" sz="6000" dirty="0" err="1">
                <a:solidFill>
                  <a:schemeClr val="tx1"/>
                </a:solidFill>
              </a:rPr>
              <a:t>hiểu</a:t>
            </a:r>
            <a:r>
              <a:rPr lang="en-US" altLang="en-US" sz="6000" dirty="0">
                <a:solidFill>
                  <a:schemeClr val="tx1"/>
                </a:solidFill>
              </a:rPr>
              <a:t> </a:t>
            </a:r>
            <a:r>
              <a:rPr lang="en-US" altLang="en-US" sz="6000" dirty="0" err="1">
                <a:solidFill>
                  <a:schemeClr val="tx1"/>
                </a:solidFill>
              </a:rPr>
              <a:t>một</a:t>
            </a:r>
            <a:r>
              <a:rPr lang="en-US" altLang="en-US" sz="6000" dirty="0">
                <a:solidFill>
                  <a:schemeClr val="tx1"/>
                </a:solidFill>
              </a:rPr>
              <a:t> </a:t>
            </a:r>
            <a:r>
              <a:rPr lang="en-US" altLang="en-US" sz="6000" dirty="0" err="1">
                <a:solidFill>
                  <a:schemeClr val="tx1"/>
                </a:solidFill>
              </a:rPr>
              <a:t>số</a:t>
            </a:r>
            <a:r>
              <a:rPr lang="en-US" altLang="en-US" sz="6000" dirty="0">
                <a:solidFill>
                  <a:schemeClr val="tx1"/>
                </a:solidFill>
              </a:rPr>
              <a:t> </a:t>
            </a:r>
            <a:r>
              <a:rPr lang="en-US" altLang="en-US" sz="6000" dirty="0" err="1">
                <a:solidFill>
                  <a:schemeClr val="tx1"/>
                </a:solidFill>
              </a:rPr>
              <a:t>bệnh</a:t>
            </a:r>
            <a:r>
              <a:rPr lang="en-US" altLang="en-US" sz="6000" dirty="0">
                <a:solidFill>
                  <a:schemeClr val="tx1"/>
                </a:solidFill>
              </a:rPr>
              <a:t> </a:t>
            </a:r>
            <a:r>
              <a:rPr lang="en-US" altLang="en-US" sz="6000" dirty="0" err="1">
                <a:solidFill>
                  <a:schemeClr val="tx1"/>
                </a:solidFill>
              </a:rPr>
              <a:t>lây</a:t>
            </a:r>
            <a:r>
              <a:rPr lang="en-US" altLang="en-US" sz="6000" dirty="0">
                <a:solidFill>
                  <a:schemeClr val="tx1"/>
                </a:solidFill>
              </a:rPr>
              <a:t> qua </a:t>
            </a:r>
            <a:r>
              <a:rPr lang="en-US" altLang="en-US" sz="6000" dirty="0" err="1">
                <a:solidFill>
                  <a:schemeClr val="tx1"/>
                </a:solidFill>
              </a:rPr>
              <a:t>đường</a:t>
            </a:r>
            <a:r>
              <a:rPr lang="en-US" altLang="en-US" sz="6000" dirty="0">
                <a:solidFill>
                  <a:schemeClr val="tx1"/>
                </a:solidFill>
              </a:rPr>
              <a:t> </a:t>
            </a:r>
            <a:r>
              <a:rPr lang="en-US" altLang="en-US" sz="6000" dirty="0" err="1">
                <a:solidFill>
                  <a:schemeClr val="tx1"/>
                </a:solidFill>
              </a:rPr>
              <a:t>tiêu</a:t>
            </a:r>
            <a:r>
              <a:rPr lang="en-US" altLang="en-US" sz="6000" dirty="0">
                <a:solidFill>
                  <a:schemeClr val="tx1"/>
                </a:solidFill>
              </a:rPr>
              <a:t> </a:t>
            </a:r>
            <a:r>
              <a:rPr lang="en-US" altLang="en-US" sz="6000" dirty="0" err="1">
                <a:solidFill>
                  <a:schemeClr val="tx1"/>
                </a:solidFill>
              </a:rPr>
              <a:t>hóa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2468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C3D3-F33A-4E14-8FDF-3614419EE9F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E6B4-7F6C-4404-B913-D2D5E5CB7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05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C3D3-F33A-4E14-8FDF-3614419EE9F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E6B4-7F6C-4404-B913-D2D5E5CB7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23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C3D3-F33A-4E14-8FDF-3614419EE9F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E6B4-7F6C-4404-B913-D2D5E5CB7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091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C3D3-F33A-4E14-8FDF-3614419EE9F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E6B4-7F6C-4404-B913-D2D5E5CB7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2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C3D3-F33A-4E14-8FDF-3614419EE9F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E6B4-7F6C-4404-B913-D2D5E5CB7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1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C3D3-F33A-4E14-8FDF-3614419EE9F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E6B4-7F6C-4404-B913-D2D5E5CB7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00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C3D3-F33A-4E14-8FDF-3614419EE9F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E6B4-7F6C-4404-B913-D2D5E5CB7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79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C3D3-F33A-4E14-8FDF-3614419EE9F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E6B4-7F6C-4404-B913-D2D5E5CB7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44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C3D3-F33A-4E14-8FDF-3614419EE9F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E6B4-7F6C-4404-B913-D2D5E5CB7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67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C3D3-F33A-4E14-8FDF-3614419EE9F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E6B4-7F6C-4404-B913-D2D5E5CB7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44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143" y="320675"/>
            <a:ext cx="11150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 dirty="0"/>
              <a:t>1. </a:t>
            </a:r>
            <a:r>
              <a:rPr lang="en-US" altLang="en-US" sz="4400" dirty="0" err="1">
                <a:solidFill>
                  <a:schemeClr val="tx1"/>
                </a:solidFill>
              </a:rPr>
              <a:t>Tìm</a:t>
            </a:r>
            <a:r>
              <a:rPr lang="en-US" altLang="en-US" sz="4400" dirty="0">
                <a:solidFill>
                  <a:schemeClr val="tx1"/>
                </a:solidFill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</a:rPr>
              <a:t>hiểu</a:t>
            </a:r>
            <a:r>
              <a:rPr lang="en-US" altLang="en-US" sz="4400" dirty="0">
                <a:solidFill>
                  <a:schemeClr val="tx1"/>
                </a:solidFill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</a:rPr>
              <a:t>một</a:t>
            </a:r>
            <a:r>
              <a:rPr lang="en-US" altLang="en-US" sz="4400" dirty="0">
                <a:solidFill>
                  <a:schemeClr val="tx1"/>
                </a:solidFill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</a:rPr>
              <a:t>số</a:t>
            </a:r>
            <a:r>
              <a:rPr lang="en-US" altLang="en-US" sz="4400" dirty="0">
                <a:solidFill>
                  <a:schemeClr val="tx1"/>
                </a:solidFill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</a:rPr>
              <a:t>bệnh</a:t>
            </a:r>
            <a:r>
              <a:rPr lang="en-US" altLang="en-US" sz="4400" dirty="0">
                <a:solidFill>
                  <a:schemeClr val="tx1"/>
                </a:solidFill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</a:rPr>
              <a:t>lây</a:t>
            </a:r>
            <a:r>
              <a:rPr lang="en-US" altLang="en-US" sz="4400" dirty="0">
                <a:solidFill>
                  <a:schemeClr val="tx1"/>
                </a:solidFill>
              </a:rPr>
              <a:t> qua </a:t>
            </a:r>
            <a:r>
              <a:rPr lang="en-US" altLang="en-US" sz="4400" dirty="0" err="1">
                <a:solidFill>
                  <a:schemeClr val="tx1"/>
                </a:solidFill>
              </a:rPr>
              <a:t>đường</a:t>
            </a:r>
            <a:r>
              <a:rPr lang="en-US" altLang="en-US" sz="4400" dirty="0">
                <a:solidFill>
                  <a:schemeClr val="tx1"/>
                </a:solidFill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</a:rPr>
              <a:t>tiêu</a:t>
            </a:r>
            <a:r>
              <a:rPr lang="en-US" altLang="en-US" sz="4400" dirty="0">
                <a:solidFill>
                  <a:schemeClr val="tx1"/>
                </a:solidFill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</a:rPr>
              <a:t>hóa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8C3D3-F33A-4E14-8FDF-3614419EE9F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9E6B4-7F6C-4404-B913-D2D5E5CB7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90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png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.jf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jpe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jpeg"/><Relationship Id="rId17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jpe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48.png"/><Relationship Id="rId2" Type="http://schemas.microsoft.com/office/2007/relationships/media" Target="../media/media1.mp4"/><Relationship Id="rId1" Type="http://schemas.openxmlformats.org/officeDocument/2006/relationships/tags" Target="../tags/tag11.xml"/><Relationship Id="rId6" Type="http://schemas.openxmlformats.org/officeDocument/2006/relationships/image" Target="../media/image1.jfif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3.png"/><Relationship Id="rId5" Type="http://schemas.openxmlformats.org/officeDocument/2006/relationships/image" Target="../media/image19.png"/><Relationship Id="rId4" Type="http://schemas.openxmlformats.org/officeDocument/2006/relationships/image" Target="../media/image24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2" y="4375150"/>
            <a:ext cx="3451226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27" name="Picture 3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26" y="2967038"/>
            <a:ext cx="3222625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28" name="Picture 4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2" y="4876801"/>
            <a:ext cx="3508376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29" name="Picture 5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113" y="3602039"/>
            <a:ext cx="14795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0" name="Picture 6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4" y="1847850"/>
            <a:ext cx="3135313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1" name="Picture 7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806450"/>
            <a:ext cx="2459038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2" name="Picture 8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50" y="1704976"/>
            <a:ext cx="186055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3" name="Picture 9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26" y="2170113"/>
            <a:ext cx="254952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4" name="Picture 10" descr="Cov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6" y="1162050"/>
            <a:ext cx="2695575" cy="191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5" name="Picture 11" descr="Cov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462">
            <a:off x="7661275" y="3656013"/>
            <a:ext cx="28702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6" name="Picture 12" descr="Cov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38" y="2278064"/>
            <a:ext cx="230505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17" descr="clip_image00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9988" y="1"/>
            <a:ext cx="608012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18" descr="clip_image00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6" y="5410200"/>
            <a:ext cx="6000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19" descr="clip_image00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6" y="0"/>
            <a:ext cx="6000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20" descr="clip_image0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6" y="5715000"/>
            <a:ext cx="6000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45" name="Picture 21" descr="image0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590800"/>
            <a:ext cx="2209800" cy="1676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314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8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0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80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8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0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0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0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0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80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80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80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80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ChangeArrowheads="1"/>
          </p:cNvSpPr>
          <p:nvPr/>
        </p:nvSpPr>
        <p:spPr bwMode="auto">
          <a:xfrm>
            <a:off x="1036306" y="2057400"/>
            <a:ext cx="3432544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Phòng</a:t>
            </a:r>
            <a:r>
              <a:rPr lang="en-US" altLang="en-US" sz="40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bệnh</a:t>
            </a:r>
            <a:r>
              <a:rPr lang="en-US" altLang="en-US" sz="40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lây</a:t>
            </a:r>
            <a:r>
              <a:rPr lang="en-US" altLang="en-US" sz="40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qua </a:t>
            </a:r>
            <a:r>
              <a:rPr lang="en-US" altLang="en-US" sz="40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đường</a:t>
            </a:r>
            <a:r>
              <a:rPr lang="en-US" altLang="en-US" sz="40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tiêu</a:t>
            </a:r>
            <a:r>
              <a:rPr lang="en-US" altLang="en-US" sz="40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hoá</a:t>
            </a:r>
            <a:endParaRPr lang="en-US" altLang="en-US" sz="4000" b="1" dirty="0">
              <a:solidFill>
                <a:schemeClr val="accent6">
                  <a:lumMod val="75000"/>
                </a:schemeClr>
              </a:solidFill>
              <a:latin typeface="Amazone" panose="03020702060507090A04" pitchFamily="66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5764988" y="1243548"/>
            <a:ext cx="2590800" cy="1323439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Giữ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vệ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sinh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ăn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uống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5764988" y="2719119"/>
            <a:ext cx="2590800" cy="1323439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Giữ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vệ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sinh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cá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nhân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764988" y="4287077"/>
            <a:ext cx="3419106" cy="1323439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Giữ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vệ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sinh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môi</a:t>
            </a:r>
            <a:r>
              <a:rPr lang="en-US" alt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trường</a:t>
            </a:r>
            <a:endParaRPr lang="en-US" altLang="en-US" sz="4000" b="1" dirty="0">
              <a:solidFill>
                <a:srgbClr val="002060"/>
              </a:solidFill>
              <a:latin typeface="Amazone" panose="03020702060507090A04" pitchFamily="66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24D32F3-6F4C-437A-8DE8-151D60D76928}"/>
              </a:ext>
            </a:extLst>
          </p:cNvPr>
          <p:cNvCxnSpPr/>
          <p:nvPr/>
        </p:nvCxnSpPr>
        <p:spPr>
          <a:xfrm flipV="1">
            <a:off x="4468850" y="2057400"/>
            <a:ext cx="1296138" cy="7708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A691FB9-892D-4810-8306-CC98AAAA2702}"/>
              </a:ext>
            </a:extLst>
          </p:cNvPr>
          <p:cNvCxnSpPr/>
          <p:nvPr/>
        </p:nvCxnSpPr>
        <p:spPr>
          <a:xfrm>
            <a:off x="4507134" y="3168502"/>
            <a:ext cx="1219569" cy="1275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62E3F4C-1CC1-4385-B8E2-33A6E5470301}"/>
              </a:ext>
            </a:extLst>
          </p:cNvPr>
          <p:cNvCxnSpPr/>
          <p:nvPr/>
        </p:nvCxnSpPr>
        <p:spPr>
          <a:xfrm>
            <a:off x="4468850" y="3689498"/>
            <a:ext cx="1296138" cy="9675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3384278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>
            <a:extLst>
              <a:ext uri="{FF2B5EF4-FFF2-40B4-BE49-F238E27FC236}">
                <a16:creationId xmlns:a16="http://schemas.microsoft.com/office/drawing/2014/main" id="{1BAE29BA-4D8A-4A83-B626-A8F753545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3890963"/>
            <a:ext cx="2100262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3" name="Picture 3">
            <a:extLst>
              <a:ext uri="{FF2B5EF4-FFF2-40B4-BE49-F238E27FC236}">
                <a16:creationId xmlns:a16="http://schemas.microsoft.com/office/drawing/2014/main" id="{C6239604-C889-40F5-B356-E47C51DB7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9" y="3025775"/>
            <a:ext cx="2066925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4" name="Picture 4">
            <a:extLst>
              <a:ext uri="{FF2B5EF4-FFF2-40B4-BE49-F238E27FC236}">
                <a16:creationId xmlns:a16="http://schemas.microsoft.com/office/drawing/2014/main" id="{DC7CE8EB-F001-4503-9DFE-50F41F466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186239"/>
            <a:ext cx="2044700" cy="137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5" name="Picture 5">
            <a:extLst>
              <a:ext uri="{FF2B5EF4-FFF2-40B4-BE49-F238E27FC236}">
                <a16:creationId xmlns:a16="http://schemas.microsoft.com/office/drawing/2014/main" id="{B1F29790-FD43-432F-8F8A-321270A53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4" y="4122738"/>
            <a:ext cx="1641475" cy="21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6" name="Picture 6">
            <a:extLst>
              <a:ext uri="{FF2B5EF4-FFF2-40B4-BE49-F238E27FC236}">
                <a16:creationId xmlns:a16="http://schemas.microsoft.com/office/drawing/2014/main" id="{F17B13A4-7786-47EF-964D-0C64BFBE9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550" y="3900488"/>
            <a:ext cx="2146300" cy="42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7" name="Picture 7">
            <a:extLst>
              <a:ext uri="{FF2B5EF4-FFF2-40B4-BE49-F238E27FC236}">
                <a16:creationId xmlns:a16="http://schemas.microsoft.com/office/drawing/2014/main" id="{B7AB2F18-70B3-4CA2-9590-5291BB36E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38" y="3017839"/>
            <a:ext cx="2120900" cy="120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8" name="Picture 8">
            <a:extLst>
              <a:ext uri="{FF2B5EF4-FFF2-40B4-BE49-F238E27FC236}">
                <a16:creationId xmlns:a16="http://schemas.microsoft.com/office/drawing/2014/main" id="{E2C32FE7-FA33-4D88-8B85-C0AD7F746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26" y="4130675"/>
            <a:ext cx="2003425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9" name="Picture 9">
            <a:extLst>
              <a:ext uri="{FF2B5EF4-FFF2-40B4-BE49-F238E27FC236}">
                <a16:creationId xmlns:a16="http://schemas.microsoft.com/office/drawing/2014/main" id="{47FC2895-0B11-4A55-9355-692278244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8" y="1981201"/>
            <a:ext cx="1708150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0" name="Picture 10">
            <a:extLst>
              <a:ext uri="{FF2B5EF4-FFF2-40B4-BE49-F238E27FC236}">
                <a16:creationId xmlns:a16="http://schemas.microsoft.com/office/drawing/2014/main" id="{24A6F78F-526D-470A-8777-189386F80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1" y="3416300"/>
            <a:ext cx="1585913" cy="17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3" name="Picture 13">
            <a:extLst>
              <a:ext uri="{FF2B5EF4-FFF2-40B4-BE49-F238E27FC236}">
                <a16:creationId xmlns:a16="http://schemas.microsoft.com/office/drawing/2014/main" id="{E8EFB462-BBE8-4660-A5E0-389DDB119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86001"/>
            <a:ext cx="1371600" cy="955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4" name="Picture 14">
            <a:extLst>
              <a:ext uri="{FF2B5EF4-FFF2-40B4-BE49-F238E27FC236}">
                <a16:creationId xmlns:a16="http://schemas.microsoft.com/office/drawing/2014/main" id="{E97C8F63-97C4-41B9-A1E4-CB32C314E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5573714"/>
            <a:ext cx="1524000" cy="827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5" name="Picture 15">
            <a:extLst>
              <a:ext uri="{FF2B5EF4-FFF2-40B4-BE49-F238E27FC236}">
                <a16:creationId xmlns:a16="http://schemas.microsoft.com/office/drawing/2014/main" id="{62307644-6EF4-4C46-9C29-74DC8033B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3886200"/>
            <a:ext cx="1371600" cy="8001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6" name="Picture 16">
            <a:extLst>
              <a:ext uri="{FF2B5EF4-FFF2-40B4-BE49-F238E27FC236}">
                <a16:creationId xmlns:a16="http://schemas.microsoft.com/office/drawing/2014/main" id="{B3D6C656-7B6A-4CD9-A420-E6AB50A68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2336800"/>
            <a:ext cx="1371600" cy="825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7" name="Picture 17">
            <a:extLst>
              <a:ext uri="{FF2B5EF4-FFF2-40B4-BE49-F238E27FC236}">
                <a16:creationId xmlns:a16="http://schemas.microsoft.com/office/drawing/2014/main" id="{4BB79E3B-AC5A-4D09-9BCB-C37C22ADC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5334001"/>
            <a:ext cx="1447800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38" name="Picture 18">
            <a:extLst>
              <a:ext uri="{FF2B5EF4-FFF2-40B4-BE49-F238E27FC236}">
                <a16:creationId xmlns:a16="http://schemas.microsoft.com/office/drawing/2014/main" id="{E6AA405A-AE68-4384-B88A-30D14D130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733800"/>
            <a:ext cx="1371600" cy="91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84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8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8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18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18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" dur="2000"/>
                                        <p:tgtEl>
                                          <p:spTgt spid="184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9070848" cy="46329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7" t="31526" r="6533" b="22726"/>
          <a:stretch/>
        </p:blipFill>
        <p:spPr>
          <a:xfrm>
            <a:off x="9645803" y="302340"/>
            <a:ext cx="2442453" cy="28569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0" t="31289" r="22801" b="23674"/>
          <a:stretch/>
        </p:blipFill>
        <p:spPr>
          <a:xfrm>
            <a:off x="8987350" y="1791020"/>
            <a:ext cx="2535765" cy="30886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8" t="33778" r="36813" b="24385"/>
          <a:stretch/>
        </p:blipFill>
        <p:spPr>
          <a:xfrm>
            <a:off x="7855333" y="3064701"/>
            <a:ext cx="2264032" cy="286918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7" t="33778" r="52133" b="24148"/>
          <a:stretch/>
        </p:blipFill>
        <p:spPr>
          <a:xfrm>
            <a:off x="5195819" y="3264804"/>
            <a:ext cx="3168352" cy="347149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-270456" y="1028733"/>
            <a:ext cx="7340957" cy="60147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57523" y="2129868"/>
            <a:ext cx="31731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4400" b="1" dirty="0">
                <a:solidFill>
                  <a:srgbClr val="0070C0"/>
                </a:solidFill>
                <a:latin typeface="Amazone" panose="03020702060507090A04" pitchFamily="66" charset="0"/>
              </a:rPr>
              <a:t>3. Thực hành vận dụng</a:t>
            </a:r>
            <a:endParaRPr lang="zh-CN" altLang="en-US" sz="4000" b="1" dirty="0">
              <a:solidFill>
                <a:srgbClr val="0070C0"/>
              </a:solidFill>
              <a:latin typeface="Amazone" panose="03020702060507090A04" pitchFamily="66" charset="0"/>
              <a:ea typeface="方正粗圆_GBK" pitchFamily="65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879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0"/>
    </mc:Choice>
    <mc:Fallback xmlns="">
      <p:transition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279918" y="325579"/>
            <a:ext cx="5131837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4000" b="1" dirty="0">
                <a:solidFill>
                  <a:srgbClr val="FF0000"/>
                </a:solidFill>
                <a:latin typeface="Amazone" panose="03020702060507090A04" pitchFamily="66" charset="0"/>
              </a:rPr>
              <a:t>3. </a:t>
            </a:r>
            <a:r>
              <a:rPr lang="en-US" altLang="en-US" sz="40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Thực</a:t>
            </a:r>
            <a:r>
              <a:rPr lang="en-US" altLang="en-US" sz="40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hành</a:t>
            </a:r>
            <a:r>
              <a:rPr lang="en-US" altLang="en-US" sz="40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vận</a:t>
            </a:r>
            <a:r>
              <a:rPr lang="en-US" altLang="en-US" sz="40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vi-VN" altLang="en-US" sz="4000" b="1" dirty="0">
                <a:solidFill>
                  <a:srgbClr val="FF0000"/>
                </a:solidFill>
                <a:latin typeface="Amazone" panose="03020702060507090A04" pitchFamily="66" charset="0"/>
              </a:rPr>
              <a:t>dụng:</a:t>
            </a:r>
            <a:r>
              <a:rPr lang="en-US" altLang="en-US" sz="40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942173" y="898683"/>
            <a:ext cx="9169390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latin typeface="Amazone" panose="03020702060507090A04" pitchFamily="66" charset="0"/>
              </a:rPr>
              <a:t>Em</a:t>
            </a:r>
            <a:r>
              <a:rPr lang="en-US" altLang="en-US" sz="4000" b="1" dirty="0"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latin typeface="Amazone" panose="03020702060507090A04" pitchFamily="66" charset="0"/>
              </a:rPr>
              <a:t>hãy</a:t>
            </a:r>
            <a:r>
              <a:rPr lang="en-US" altLang="en-US" sz="4000" b="1" dirty="0"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latin typeface="Amazone" panose="03020702060507090A04" pitchFamily="66" charset="0"/>
              </a:rPr>
              <a:t>xem</a:t>
            </a:r>
            <a:r>
              <a:rPr lang="en-US" altLang="en-US" sz="4000" b="1" dirty="0">
                <a:latin typeface="Amazone" panose="03020702060507090A04" pitchFamily="66" charset="0"/>
              </a:rPr>
              <a:t> video </a:t>
            </a:r>
            <a:r>
              <a:rPr lang="en-US" altLang="en-US" sz="4000" b="1" dirty="0" err="1">
                <a:latin typeface="Amazone" panose="03020702060507090A04" pitchFamily="66" charset="0"/>
              </a:rPr>
              <a:t>sau</a:t>
            </a:r>
            <a:r>
              <a:rPr lang="en-US" altLang="en-US" sz="4000" b="1" dirty="0"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latin typeface="Amazone" panose="03020702060507090A04" pitchFamily="66" charset="0"/>
              </a:rPr>
              <a:t>và</a:t>
            </a:r>
            <a:r>
              <a:rPr lang="en-US" altLang="en-US" sz="4000" b="1" dirty="0"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latin typeface="Amazone" panose="03020702060507090A04" pitchFamily="66" charset="0"/>
              </a:rPr>
              <a:t>thực</a:t>
            </a:r>
            <a:r>
              <a:rPr lang="en-US" altLang="en-US" sz="4000" b="1" dirty="0"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latin typeface="Amazone" panose="03020702060507090A04" pitchFamily="66" charset="0"/>
              </a:rPr>
              <a:t>hành</a:t>
            </a:r>
            <a:r>
              <a:rPr lang="en-US" altLang="en-US" sz="4000" b="1" dirty="0"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latin typeface="Amazone" panose="03020702060507090A04" pitchFamily="66" charset="0"/>
              </a:rPr>
              <a:t>nhé</a:t>
            </a:r>
            <a:r>
              <a:rPr lang="en-US" altLang="en-US" sz="4000" b="1" dirty="0">
                <a:latin typeface="Amazone" panose="03020702060507090A04" pitchFamily="66" charset="0"/>
              </a:rPr>
              <a:t> </a:t>
            </a:r>
          </a:p>
        </p:txBody>
      </p:sp>
      <p:pic>
        <p:nvPicPr>
          <p:cNvPr id="5" name="MAM studio - Phòng bệnh lây qua đường tiêu hóa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1013" y="1796902"/>
            <a:ext cx="9305729" cy="50610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88644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294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0686" y="2463282"/>
            <a:ext cx="79464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7200" b="1" dirty="0">
                <a:solidFill>
                  <a:srgbClr val="FFFF00"/>
                </a:solidFill>
                <a:latin typeface="Amazone" panose="03020702060507090A04" pitchFamily="66" charset="0"/>
              </a:rPr>
              <a:t>Cảm ơn và hẹn gặp lại!</a:t>
            </a:r>
            <a:endParaRPr lang="en-US" sz="7200" b="1" dirty="0">
              <a:solidFill>
                <a:srgbClr val="FFFF00"/>
              </a:solidFill>
              <a:latin typeface="Amazone" panose="03020702060507090A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5573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D25677-23AA-47FF-B4CA-94BBF1631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AutoShape 20">
            <a:extLst>
              <a:ext uri="{FF2B5EF4-FFF2-40B4-BE49-F238E27FC236}">
                <a16:creationId xmlns:a16="http://schemas.microsoft.com/office/drawing/2014/main" id="{1F5361D8-BC9D-4AFC-BC04-CE8B09E74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814" y="2184483"/>
            <a:ext cx="8610600" cy="3962400"/>
          </a:xfrm>
          <a:prstGeom prst="horizontalScroll">
            <a:avLst>
              <a:gd name="adj" fmla="val 12500"/>
            </a:avLst>
          </a:prstGeom>
          <a:solidFill>
            <a:srgbClr val="FFCCFF"/>
          </a:solidFill>
          <a:ln w="6350">
            <a:pattFill prst="pct5">
              <a:fgClr>
                <a:srgbClr val="FFCCCC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vi-VN" altLang="en-US" sz="3600" b="1" dirty="0">
                <a:solidFill>
                  <a:srgbClr val="FF0000"/>
                </a:solidFill>
                <a:latin typeface="Amazone" panose="03020702060507090A04" pitchFamily="66" charset="0"/>
              </a:rPr>
              <a:t>Kết luận</a:t>
            </a:r>
            <a:r>
              <a:rPr lang="vi-VN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: 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Tiêu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chảy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,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tả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,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lị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là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một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số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</a:p>
          <a:p>
            <a:pPr algn="just">
              <a:spcBef>
                <a:spcPct val="0"/>
              </a:spcBef>
              <a:buNone/>
            </a:pP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bệnh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lây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qua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đường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tiêu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hóa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thường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gặp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68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9070848" cy="46329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7" t="31526" r="6533" b="22726"/>
          <a:stretch/>
        </p:blipFill>
        <p:spPr>
          <a:xfrm>
            <a:off x="9645803" y="302340"/>
            <a:ext cx="2442453" cy="28569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0" t="31289" r="22801" b="23674"/>
          <a:stretch/>
        </p:blipFill>
        <p:spPr>
          <a:xfrm>
            <a:off x="8987350" y="1791020"/>
            <a:ext cx="2535765" cy="30886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8" t="33778" r="36813" b="24385"/>
          <a:stretch/>
        </p:blipFill>
        <p:spPr>
          <a:xfrm>
            <a:off x="7855333" y="3064701"/>
            <a:ext cx="2264032" cy="286918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7" t="33778" r="52133" b="24148"/>
          <a:stretch/>
        </p:blipFill>
        <p:spPr>
          <a:xfrm>
            <a:off x="5195819" y="3264804"/>
            <a:ext cx="3168352" cy="347149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-270456" y="1028733"/>
            <a:ext cx="7340957" cy="60147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58697" y="1878048"/>
            <a:ext cx="42757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Tác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hại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của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bệnh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lây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qua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đường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tiêu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hóa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endParaRPr lang="zh-CN" altLang="en-US" sz="3600" b="1" dirty="0">
              <a:solidFill>
                <a:srgbClr val="0070C0"/>
              </a:solidFill>
              <a:latin typeface="Amazone" panose="03020702060507090A04" pitchFamily="66" charset="0"/>
              <a:ea typeface="方正粗圆_GBK" pitchFamily="65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503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0"/>
    </mc:Choice>
    <mc:Fallback xmlns="">
      <p:transition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2D87AF9-3079-418D-9E77-A2AAA3415C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8" y="74428"/>
            <a:ext cx="11982893" cy="6592186"/>
          </a:xfrm>
        </p:spPr>
      </p:pic>
      <p:sp>
        <p:nvSpPr>
          <p:cNvPr id="12" name="AutoShape 20">
            <a:extLst>
              <a:ext uri="{FF2B5EF4-FFF2-40B4-BE49-F238E27FC236}">
                <a16:creationId xmlns:a16="http://schemas.microsoft.com/office/drawing/2014/main" id="{4DE97358-0F5B-4E2D-B686-250872BBD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148" y="2821172"/>
            <a:ext cx="8610600" cy="3962400"/>
          </a:xfrm>
          <a:prstGeom prst="horizontalScroll">
            <a:avLst>
              <a:gd name="adj" fmla="val 12500"/>
            </a:avLst>
          </a:prstGeom>
          <a:solidFill>
            <a:srgbClr val="FFCCFF"/>
          </a:solidFill>
          <a:ln w="6350">
            <a:pattFill prst="pct5">
              <a:fgClr>
                <a:srgbClr val="FFCCCC"/>
              </a:fgClr>
              <a:bgClr>
                <a:srgbClr val="FFFFFF"/>
              </a:bgClr>
            </a:patt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vi-VN" altLang="en-US" sz="3600" b="1" dirty="0">
                <a:solidFill>
                  <a:srgbClr val="FF0000"/>
                </a:solidFill>
                <a:latin typeface="Amazone" panose="03020702060507090A04" pitchFamily="66" charset="0"/>
              </a:rPr>
              <a:t>Kết luận</a:t>
            </a:r>
            <a:r>
              <a:rPr lang="vi-VN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: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Các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bệnh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lây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qua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đường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tiêu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</a:p>
          <a:p>
            <a:pPr algn="just">
              <a:spcBef>
                <a:spcPct val="0"/>
              </a:spcBef>
              <a:buNone/>
            </a:pP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hóa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rất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nguy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hiểm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lây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lan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nhanh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có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thể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</a:p>
          <a:p>
            <a:pPr algn="just">
              <a:spcBef>
                <a:spcPct val="0"/>
              </a:spcBef>
              <a:buNone/>
            </a:pP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gây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chết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người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Amazone" panose="03020702060507090A04" pitchFamily="66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873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4F9CC3F-16A9-4457-883E-DCF6FA0F51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-164130" y="1049998"/>
            <a:ext cx="7340957" cy="6014720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0809E028-2A3D-45D6-8562-987680A150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-372140"/>
            <a:ext cx="9070848" cy="4632960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id="{AB9A1E18-E76C-4259-88FA-C3003AEB77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7" t="33778" r="52133" b="24148"/>
          <a:stretch/>
        </p:blipFill>
        <p:spPr>
          <a:xfrm>
            <a:off x="5493530" y="3429000"/>
            <a:ext cx="3168352" cy="3471497"/>
          </a:xfrm>
          <a:prstGeom prst="rect">
            <a:avLst/>
          </a:prstGeom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69FC3C77-4667-4204-BEB7-9FCC4C0A61B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0" t="31289" r="22801" b="23674"/>
          <a:stretch/>
        </p:blipFill>
        <p:spPr>
          <a:xfrm>
            <a:off x="8202085" y="3130723"/>
            <a:ext cx="2535765" cy="3088640"/>
          </a:xfrm>
          <a:prstGeom prst="rect">
            <a:avLst/>
          </a:prstGeom>
        </p:spPr>
      </p:pic>
      <p:pic>
        <p:nvPicPr>
          <p:cNvPr id="8" name="图片 10">
            <a:extLst>
              <a:ext uri="{FF2B5EF4-FFF2-40B4-BE49-F238E27FC236}">
                <a16:creationId xmlns:a16="http://schemas.microsoft.com/office/drawing/2014/main" id="{21029AD0-CF10-40FC-9D78-02EC92C0CC9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7" t="31526" r="6533" b="22726"/>
          <a:stretch/>
        </p:blipFill>
        <p:spPr>
          <a:xfrm>
            <a:off x="9879719" y="1818112"/>
            <a:ext cx="2442453" cy="28569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DE30BAB-5D0C-4941-983C-FA76E72C324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8" t="33778" r="36813" b="24385"/>
          <a:stretch/>
        </p:blipFill>
        <p:spPr>
          <a:xfrm>
            <a:off x="9691655" y="4057358"/>
            <a:ext cx="2264032" cy="28691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CF929D4-59A5-45E6-A843-96C01F6FAE6E}"/>
              </a:ext>
            </a:extLst>
          </p:cNvPr>
          <p:cNvSpPr txBox="1"/>
          <p:nvPr/>
        </p:nvSpPr>
        <p:spPr>
          <a:xfrm>
            <a:off x="1358697" y="1878048"/>
            <a:ext cx="42757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2.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Nguyên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nhân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và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cách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phòng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bệnh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lây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qua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đường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tiêu</a:t>
            </a:r>
            <a:r>
              <a:rPr lang="en-US" altLang="en-US" sz="4000" b="1" dirty="0">
                <a:solidFill>
                  <a:srgbClr val="0070C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mazone" panose="03020702060507090A04" pitchFamily="66" charset="0"/>
              </a:rPr>
              <a:t>hóa</a:t>
            </a:r>
            <a:endParaRPr lang="zh-CN" altLang="en-US" sz="3600" b="1" dirty="0">
              <a:solidFill>
                <a:srgbClr val="0070C0"/>
              </a:solidFill>
              <a:latin typeface="Amazone" panose="03020702060507090A04" pitchFamily="66" charset="0"/>
              <a:ea typeface="方正粗圆_GBK" pitchFamily="65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589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6" name="Picture 10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7"/>
          <a:stretch>
            <a:fillRect/>
          </a:stretch>
        </p:blipFill>
        <p:spPr bwMode="auto">
          <a:xfrm>
            <a:off x="455954" y="992371"/>
            <a:ext cx="3467460" cy="348393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098" y="992371"/>
            <a:ext cx="5401339" cy="348393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71" name="Text Box 8"/>
          <p:cNvSpPr txBox="1">
            <a:spLocks noChangeArrowheads="1"/>
          </p:cNvSpPr>
          <p:nvPr/>
        </p:nvSpPr>
        <p:spPr bwMode="auto">
          <a:xfrm>
            <a:off x="455953" y="122921"/>
            <a:ext cx="80926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00B050"/>
                </a:solidFill>
                <a:latin typeface="Amazone" panose="03020702060507090A04" pitchFamily="66" charset="0"/>
              </a:rPr>
              <a:t>Quan </a:t>
            </a:r>
            <a:r>
              <a:rPr lang="en-US" altLang="en-US" dirty="0" err="1">
                <a:solidFill>
                  <a:srgbClr val="00B050"/>
                </a:solidFill>
                <a:latin typeface="Amazone" panose="03020702060507090A04" pitchFamily="66" charset="0"/>
              </a:rPr>
              <a:t>sát</a:t>
            </a:r>
            <a:r>
              <a:rPr lang="en-US" altLang="en-US" dirty="0">
                <a:solidFill>
                  <a:srgbClr val="00B050"/>
                </a:solidFill>
                <a:latin typeface="Amazone" panose="03020702060507090A04" pitchFamily="66" charset="0"/>
              </a:rPr>
              <a:t> </a:t>
            </a:r>
            <a:r>
              <a:rPr lang="en-US" altLang="en-US" dirty="0" err="1">
                <a:solidFill>
                  <a:srgbClr val="00B050"/>
                </a:solidFill>
                <a:latin typeface="Amazone" panose="03020702060507090A04" pitchFamily="66" charset="0"/>
              </a:rPr>
              <a:t>tranh</a:t>
            </a:r>
            <a:r>
              <a:rPr lang="en-US" altLang="en-US" dirty="0">
                <a:solidFill>
                  <a:srgbClr val="00B050"/>
                </a:solidFill>
                <a:latin typeface="Amazone" panose="03020702060507090A04" pitchFamily="66" charset="0"/>
              </a:rPr>
              <a:t> </a:t>
            </a:r>
            <a:r>
              <a:rPr lang="en-US" altLang="en-US" dirty="0" err="1">
                <a:solidFill>
                  <a:srgbClr val="00B050"/>
                </a:solidFill>
                <a:latin typeface="Amazone" panose="03020702060507090A04" pitchFamily="66" charset="0"/>
              </a:rPr>
              <a:t>và</a:t>
            </a:r>
            <a:r>
              <a:rPr lang="en-US" altLang="en-US" dirty="0">
                <a:solidFill>
                  <a:srgbClr val="00B050"/>
                </a:solidFill>
                <a:latin typeface="Amazone" panose="03020702060507090A04" pitchFamily="66" charset="0"/>
              </a:rPr>
              <a:t> </a:t>
            </a:r>
            <a:r>
              <a:rPr lang="en-US" altLang="en-US" dirty="0" err="1">
                <a:solidFill>
                  <a:srgbClr val="00B050"/>
                </a:solidFill>
                <a:latin typeface="Amazone" panose="03020702060507090A04" pitchFamily="66" charset="0"/>
              </a:rPr>
              <a:t>nêu</a:t>
            </a:r>
            <a:r>
              <a:rPr lang="en-US" altLang="en-US" dirty="0">
                <a:solidFill>
                  <a:srgbClr val="00B050"/>
                </a:solidFill>
                <a:latin typeface="Amazone" panose="03020702060507090A04" pitchFamily="66" charset="0"/>
              </a:rPr>
              <a:t> </a:t>
            </a:r>
            <a:r>
              <a:rPr lang="en-US" altLang="en-US" dirty="0" err="1">
                <a:solidFill>
                  <a:srgbClr val="00B050"/>
                </a:solidFill>
                <a:latin typeface="Amazone" panose="03020702060507090A04" pitchFamily="66" charset="0"/>
              </a:rPr>
              <a:t>nội</a:t>
            </a:r>
            <a:r>
              <a:rPr lang="en-US" altLang="en-US" dirty="0">
                <a:solidFill>
                  <a:srgbClr val="00B050"/>
                </a:solidFill>
                <a:latin typeface="Amazone" panose="03020702060507090A04" pitchFamily="66" charset="0"/>
              </a:rPr>
              <a:t> dung </a:t>
            </a:r>
            <a:r>
              <a:rPr lang="en-US" altLang="en-US" dirty="0" err="1">
                <a:solidFill>
                  <a:srgbClr val="00B050"/>
                </a:solidFill>
                <a:latin typeface="Amazone" panose="03020702060507090A04" pitchFamily="66" charset="0"/>
              </a:rPr>
              <a:t>của</a:t>
            </a:r>
            <a:r>
              <a:rPr lang="en-US" altLang="en-US" dirty="0">
                <a:solidFill>
                  <a:srgbClr val="00B050"/>
                </a:solidFill>
                <a:latin typeface="Amazone" panose="03020702060507090A04" pitchFamily="66" charset="0"/>
              </a:rPr>
              <a:t> </a:t>
            </a:r>
            <a:r>
              <a:rPr lang="en-US" altLang="en-US" dirty="0" err="1">
                <a:solidFill>
                  <a:srgbClr val="00B050"/>
                </a:solidFill>
                <a:latin typeface="Amazone" panose="03020702060507090A04" pitchFamily="66" charset="0"/>
              </a:rPr>
              <a:t>từng</a:t>
            </a:r>
            <a:r>
              <a:rPr lang="en-US" altLang="en-US" dirty="0">
                <a:solidFill>
                  <a:srgbClr val="00B050"/>
                </a:solidFill>
                <a:latin typeface="Amazone" panose="03020702060507090A04" pitchFamily="66" charset="0"/>
              </a:rPr>
              <a:t> </a:t>
            </a:r>
            <a:r>
              <a:rPr lang="en-US" altLang="en-US" dirty="0" err="1">
                <a:solidFill>
                  <a:srgbClr val="00B050"/>
                </a:solidFill>
                <a:latin typeface="Amazone" panose="03020702060507090A04" pitchFamily="66" charset="0"/>
              </a:rPr>
              <a:t>hình</a:t>
            </a:r>
            <a:r>
              <a:rPr lang="en-US" altLang="en-US" dirty="0">
                <a:solidFill>
                  <a:srgbClr val="00B05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600" dirty="0">
                <a:latin typeface="Amazone" panose="03020702060507090A04" pitchFamily="66" charset="0"/>
              </a:rPr>
              <a:t>:</a:t>
            </a:r>
          </a:p>
        </p:txBody>
      </p:sp>
      <p:sp>
        <p:nvSpPr>
          <p:cNvPr id="16" name="Oval 23"/>
          <p:cNvSpPr>
            <a:spLocks noChangeArrowheads="1"/>
          </p:cNvSpPr>
          <p:nvPr/>
        </p:nvSpPr>
        <p:spPr bwMode="auto">
          <a:xfrm>
            <a:off x="3486537" y="4086499"/>
            <a:ext cx="360363" cy="333375"/>
          </a:xfrm>
          <a:prstGeom prst="ellipse">
            <a:avLst/>
          </a:prstGeom>
          <a:solidFill>
            <a:srgbClr val="FF1D1D"/>
          </a:solidFill>
          <a:ln>
            <a:noFill/>
          </a:ln>
          <a:effectLst>
            <a:prstShdw prst="shdw17" dist="17961" dir="2700000">
              <a:srgbClr val="991111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cs typeface="Arial" panose="020B0604020202020204" pitchFamily="34" charset="0"/>
              </a:rPr>
              <a:t>1</a:t>
            </a:r>
            <a:endParaRPr lang="vi-VN" altLang="en-US" sz="1800" b="1" dirty="0">
              <a:cs typeface="Arial" panose="020B0604020202020204" pitchFamily="34" charset="0"/>
            </a:endParaRPr>
          </a:p>
        </p:txBody>
      </p:sp>
      <p:sp>
        <p:nvSpPr>
          <p:cNvPr id="17" name="Oval 24"/>
          <p:cNvSpPr>
            <a:spLocks noChangeArrowheads="1"/>
          </p:cNvSpPr>
          <p:nvPr/>
        </p:nvSpPr>
        <p:spPr bwMode="auto">
          <a:xfrm>
            <a:off x="10102074" y="4086498"/>
            <a:ext cx="360363" cy="333375"/>
          </a:xfrm>
          <a:prstGeom prst="ellipse">
            <a:avLst/>
          </a:prstGeom>
          <a:solidFill>
            <a:srgbClr val="FF1D1D"/>
          </a:solidFill>
          <a:ln>
            <a:noFill/>
          </a:ln>
          <a:effectLst>
            <a:prstShdw prst="shdw17" dist="17961" dir="2700000">
              <a:srgbClr val="991111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cs typeface="Arial" panose="020B0604020202020204" pitchFamily="34" charset="0"/>
              </a:rPr>
              <a:t>2</a:t>
            </a:r>
            <a:endParaRPr lang="vi-VN" altLang="en-US" sz="1800" b="1" dirty="0">
              <a:cs typeface="Arial" panose="020B0604020202020204" pitchFamily="34" charset="0"/>
            </a:endParaRP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D4E7991A-0663-46FA-BD2E-5418C3D74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619" y="4476306"/>
            <a:ext cx="388213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en-US" sz="5400" dirty="0"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Uống</a:t>
            </a:r>
            <a:r>
              <a:rPr lang="en-US" alt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nước</a:t>
            </a:r>
            <a:r>
              <a:rPr lang="en-US" alt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lã</a:t>
            </a:r>
            <a:endParaRPr lang="en-US" altLang="en-US" sz="48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D6EAE937-199E-4350-B533-548671544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862" y="4476306"/>
            <a:ext cx="519400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en-US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Ăn</a:t>
            </a:r>
            <a:r>
              <a:rPr lang="en-US" altLang="en-US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thức</a:t>
            </a:r>
            <a:r>
              <a:rPr lang="en-US" altLang="en-US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ăn</a:t>
            </a:r>
            <a:r>
              <a:rPr lang="en-US" altLang="en-US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không</a:t>
            </a:r>
            <a:r>
              <a:rPr lang="en-US" altLang="en-US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hợp</a:t>
            </a:r>
            <a:r>
              <a:rPr lang="en-US" altLang="en-US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vệ</a:t>
            </a:r>
            <a:r>
              <a:rPr lang="en-US" altLang="en-US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sinh</a:t>
            </a:r>
            <a:endParaRPr lang="en-US" altLang="en-US" sz="4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71800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0">
            <a:extLst>
              <a:ext uri="{FF2B5EF4-FFF2-40B4-BE49-F238E27FC236}">
                <a16:creationId xmlns:a16="http://schemas.microsoft.com/office/drawing/2014/main" id="{9ED0A4AD-4B45-439A-B583-DC33392AE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1" y="0"/>
            <a:ext cx="11982893" cy="6592186"/>
          </a:xfrm>
          <a:prstGeom prst="rect">
            <a:avLst/>
          </a:prstGeom>
        </p:spPr>
      </p:pic>
      <p:sp>
        <p:nvSpPr>
          <p:cNvPr id="4" name="AutoShape 29">
            <a:extLst>
              <a:ext uri="{FF2B5EF4-FFF2-40B4-BE49-F238E27FC236}">
                <a16:creationId xmlns:a16="http://schemas.microsoft.com/office/drawing/2014/main" id="{36714FBD-9930-4B82-9557-5A93A8692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888" y="191386"/>
            <a:ext cx="6010940" cy="2264735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99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E4F91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nhân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gây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ra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bệnh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tiêu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hóa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0EDA749-F263-416D-918B-79FE7D2D7BA7}"/>
              </a:ext>
            </a:extLst>
          </p:cNvPr>
          <p:cNvCxnSpPr/>
          <p:nvPr/>
        </p:nvCxnSpPr>
        <p:spPr>
          <a:xfrm flipH="1">
            <a:off x="2730797" y="2121195"/>
            <a:ext cx="925032" cy="9037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77A8190-1B9B-45A6-AE7F-FAF35E668982}"/>
              </a:ext>
            </a:extLst>
          </p:cNvPr>
          <p:cNvCxnSpPr/>
          <p:nvPr/>
        </p:nvCxnSpPr>
        <p:spPr>
          <a:xfrm flipH="1">
            <a:off x="4841358" y="2456121"/>
            <a:ext cx="81516" cy="11589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847D1B7-CD0F-4832-A703-445FA2D15A21}"/>
              </a:ext>
            </a:extLst>
          </p:cNvPr>
          <p:cNvCxnSpPr/>
          <p:nvPr/>
        </p:nvCxnSpPr>
        <p:spPr>
          <a:xfrm>
            <a:off x="5730949" y="2116983"/>
            <a:ext cx="988828" cy="9916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AutoShape 35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79C3A9DC-CB9E-4583-9284-8C590EAEE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6719" y="3615071"/>
            <a:ext cx="2475616" cy="1758284"/>
          </a:xfrm>
          <a:prstGeom prst="actionButtonBlank">
            <a:avLst/>
          </a:prstGeom>
          <a:solidFill>
            <a:schemeClr val="accent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altLang="en-US" sz="32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altLang="en-US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endParaRPr lang="en-US" altLang="en-US" sz="3200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n-US" altLang="en-US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altLang="en-US" sz="3200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n-US" altLang="en-US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altLang="en-US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id="{3FB91C00-CBCB-46CE-AA86-04DE7E2F3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082" y="3052227"/>
            <a:ext cx="2133600" cy="1384995"/>
          </a:xfrm>
          <a:prstGeom prst="rect">
            <a:avLst/>
          </a:prstGeom>
          <a:solidFill>
            <a:schemeClr val="folHlink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28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ăn uống </a:t>
            </a:r>
          </a:p>
          <a:p>
            <a:pPr eaLnBrk="0" hangingPunct="0"/>
            <a:r>
              <a:rPr lang="en-US" altLang="en-US" sz="28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hợp </a:t>
            </a:r>
          </a:p>
          <a:p>
            <a:pPr eaLnBrk="0" hangingPunct="0"/>
            <a:r>
              <a:rPr lang="en-US" altLang="en-US" sz="28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 sinh </a:t>
            </a:r>
            <a:endParaRPr lang="en-US" altLang="en-US" sz="2800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14DA658E-FAF4-443D-8F01-8F067A8FF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6503" y="3108619"/>
            <a:ext cx="2133600" cy="1384995"/>
          </a:xfrm>
          <a:prstGeom prst="rect">
            <a:avLst/>
          </a:prstGeom>
          <a:solidFill>
            <a:schemeClr val="folHlink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Giữ</a:t>
            </a: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gìn</a:t>
            </a: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vệ</a:t>
            </a: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môi</a:t>
            </a: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kém</a:t>
            </a: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427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>
            <a:extLst>
              <a:ext uri="{FF2B5EF4-FFF2-40B4-BE49-F238E27FC236}">
                <a16:creationId xmlns:a16="http://schemas.microsoft.com/office/drawing/2014/main" id="{93D2A569-0997-439B-A073-967E71075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" r="21204"/>
          <a:stretch>
            <a:fillRect/>
          </a:stretch>
        </p:blipFill>
        <p:spPr bwMode="auto">
          <a:xfrm>
            <a:off x="0" y="2576888"/>
            <a:ext cx="2933323" cy="439807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25">
            <a:extLst>
              <a:ext uri="{FF2B5EF4-FFF2-40B4-BE49-F238E27FC236}">
                <a16:creationId xmlns:a16="http://schemas.microsoft.com/office/drawing/2014/main" id="{41E089E6-0C67-49C5-A055-6B1CD22DB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4690" y="6546505"/>
            <a:ext cx="615871" cy="283782"/>
          </a:xfrm>
          <a:prstGeom prst="ellipse">
            <a:avLst/>
          </a:prstGeom>
          <a:solidFill>
            <a:srgbClr val="FF1D1D"/>
          </a:solidFill>
          <a:ln>
            <a:noFill/>
          </a:ln>
          <a:effectLst>
            <a:prstShdw prst="shdw17" dist="17961" dir="2700000">
              <a:srgbClr val="991111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cs typeface="Arial" panose="020B0604020202020204" pitchFamily="34" charset="0"/>
              </a:rPr>
              <a:t>3</a:t>
            </a:r>
            <a:endParaRPr lang="vi-VN" altLang="en-US" sz="1800" b="1" dirty="0">
              <a:cs typeface="Arial" panose="020B0604020202020204" pitchFamily="34" charset="0"/>
            </a:endParaRPr>
          </a:p>
        </p:txBody>
      </p:sp>
      <p:pic>
        <p:nvPicPr>
          <p:cNvPr id="5" name="Picture 13">
            <a:extLst>
              <a:ext uri="{FF2B5EF4-FFF2-40B4-BE49-F238E27FC236}">
                <a16:creationId xmlns:a16="http://schemas.microsoft.com/office/drawing/2014/main" id="{1588F310-407E-408C-A66C-78265AB72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8" y="-173381"/>
            <a:ext cx="7096087" cy="272380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DB64FF6D-0E65-40BE-AECE-3A06DE504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0" y="2758347"/>
            <a:ext cx="4145856" cy="403515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3F693E83-7D24-4C9D-A9D6-A4130376E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110" y="-173382"/>
            <a:ext cx="4935901" cy="696687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26">
            <a:extLst>
              <a:ext uri="{FF2B5EF4-FFF2-40B4-BE49-F238E27FC236}">
                <a16:creationId xmlns:a16="http://schemas.microsoft.com/office/drawing/2014/main" id="{AFF26CB1-96DC-4C1F-BED1-7801B7895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494" y="2231490"/>
            <a:ext cx="273276" cy="333375"/>
          </a:xfrm>
          <a:prstGeom prst="ellipse">
            <a:avLst/>
          </a:prstGeom>
          <a:solidFill>
            <a:srgbClr val="FF1D1D"/>
          </a:solidFill>
          <a:ln>
            <a:noFill/>
          </a:ln>
          <a:effectLst>
            <a:prstShdw prst="shdw17" dist="17961" dir="2700000">
              <a:srgbClr val="991111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cs typeface="Arial" panose="020B0604020202020204" pitchFamily="34" charset="0"/>
              </a:rPr>
              <a:t>4</a:t>
            </a:r>
            <a:endParaRPr lang="vi-VN" altLang="en-US" sz="1800" b="1" dirty="0">
              <a:cs typeface="Arial" panose="020B0604020202020204" pitchFamily="34" charset="0"/>
            </a:endParaRPr>
          </a:p>
        </p:txBody>
      </p:sp>
      <p:sp>
        <p:nvSpPr>
          <p:cNvPr id="9" name="Oval 27">
            <a:extLst>
              <a:ext uri="{FF2B5EF4-FFF2-40B4-BE49-F238E27FC236}">
                <a16:creationId xmlns:a16="http://schemas.microsoft.com/office/drawing/2014/main" id="{4DB7675B-397D-4D4E-9528-17E24CAA11C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424433" y="6213130"/>
            <a:ext cx="671567" cy="333375"/>
          </a:xfrm>
          <a:prstGeom prst="ellipse">
            <a:avLst/>
          </a:prstGeom>
          <a:solidFill>
            <a:srgbClr val="FF1D1D"/>
          </a:solidFill>
          <a:ln>
            <a:noFill/>
          </a:ln>
          <a:effectLst>
            <a:prstShdw prst="shdw17" dist="17961" dir="2700000">
              <a:srgbClr val="991111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cs typeface="Arial" panose="020B0604020202020204" pitchFamily="34" charset="0"/>
              </a:rPr>
              <a:t>5</a:t>
            </a:r>
            <a:endParaRPr lang="vi-VN" altLang="en-US" sz="1800" b="1" dirty="0">
              <a:cs typeface="Arial" panose="020B0604020202020204" pitchFamily="34" charset="0"/>
            </a:endParaRPr>
          </a:p>
        </p:txBody>
      </p:sp>
      <p:sp>
        <p:nvSpPr>
          <p:cNvPr id="10" name="Oval 28">
            <a:extLst>
              <a:ext uri="{FF2B5EF4-FFF2-40B4-BE49-F238E27FC236}">
                <a16:creationId xmlns:a16="http://schemas.microsoft.com/office/drawing/2014/main" id="{D427A7C1-C48A-4C72-964A-C88923F68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91059" y="5420066"/>
            <a:ext cx="355796" cy="333375"/>
          </a:xfrm>
          <a:prstGeom prst="ellipse">
            <a:avLst/>
          </a:prstGeom>
          <a:solidFill>
            <a:srgbClr val="FF1D1D"/>
          </a:solidFill>
          <a:ln>
            <a:noFill/>
          </a:ln>
          <a:effectLst>
            <a:prstShdw prst="shdw17" dist="17961" dir="2700000">
              <a:srgbClr val="991111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cs typeface="Arial" panose="020B0604020202020204" pitchFamily="34" charset="0"/>
              </a:rPr>
              <a:t>6</a:t>
            </a:r>
            <a:endParaRPr lang="vi-VN" altLang="en-US" sz="1800" b="1" dirty="0">
              <a:cs typeface="Arial" panose="020B0604020202020204" pitchFamily="34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C87B51C2-3ABD-4539-8E64-5E62EFF30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607" y="0"/>
            <a:ext cx="18288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Rửa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tay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sạch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với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xà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phòng</a:t>
            </a:r>
            <a:endParaRPr lang="en-US" altLang="en-US" sz="28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783E93E5-EBB0-43BE-BCB9-9A92C3F66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2183" y="2712775"/>
            <a:ext cx="222574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FF0000"/>
                </a:solidFill>
                <a:cs typeface="Arial" panose="020B0604020202020204" pitchFamily="34" charset="0"/>
              </a:rPr>
              <a:t>Không</a:t>
            </a:r>
            <a:r>
              <a:rPr lang="en-US" altLang="en-US" sz="2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cs typeface="Arial" panose="020B0604020202020204" pitchFamily="34" charset="0"/>
              </a:rPr>
              <a:t>ăn</a:t>
            </a:r>
            <a:r>
              <a:rPr lang="en-US" altLang="en-US" sz="2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cs typeface="Arial" panose="020B0604020202020204" pitchFamily="34" charset="0"/>
              </a:rPr>
              <a:t>thức</a:t>
            </a:r>
            <a:r>
              <a:rPr lang="en-US" altLang="en-US" sz="2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cs typeface="Arial" panose="020B0604020202020204" pitchFamily="34" charset="0"/>
              </a:rPr>
              <a:t>ăn</a:t>
            </a:r>
            <a:r>
              <a:rPr lang="en-US" altLang="en-US" sz="2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cs typeface="Arial" panose="020B0604020202020204" pitchFamily="34" charset="0"/>
              </a:rPr>
              <a:t>ôi</a:t>
            </a:r>
            <a:r>
              <a:rPr lang="en-US" altLang="en-US" sz="2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cs typeface="Arial" panose="020B0604020202020204" pitchFamily="34" charset="0"/>
              </a:rPr>
              <a:t>thiu</a:t>
            </a:r>
            <a:endParaRPr lang="en-US" altLang="en-US" sz="24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6CA9C26F-6625-4E4D-9536-DB6574071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5146" y="5674521"/>
            <a:ext cx="327998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cs typeface="Arial" panose="020B0604020202020204" pitchFamily="34" charset="0"/>
              </a:rPr>
              <a:t>Dọn</a:t>
            </a:r>
            <a:r>
              <a:rPr lang="en-US" altLang="en-US" sz="32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cs typeface="Arial" panose="020B0604020202020204" pitchFamily="34" charset="0"/>
              </a:rPr>
              <a:t>dẹp</a:t>
            </a:r>
            <a:r>
              <a:rPr lang="en-US" altLang="en-US" sz="3200" b="1" dirty="0">
                <a:solidFill>
                  <a:srgbClr val="FF0000"/>
                </a:solidFill>
                <a:cs typeface="Arial" panose="020B0604020202020204" pitchFamily="34" charset="0"/>
              </a:rPr>
              <a:t>, </a:t>
            </a:r>
            <a:r>
              <a:rPr lang="en-US" altLang="en-US" sz="3200" b="1" dirty="0" err="1">
                <a:solidFill>
                  <a:srgbClr val="FF0000"/>
                </a:solidFill>
                <a:cs typeface="Arial" panose="020B0604020202020204" pitchFamily="34" charset="0"/>
              </a:rPr>
              <a:t>giữ</a:t>
            </a:r>
            <a:r>
              <a:rPr lang="en-US" altLang="en-US" sz="32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cs typeface="Arial" panose="020B0604020202020204" pitchFamily="34" charset="0"/>
              </a:rPr>
              <a:t>vệ</a:t>
            </a:r>
            <a:r>
              <a:rPr lang="en-US" altLang="en-US" sz="32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cs typeface="Arial" panose="020B0604020202020204" pitchFamily="34" charset="0"/>
              </a:rPr>
              <a:t>sinh</a:t>
            </a:r>
            <a:r>
              <a:rPr lang="en-US" altLang="en-US" sz="32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cs typeface="Arial" panose="020B0604020202020204" pitchFamily="34" charset="0"/>
              </a:rPr>
              <a:t>môi</a:t>
            </a:r>
            <a:r>
              <a:rPr lang="en-US" altLang="en-US" sz="32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cs typeface="Arial" panose="020B0604020202020204" pitchFamily="34" charset="0"/>
              </a:rPr>
              <a:t>trường</a:t>
            </a:r>
            <a:r>
              <a:rPr lang="en-US" altLang="en-US" sz="32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041ED71C-EAA3-4E80-B995-9125A86F7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465" y="2564865"/>
            <a:ext cx="17125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en-US" sz="2000" b="1" dirty="0" err="1">
                <a:solidFill>
                  <a:srgbClr val="FF0000"/>
                </a:solidFill>
                <a:cs typeface="Arial" panose="020B0604020202020204" pitchFamily="34" charset="0"/>
              </a:rPr>
              <a:t>Uống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cs typeface="Arial" panose="020B0604020202020204" pitchFamily="34" charset="0"/>
              </a:rPr>
              <a:t>nước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cs typeface="Arial" panose="020B0604020202020204" pitchFamily="34" charset="0"/>
              </a:rPr>
              <a:t>đã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cs typeface="Arial" panose="020B0604020202020204" pitchFamily="34" charset="0"/>
              </a:rPr>
              <a:t>đun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cs typeface="Arial" panose="020B0604020202020204" pitchFamily="34" charset="0"/>
              </a:rPr>
              <a:t>sôi</a:t>
            </a:r>
            <a:endParaRPr lang="en-US" altLang="en-US" sz="2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25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SPRING_QUIZ_SHAPE0">
            <a:extLst>
              <a:ext uri="{FF2B5EF4-FFF2-40B4-BE49-F238E27FC236}">
                <a16:creationId xmlns:a16="http://schemas.microsoft.com/office/drawing/2014/main" id="{AB927900-D64B-4C61-A251-00D13DF7C2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SPRING_QUIZ_SHAPE1">
            <a:extLst>
              <a:ext uri="{FF2B5EF4-FFF2-40B4-BE49-F238E27FC236}">
                <a16:creationId xmlns:a16="http://schemas.microsoft.com/office/drawing/2014/main" id="{215BFE25-1EF6-4CE9-8054-F1043752E41C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13" name="ISPRING_QUIZ_SHAPE2">
            <a:extLst>
              <a:ext uri="{FF2B5EF4-FFF2-40B4-BE49-F238E27FC236}">
                <a16:creationId xmlns:a16="http://schemas.microsoft.com/office/drawing/2014/main" id="{8C79EDC3-94EA-474F-9FAA-4AD29B2F1FAA}"/>
              </a:ext>
            </a:extLst>
          </p:cNvPr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 Chèn bài tập </a:t>
            </a:r>
          </a:p>
        </p:txBody>
      </p:sp>
      <p:pic>
        <p:nvPicPr>
          <p:cNvPr id="15" name="ISPRING_QUIZ_SHAPE3">
            <a:extLst>
              <a:ext uri="{FF2B5EF4-FFF2-40B4-BE49-F238E27FC236}">
                <a16:creationId xmlns:a16="http://schemas.microsoft.com/office/drawing/2014/main" id="{B0E5C3C8-6767-4F62-8779-D1C04F1D3566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25351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6" name="ISPRING_QUIZ_SHAPE4">
            <a:extLst>
              <a:ext uri="{FF2B5EF4-FFF2-40B4-BE49-F238E27FC236}">
                <a16:creationId xmlns:a16="http://schemas.microsoft.com/office/drawing/2014/main" id="{13B7A7C4-A80D-4944-81CE-8D4093155B51}"/>
              </a:ext>
            </a:extLst>
          </p:cNvPr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vi-VN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Bấm vào các </a:t>
            </a:r>
            <a:r>
              <a:rPr lang="vi-VN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vi-VN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nút chỉnh sửa đối tượng này </a:t>
            </a:r>
            <a:endParaRPr lang="en-US" sz="2200">
              <a:solidFill>
                <a:srgbClr val="343944"/>
              </a:solidFill>
              <a:effectLst/>
              <a:latin typeface="Segoe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68398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ECFD6978-88CF-461E-A335-619BBA34EC53}"/>
  <p:tag name="ISPRING_RESOURCE_FOLDER" val="C:\Users\Windows 10 TIMT\Documents\khoa hoc lop 4 - mot so benh lay qua duong tieu hoa\"/>
  <p:tag name="ISPRING_PRESENTATION_PATH" val="C:\Users\Windows 10 TIMT\Documents\khoa hoc lop 4 - mot so benh lay qua duong tieu hoa.pptx"/>
  <p:tag name="ISPRING_PROJECT_VERSION" val="9"/>
  <p:tag name="ISPRING_PROJECT_FOLDER_UPDATED" val="1"/>
  <p:tag name="ISPRING_SCREEN_RECS_UPDATED" val="C:\Users\Windows 10 TIMT\Documents\khoa hoc lop 4 - mot so benh lay qua duong tieu hoa\"/>
  <p:tag name="FLASHSPRING_ZOOM_TAG" val="56"/>
  <p:tag name="ISPRING_PRESENTATION_INFO_2" val="&lt;?xml version=&quot;1.0&quot; encoding=&quot;UTF-8&quot; standalone=&quot;no&quot; ?&gt;&#10;&lt;presentation2&gt;&#10;&#10;  &lt;slides&gt;&#10;    &lt;slide id=&quot;{A38F8777-A5EC-4CB1-9F05-F7EC8BB09BB7}&quot; pptId=&quot;276&quot;/&gt;&#10;    &lt;slide id=&quot;{E32B1C00-A75A-43D6-BC78-15D3C133A9FE}&quot; pptId=&quot;257&quot;/&gt;&#10;    &lt;slide id=&quot;{2EF779BD-11AE-42EB-85EA-8922E422EAAE}&quot; pptId=&quot;258&quot;/&gt;&#10;    &lt;slide id=&quot;{ABD84C3D-49A6-4E34-BADC-9804DE1FFAEB}&quot; pptId=&quot;259&quot;/&gt;&#10;    &lt;slide id=&quot;{2303C767-D2D2-4934-8368-B3DA37506605}&quot; pptId=&quot;278&quot;/&gt;&#10;    &lt;slide id=&quot;{7A8EDCB6-F661-44B8-992D-491C10C45A25}&quot; pptId=&quot;279&quot;/&gt;&#10;    &lt;slide id=&quot;{9288AC2F-240D-4DB0-8076-F975C17528D1}&quot; pptId=&quot;272&quot;/&gt;&#10;    &lt;slide id=&quot;{6DFE1ADC-6AC4-4F43-8DCE-2187C81679FD}&quot; pptId=&quot;269&quot;/&gt;&#10;    &lt;slide id=&quot;{C43E98D8-2B3F-4EE7-A5F9-07B226C77AA2}&quot; pptId=&quot;271&quot;/&gt;&#10;    &lt;slide id=&quot;{E098AF16-AA1F-42EF-B60C-6103E5FBAF72}&quot; pptId=&quot;283&quot;/&gt;&#10;    &lt;slide id=&quot;{D58EBD5F-0F04-40A3-8724-E884A78E3B84}&quot; pptId=&quot;273&quot;/&gt;&#10;    &lt;slide id=&quot;{1EF379FF-283B-41AA-A115-4E2D107049C7}&quot; pptId=&quot;281&quot;/&gt;&#10;    &lt;slide id=&quot;{87702580-1784-4641-B265-362014EBB3D4}&quot; pptId=&quot;282&quot;/&gt;&#10;    &lt;slide id=&quot;{FA7A8512-C1FC-4A9D-AA9B-5269AC9B3E73}&quot; pptId=&quot;280&quot;/&gt;&#10;    &lt;slide id=&quot;{62343423-4367-4FE7-8D25-B9D8D30EFB65}&quot; pptId=&quot;263&quot;/&gt;&#10;    &lt;slide id=&quot;{30CC5B0D-6A8D-4907-B0E8-7A458A30E2F5}&quot; pptId=&quot;284&quot;/&gt;&#10;    &lt;slide id=&quot;{BE346E52-7891-49B7-940E-D81AE6D568F1}&quot; pptId=&quot;264&quot;/&gt;&#10;    &lt;slide id=&quot;{C1E33D8C-6B39-4CF1-9788-763407F4E925}&quot; pptId=&quot;266&quot;/&gt;&#10;    &lt;slide id=&quot;{6CE16C54-D466-44D1-8B93-966E29CA9F4C}&quot; pptId=&quot;267&quot;/&gt;&#10;    &lt;slide id=&quot;{55DB6E89-8790-4764-BC54-9CF32E1F1CF0}&quot; pptId=&quot;274&quot;/&gt;&#10;    &lt;slide id=&quot;{636DEF23-B578-41E2-BF48-F6698BD306BC}&quot; pptId=&quot;268&quot;/&gt;&#10;    &lt;slide id=&quot;{9814BCC1-2F6F-477C-A76C-3852159A69CD}&quot; pptId=&quot;277&quot;/&gt;&#10;  &lt;/slides&gt;&#10;&#10;  &lt;narration&gt;&#10;    &lt;audioTracks&gt;&#10;      &lt;audioTrack muted=&quot;false&quot; name=&quot; Âm thanh  1&quot; resource=&quot;8d3602fc&quot; slideId=&quot;{9288AC2F-240D-4DB0-8076-F975C17528D1}&quot; startTime=&quot;0&quot; stepIndex=&quot;0&quot; volume=&quot;1&quot;&gt;&#10;        &lt;audio channels=&quot;1&quot; format=&quot;s16&quot; sampleRate=&quot;44100&quot;/&gt;&#10;      &lt;/audioTrack&gt;&#10;      &lt;audioTrack muted=&quot;false&quot; name=&quot; Âm thanh  2&quot; resource=&quot;48f7892a&quot; slideId=&quot;{C43E98D8-2B3F-4EE7-A5F9-07B226C77AA2}&quot; startTime=&quot;0&quot; stepIndex=&quot;0&quot; volume=&quot;1&quot;&gt;&#10;        &lt;audio channels=&quot;1&quot; format=&quot;s16&quot; sampleRate=&quot;44100&quot;/&gt;&#10;      &lt;/audioTrack&gt;&#10;      &lt;audioTrack muted=&quot;false&quot; name=&quot; Âm thanh  3&quot; resource=&quot;214bf617&quot; slideId=&quot;{E098AF16-AA1F-42EF-B60C-6103E5FBAF72}&quot; startTime=&quot;0&quot; stepIndex=&quot;0&quot; volume=&quot;1&quot;&gt;&#10;        &lt;audio channels=&quot;1&quot; format=&quot;s16&quot; sampleRate=&quot;44100&quot;/&gt;&#10;      &lt;/audioTrack&gt;&#10;      &lt;audioTrack muted=&quot;false&quot; name=&quot; Âm thanh  4&quot; resource=&quot;70c5b870&quot; slideId=&quot;{D58EBD5F-0F04-40A3-8724-E884A78E3B84}&quot; startTime=&quot;0&quot; stepIndex=&quot;0&quot; volume=&quot;1&quot;&gt;&#10;        &lt;audio channels=&quot;1&quot; format=&quot;s16&quot; sampleRate=&quot;44100&quot;/&gt;&#10;      &lt;/audioTrack&gt;&#10;      &lt;audioTrack muted=&quot;false&quot; name=&quot; Âm thanh  5&quot; resource=&quot;f563cc5a&quot; slideId=&quot;{87702580-1784-4641-B265-362014EBB3D4}&quot; startTime=&quot;0&quot; stepIndex=&quot;0&quot; volume=&quot;1&quot;&gt;&#10;        &lt;audio channels=&quot;1&quot; format=&quot;s16&quot; sampleRate=&quot;44100&quot;/&gt;&#10;      &lt;/audioTrack&gt;&#10;      &lt;audioTrack muted=&quot;false&quot; name=&quot; Âm thanh  6&quot; resource=&quot;95090a65&quot; slideId=&quot;{FA7A8512-C1FC-4A9D-AA9B-5269AC9B3E73}&quot; startTime=&quot;0&quot; stepIndex=&quot;0&quot; volume=&quot;1&quot;&gt;&#10;        &lt;audio channels=&quot;1&quot; format=&quot;s16&quot; sampleRate=&quot;44100&quot;/&gt;&#10;      &lt;/audioTrack&gt;&#10;    &lt;/audioTracks&gt;&#10;    &lt;videoTracks&gt;&#10;      &lt;videoTrack muted=&quot;false&quot; name=&quot;MAM studio - Phòng bệnh lây qua đường tiêu hóa&quot; resource=&quot;634ff3a7&quot; slideId=&quot;{636DEF23-B578-41E2-BF48-F6698BD306BC}&quot; startTime=&quot;0&quot; stepIndex=&quot;0&quot; volume=&quot;1&quot;&gt;&#10;        &lt;video format=&quot;yuv420p&quot; frameRate=&quot;25&quot; height=&quot;1080&quot; pixelAspectRatio=&quot;1&quot; width=&quot;1920&quot;/&gt;&#10;        &lt;audio channels=&quot;2&quot; format=&quot;fltp&quot; sampleRate=&quot;44100&quot;/&gt;&#10;      &lt;/videoTrack&gt;&#10;    &lt;/videoTracks&gt;&#10;  &lt;/narration&gt;&#10;&#10;&lt;/presentation2&gt;&#10;"/>
  <p:tag name="ISPRING_PRESENTATION_TITLE" val="khoa hoc lop 4 - mot so benh lay qua duong tieu hoa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SLIDE_TITLE" val="2. MÁY TÍNH LÀ MỘT CÔNG CỤ XỬ LÍ THÔNG TIN"/>
  <p:tag name="ISPRING_PRESENTER_ID" val="{D7D73646-2CB2-415F-B3A4-5B9B4C1500B2}"/>
  <p:tag name="GENSWF_ADVANCE_TIME" val="30"/>
  <p:tag name="ISPRING_CUSTOM_TIMING_USED" val="1"/>
  <p:tag name="ISPRING_PLAYER_PLAYLIST_ID" val="048c6b4fae8463ddf4064173a4a02780e5eb8955"/>
  <p:tag name="TIMING" val="|2.244|2.3|2.845|2.406|2.221|1.862"/>
  <p:tag name="ISPRING_SLIDE_ID_2" val="{55DB6E89-8790-4764-BC54-9CF32E1F1CF0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636DEF23-B578-41E2-BF48-F6698BD306BC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9814BCC1-2F6F-477C-A76C-3852159A69CD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8.594"/>
  <p:tag name="TIMING" val="|28.582|0.001|0.001|0.001|0.001|0.001|0.001|0.001|0.001|0.001|0.001|0.001"/>
  <p:tag name="ISPRING_SLIDE_ID_2" val="{C43E98D8-2B3F-4EE7-A5F9-07B226C77AA2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.981"/>
  <p:tag name="TIMING" val="|6.98"/>
  <p:tag name="ISPRING_SLIDE_ID_2" val="{E098AF16-AA1F-42EF-B60C-6103E5FBAF7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SLIDE_TITLE" val="2. MÁY TÍNH LÀ MỘT CÔNG CỤ XỬ LÍ THÔNG TIN"/>
  <p:tag name="ISPRING_PRESENTER_ID" val="{D7D73646-2CB2-415F-B3A4-5B9B4C1500B2}"/>
  <p:tag name="GENSWF_ADVANCE_TIME" val="30"/>
  <p:tag name="ISPRING_CUSTOM_TIMING_USED" val="1"/>
  <p:tag name="ISPRING_PLAYER_PLAYLIST_ID" val="048c6b4fae8463ddf4064173a4a02780e5eb8955"/>
  <p:tag name="TIMING" val="|7.362|0.001|0.026|2.406|2.221|1.862"/>
  <p:tag name="ISPRING_SLIDE_ID_2" val="{D58EBD5F-0F04-40A3-8724-E884A78E3B84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7.976"/>
  <p:tag name="TIMING" val="|17.975"/>
  <p:tag name="ISPRING_SLIDE_ID_2" val="{87702580-1784-4641-B265-362014EBB3D4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FA7A8512-C1FC-4A9D-AA9B-5269AC9B3E73}"/>
  <p:tag name="GENSWF_ADVANCE_TIME" val="21.642"/>
  <p:tag name="TIMING" val="|21.636|0.001|0.001|0.001|0.001|0.00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4.47"/>
  <p:tag name="ISPRING_SLIDE_ID_2" val="{62343423-4367-4FE7-8D25-B9D8D30EFB6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BE346E52-7891-49B7-940E-D81AE6D568F1}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5.quiz"/>
  <p:tag name="ISPRING_QUIZ_FULL_PATH" val="C:\Users\Windows 10 TIMT\Documents\khoa hoc lop 4 - mot so benh lay qua duong tieu hoa\quiz\quiz5.quiz"/>
  <p:tag name="ISPRING_QUIZ_RELATIVE_PATH" val="khoa hoc lop 4 - mot so benh lay qua duong tieu hoa\quiz\quiz5.quiz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6.001"/>
  <p:tag name="ISPRING_CUSTOM_TIMING_USED" val="1"/>
  <p:tag name="ISPRING_SLIDE_ID_2" val="{6CE16C54-D466-44D1-8B93-966E29CA9F4C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227</Words>
  <Application>Microsoft Office PowerPoint</Application>
  <PresentationFormat>Widescreen</PresentationFormat>
  <Paragraphs>53</Paragraphs>
  <Slides>14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Amazone</vt:lpstr>
      <vt:lpstr>Arial</vt:lpstr>
      <vt:lpstr>Calibri</vt:lpstr>
      <vt:lpstr>Calibri Light</vt:lpstr>
      <vt:lpstr>Segoe UI</vt:lpstr>
      <vt:lpstr>Segoe UI Semibold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khoa hoc lop 4 - mot so benh lay qua duong tieu hoa</dc:title>
  <dc:creator>Hồ Đức Tiến (QNaPC-KD.CV)</dc:creator>
  <cp:lastModifiedBy>Soạn Giảng</cp:lastModifiedBy>
  <cp:revision>45</cp:revision>
  <dcterms:created xsi:type="dcterms:W3CDTF">2020-11-19T13:50:05Z</dcterms:created>
  <dcterms:modified xsi:type="dcterms:W3CDTF">2023-12-12T15:26:11Z</dcterms:modified>
</cp:coreProperties>
</file>