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4"/>
  </p:notesMasterIdLst>
  <p:sldIdLst>
    <p:sldId id="273" r:id="rId2"/>
    <p:sldId id="259" r:id="rId3"/>
    <p:sldId id="260" r:id="rId4"/>
    <p:sldId id="275" r:id="rId5"/>
    <p:sldId id="261" r:id="rId6"/>
    <p:sldId id="262" r:id="rId7"/>
    <p:sldId id="263" r:id="rId8"/>
    <p:sldId id="264" r:id="rId9"/>
    <p:sldId id="274" r:id="rId10"/>
    <p:sldId id="266" r:id="rId11"/>
    <p:sldId id="267" r:id="rId12"/>
    <p:sldId id="272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3333FF"/>
    <a:srgbClr val="FF00FF"/>
    <a:srgbClr val="008000"/>
    <a:srgbClr val="00FF00"/>
    <a:srgbClr val="FF3300"/>
    <a:srgbClr val="FF9900"/>
    <a:srgbClr val="9900CC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453" autoAdjust="0"/>
    <p:restoredTop sz="92943" autoAdjust="0"/>
  </p:normalViewPr>
  <p:slideViewPr>
    <p:cSldViewPr>
      <p:cViewPr varScale="1">
        <p:scale>
          <a:sx n="40" d="100"/>
          <a:sy n="40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1F36C5-B0C0-4C1E-99F2-EC277B944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25135-5B24-4A85-8928-93A57CB01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B52E5-CAEB-49F9-976E-C1225B4AB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5982E-B82D-4F61-AB8C-301750F44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27B88-BF93-451A-8711-32757AEAD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10640-2770-4BA5-A37C-48F7C27E0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333D-84B6-4377-8D02-DA5D37BCE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6D64D-07F4-4D8A-B2F0-7CADF5516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65BA4-A72D-412E-BB68-E55786803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5947B-A375-4119-9BCA-D32BC0042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9A5C2-27AF-4A78-B1D7-4C77D5902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D1A66-AC1B-481D-9F5E-3EEEBCC54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6F256B6-1441-40C9-80FA-515B659CC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10-%20Rung%20Chieu%20-%20Quoc%20Dai.mp3" TargetMode="External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BM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295400"/>
            <a:ext cx="33718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co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2819400"/>
            <a:ext cx="594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8077200" cy="17526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5400" smtClean="0"/>
          </a:p>
          <a:p>
            <a:pPr eaLnBrk="1" hangingPunct="1">
              <a:buFontTx/>
              <a:buNone/>
            </a:pPr>
            <a:r>
              <a:rPr lang="en-US" sz="5400" b="1" smtClean="0">
                <a:solidFill>
                  <a:srgbClr val="9900CC"/>
                </a:solidFill>
              </a:rPr>
              <a:t>Trò ch</a:t>
            </a:r>
            <a:r>
              <a:rPr lang="vi-VN" sz="5400" b="1" smtClean="0">
                <a:solidFill>
                  <a:srgbClr val="9900CC"/>
                </a:solidFill>
              </a:rPr>
              <a:t>ơ</a:t>
            </a:r>
            <a:r>
              <a:rPr lang="en-US" sz="5400" b="1" smtClean="0">
                <a:solidFill>
                  <a:srgbClr val="9900CC"/>
                </a:solidFill>
              </a:rPr>
              <a:t>i ng</a:t>
            </a:r>
            <a:r>
              <a:rPr lang="vi-VN" sz="5400" b="1" smtClean="0">
                <a:solidFill>
                  <a:srgbClr val="9900CC"/>
                </a:solidFill>
              </a:rPr>
              <a:t>ư</a:t>
            </a:r>
            <a:r>
              <a:rPr lang="en-US" sz="5400" b="1" smtClean="0">
                <a:solidFill>
                  <a:srgbClr val="9900CC"/>
                </a:solidFill>
              </a:rPr>
              <a:t>ời thừa thứ ba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-76200" y="3581400"/>
            <a:ext cx="8915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5400" b="1">
                <a:solidFill>
                  <a:srgbClr val="3333FF"/>
                </a:solidFill>
              </a:rPr>
              <a:t>Học sinh ch</a:t>
            </a:r>
            <a:r>
              <a:rPr lang="vi-VN" sz="5400" b="1">
                <a:solidFill>
                  <a:srgbClr val="3333FF"/>
                </a:solidFill>
              </a:rPr>
              <a:t>ơ</a:t>
            </a:r>
            <a:r>
              <a:rPr lang="en-US" sz="5400" b="1">
                <a:solidFill>
                  <a:srgbClr val="3333FF"/>
                </a:solidFill>
              </a:rPr>
              <a:t>i trò ch</a:t>
            </a:r>
            <a:r>
              <a:rPr lang="vi-VN" sz="5400" b="1">
                <a:solidFill>
                  <a:srgbClr val="3333FF"/>
                </a:solidFill>
              </a:rPr>
              <a:t>ơ</a:t>
            </a:r>
            <a:r>
              <a:rPr lang="en-US" sz="5400" b="1">
                <a:solidFill>
                  <a:srgbClr val="3333FF"/>
                </a:solidFill>
              </a:rPr>
              <a:t>i theo sự h</a:t>
            </a:r>
            <a:r>
              <a:rPr lang="vi-VN" sz="5400" b="1">
                <a:solidFill>
                  <a:srgbClr val="3333FF"/>
                </a:solidFill>
              </a:rPr>
              <a:t>ư</a:t>
            </a:r>
            <a:r>
              <a:rPr lang="en-US" sz="5400" b="1">
                <a:solidFill>
                  <a:srgbClr val="3333FF"/>
                </a:solidFill>
              </a:rPr>
              <a:t>ớng dẫn của giáo viên:</a:t>
            </a:r>
          </a:p>
        </p:txBody>
      </p:sp>
      <p:pic>
        <p:nvPicPr>
          <p:cNvPr id="11268" name="Picture 5" descr="HÐ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7200"/>
            <a:ext cx="29241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4343400" cy="3581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smtClean="0">
                <a:solidFill>
                  <a:schemeClr val="bg1"/>
                </a:solidFill>
              </a:rPr>
              <a:t>       </a:t>
            </a:r>
            <a:r>
              <a:rPr lang="en-US" sz="4000" smtClean="0">
                <a:solidFill>
                  <a:srgbClr val="008000"/>
                </a:solidFill>
              </a:rPr>
              <a:t>Muốn c</a:t>
            </a:r>
            <a:r>
              <a:rPr lang="vi-VN" sz="4000" smtClean="0">
                <a:solidFill>
                  <a:srgbClr val="008000"/>
                </a:solidFill>
              </a:rPr>
              <a:t>ơ</a:t>
            </a:r>
            <a:r>
              <a:rPr lang="en-US" sz="4000" smtClean="0">
                <a:solidFill>
                  <a:srgbClr val="008000"/>
                </a:solidFill>
              </a:rPr>
              <a:t> thể khỏe mạnh , vận </a:t>
            </a:r>
            <a:r>
              <a:rPr lang="vi-VN" sz="4000" smtClean="0">
                <a:solidFill>
                  <a:srgbClr val="008000"/>
                </a:solidFill>
              </a:rPr>
              <a:t>đ</a:t>
            </a:r>
            <a:r>
              <a:rPr lang="en-US" sz="4000" smtClean="0">
                <a:solidFill>
                  <a:srgbClr val="008000"/>
                </a:solidFill>
              </a:rPr>
              <a:t>ộng nhanh nhẹn chúng ta phải làm  gì ?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267200" y="838200"/>
            <a:ext cx="4724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4000" b="1">
                <a:solidFill>
                  <a:srgbClr val="9900CC"/>
                </a:solidFill>
              </a:rPr>
              <a:t>   </a:t>
            </a:r>
            <a:r>
              <a:rPr lang="en-US" sz="3800" b="1">
                <a:solidFill>
                  <a:srgbClr val="FF3300"/>
                </a:solidFill>
              </a:rPr>
              <a:t>- Muốn c</a:t>
            </a:r>
            <a:r>
              <a:rPr lang="vi-VN" sz="3800" b="1">
                <a:solidFill>
                  <a:srgbClr val="FF3300"/>
                </a:solidFill>
              </a:rPr>
              <a:t>ơ</a:t>
            </a:r>
            <a:r>
              <a:rPr lang="en-US" sz="3800" b="1">
                <a:solidFill>
                  <a:srgbClr val="FF3300"/>
                </a:solidFill>
              </a:rPr>
              <a:t> thể khỏe mạnh, vận </a:t>
            </a:r>
            <a:r>
              <a:rPr lang="vi-VN" sz="3800" b="1">
                <a:solidFill>
                  <a:srgbClr val="FF3300"/>
                </a:solidFill>
              </a:rPr>
              <a:t>đ</a:t>
            </a:r>
            <a:r>
              <a:rPr lang="en-US" sz="3800" b="1">
                <a:solidFill>
                  <a:srgbClr val="FF3300"/>
                </a:solidFill>
              </a:rPr>
              <a:t>ộng nhanh nhẹn phải th</a:t>
            </a:r>
            <a:r>
              <a:rPr lang="vi-VN" sz="3800" b="1">
                <a:solidFill>
                  <a:srgbClr val="FF3300"/>
                </a:solidFill>
              </a:rPr>
              <a:t>ư</a:t>
            </a:r>
            <a:r>
              <a:rPr lang="en-US" sz="3800" b="1">
                <a:solidFill>
                  <a:srgbClr val="FF3300"/>
                </a:solidFill>
              </a:rPr>
              <a:t>ờng xuyên tập thể dục, thể thao,vui ch</a:t>
            </a:r>
            <a:r>
              <a:rPr lang="vi-VN" sz="3800" b="1">
                <a:solidFill>
                  <a:srgbClr val="FF3300"/>
                </a:solidFill>
              </a:rPr>
              <a:t>ơ</a:t>
            </a:r>
            <a:r>
              <a:rPr lang="en-US" sz="3800" b="1">
                <a:solidFill>
                  <a:srgbClr val="FF3300"/>
                </a:solidFill>
              </a:rPr>
              <a:t>i bổ ích, n</a:t>
            </a:r>
            <a:r>
              <a:rPr lang="vi-VN" sz="3800" b="1">
                <a:solidFill>
                  <a:srgbClr val="FF3300"/>
                </a:solidFill>
              </a:rPr>
              <a:t>ă</a:t>
            </a:r>
            <a:r>
              <a:rPr lang="en-US" sz="3800" b="1">
                <a:solidFill>
                  <a:srgbClr val="FF3300"/>
                </a:solidFill>
              </a:rPr>
              <a:t>ng vận </a:t>
            </a:r>
            <a:r>
              <a:rPr lang="vi-VN" sz="3800" b="1">
                <a:solidFill>
                  <a:srgbClr val="FF3300"/>
                </a:solidFill>
              </a:rPr>
              <a:t>đ</a:t>
            </a:r>
            <a:r>
              <a:rPr lang="en-US" sz="3800" b="1">
                <a:solidFill>
                  <a:srgbClr val="FF3300"/>
                </a:solidFill>
              </a:rPr>
              <a:t>ộng, làm việc, nghỉ ng</a:t>
            </a:r>
            <a:r>
              <a:rPr lang="vi-VN" sz="3800" b="1">
                <a:solidFill>
                  <a:srgbClr val="FF3300"/>
                </a:solidFill>
              </a:rPr>
              <a:t>ơ</a:t>
            </a:r>
            <a:r>
              <a:rPr lang="en-US" sz="3800" b="1">
                <a:solidFill>
                  <a:srgbClr val="FF3300"/>
                </a:solidFill>
              </a:rPr>
              <a:t>i hợp lí, </a:t>
            </a:r>
            <a:r>
              <a:rPr lang="vi-VN" sz="3800" b="1">
                <a:solidFill>
                  <a:srgbClr val="FF3300"/>
                </a:solidFill>
              </a:rPr>
              <a:t>ă</a:t>
            </a:r>
            <a:r>
              <a:rPr lang="en-US" sz="3800" b="1">
                <a:solidFill>
                  <a:srgbClr val="FF3300"/>
                </a:solidFill>
              </a:rPr>
              <a:t>n uống </a:t>
            </a:r>
            <a:r>
              <a:rPr lang="vi-VN" sz="3800" b="1">
                <a:solidFill>
                  <a:srgbClr val="FF3300"/>
                </a:solidFill>
              </a:rPr>
              <a:t>đ</a:t>
            </a:r>
            <a:r>
              <a:rPr lang="en-US" sz="3800" b="1">
                <a:solidFill>
                  <a:srgbClr val="FF3300"/>
                </a:solidFill>
              </a:rPr>
              <a:t>ủ chất.</a:t>
            </a:r>
          </a:p>
        </p:txBody>
      </p:sp>
      <p:pic>
        <p:nvPicPr>
          <p:cNvPr id="12292" name="Picture 5" descr="hong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343400"/>
            <a:ext cx="20574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XHRSA0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19663">
            <a:off x="-3175" y="228600"/>
            <a:ext cx="464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9" descr="XHRSA0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355635">
            <a:off x="4572000" y="2286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0" descr="XHRSA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532563"/>
            <a:ext cx="175260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1" descr="XHRSA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6532563"/>
            <a:ext cx="175260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2" descr="XHRSA010"/>
          <p:cNvPicPr>
            <a:picLocks noChangeAspect="1" noChangeArrowheads="1"/>
          </p:cNvPicPr>
          <p:nvPr/>
        </p:nvPicPr>
        <p:blipFill>
          <a:blip r:embed="rId5"/>
          <a:srcRect l="-4347" t="6342" r="43478"/>
          <a:stretch>
            <a:fillRect/>
          </a:stretch>
        </p:blipFill>
        <p:spPr bwMode="auto">
          <a:xfrm>
            <a:off x="3276600" y="65532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3" descr="XHRSA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6553200"/>
            <a:ext cx="17526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4" descr="XHRSA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6532563"/>
            <a:ext cx="175260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5" descr="XHRSA010"/>
          <p:cNvPicPr>
            <a:picLocks noChangeAspect="1" noChangeArrowheads="1"/>
          </p:cNvPicPr>
          <p:nvPr/>
        </p:nvPicPr>
        <p:blipFill>
          <a:blip r:embed="rId5"/>
          <a:srcRect l="4349" t="6342" r="39131"/>
          <a:stretch>
            <a:fillRect/>
          </a:stretch>
        </p:blipFill>
        <p:spPr bwMode="auto">
          <a:xfrm>
            <a:off x="4953000" y="65532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10- Rung Chieu - Quoc Da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448310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48310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6350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9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0" descr="193365lv6dpdqm4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449580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4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7630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4400" smtClean="0">
                <a:solidFill>
                  <a:srgbClr val="FF3300"/>
                </a:solidFill>
              </a:rPr>
              <a:t>Hoạt </a:t>
            </a:r>
            <a:r>
              <a:rPr lang="vi-VN" sz="4400" smtClean="0">
                <a:solidFill>
                  <a:srgbClr val="FF3300"/>
                </a:solidFill>
              </a:rPr>
              <a:t>đ</a:t>
            </a:r>
            <a:r>
              <a:rPr lang="en-US" sz="4400" smtClean="0">
                <a:solidFill>
                  <a:srgbClr val="FF3300"/>
                </a:solidFill>
              </a:rPr>
              <a:t>ộng 1:</a:t>
            </a:r>
            <a:r>
              <a:rPr lang="en-US" sz="4400" smtClean="0"/>
              <a:t> Tập thể dục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4400" smtClean="0">
                <a:solidFill>
                  <a:srgbClr val="FF3300"/>
                </a:solidFill>
              </a:rPr>
              <a:t>Hoạt </a:t>
            </a:r>
            <a:r>
              <a:rPr lang="vi-VN" sz="4400" smtClean="0">
                <a:solidFill>
                  <a:srgbClr val="FF3300"/>
                </a:solidFill>
              </a:rPr>
              <a:t>đ</a:t>
            </a:r>
            <a:r>
              <a:rPr lang="en-US" sz="4400" smtClean="0">
                <a:solidFill>
                  <a:srgbClr val="FF3300"/>
                </a:solidFill>
              </a:rPr>
              <a:t>ộng 2:</a:t>
            </a:r>
            <a:r>
              <a:rPr lang="en-US" sz="4400" smtClean="0"/>
              <a:t> Giới thiệu c</a:t>
            </a:r>
            <a:r>
              <a:rPr lang="vi-VN" sz="4400" smtClean="0"/>
              <a:t>ơ</a:t>
            </a:r>
            <a:r>
              <a:rPr lang="en-US" sz="4400" smtClean="0"/>
              <a:t> quan vận </a:t>
            </a:r>
            <a:r>
              <a:rPr lang="vi-VN" sz="4400" smtClean="0"/>
              <a:t>đ</a:t>
            </a:r>
            <a:r>
              <a:rPr lang="en-US" sz="4400" smtClean="0"/>
              <a:t>ộng.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4400" smtClean="0">
                <a:solidFill>
                  <a:srgbClr val="FF3300"/>
                </a:solidFill>
              </a:rPr>
              <a:t>Hoạt </a:t>
            </a:r>
            <a:r>
              <a:rPr lang="vi-VN" sz="4400" smtClean="0">
                <a:solidFill>
                  <a:srgbClr val="FF3300"/>
                </a:solidFill>
              </a:rPr>
              <a:t>đ</a:t>
            </a:r>
            <a:r>
              <a:rPr lang="en-US" sz="4400" smtClean="0">
                <a:solidFill>
                  <a:srgbClr val="FF3300"/>
                </a:solidFill>
              </a:rPr>
              <a:t>ộng 3: </a:t>
            </a:r>
            <a:r>
              <a:rPr lang="en-US" sz="4400" smtClean="0"/>
              <a:t>Trò ch</a:t>
            </a:r>
            <a:r>
              <a:rPr lang="vi-VN" sz="4400" smtClean="0"/>
              <a:t>ơ</a:t>
            </a:r>
            <a:r>
              <a:rPr lang="en-US" sz="4400" smtClean="0"/>
              <a:t>i ng</a:t>
            </a:r>
            <a:r>
              <a:rPr lang="vi-VN" sz="4400" smtClean="0"/>
              <a:t>ư</a:t>
            </a:r>
            <a:r>
              <a:rPr lang="en-US" sz="4400" smtClean="0"/>
              <a:t>ời thừa thứ ba</a:t>
            </a:r>
          </a:p>
        </p:txBody>
      </p:sp>
      <p:pic>
        <p:nvPicPr>
          <p:cNvPr id="3075" name="Picture 5" descr="H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0"/>
            <a:ext cx="457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114800" y="1371600"/>
            <a:ext cx="3429000" cy="1066800"/>
          </a:xfrm>
        </p:spPr>
        <p:txBody>
          <a:bodyPr/>
          <a:lstStyle/>
          <a:p>
            <a:pPr eaLnBrk="1" hangingPunct="1"/>
            <a:r>
              <a:rPr lang="en-US" sz="4800" smtClean="0"/>
              <a:t> </a:t>
            </a:r>
            <a:r>
              <a:rPr lang="en-US" sz="4800" smtClean="0">
                <a:solidFill>
                  <a:srgbClr val="008000"/>
                </a:solidFill>
              </a:rPr>
              <a:t>Tập thể dục</a:t>
            </a:r>
            <a:r>
              <a:rPr lang="en-US" sz="4800" smtClean="0"/>
              <a:t/>
            </a:r>
            <a:br>
              <a:rPr lang="en-US" sz="4800" smtClean="0"/>
            </a:br>
            <a:endParaRPr lang="en-US" sz="3600" smtClean="0">
              <a:solidFill>
                <a:srgbClr val="FF3300"/>
              </a:solidFill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371600" y="2667000"/>
            <a:ext cx="6172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33FF"/>
                </a:solidFill>
              </a:rPr>
              <a:t>Thảo luận nhóm đôi</a:t>
            </a:r>
          </a:p>
        </p:txBody>
      </p:sp>
      <p:pic>
        <p:nvPicPr>
          <p:cNvPr id="4100" name="Picture 8" descr="HÐ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990600"/>
            <a:ext cx="29241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0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autoRev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/>
      <p:bldP spid="61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IMG_3407"/>
          <p:cNvPicPr>
            <a:picLocks noChangeAspect="1" noChangeArrowheads="1"/>
          </p:cNvPicPr>
          <p:nvPr/>
        </p:nvPicPr>
        <p:blipFill>
          <a:blip r:embed="rId2"/>
          <a:srcRect t="12827" b="3214"/>
          <a:stretch>
            <a:fillRect/>
          </a:stretch>
        </p:blipFill>
        <p:spPr bwMode="auto">
          <a:xfrm>
            <a:off x="762000" y="0"/>
            <a:ext cx="77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010400" cy="4525963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8000"/>
                </a:solidFill>
              </a:rPr>
              <a:t>- Thực hiện các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ộng tác nh</a:t>
            </a:r>
            <a:r>
              <a:rPr lang="vi-VN" smtClean="0">
                <a:solidFill>
                  <a:srgbClr val="008000"/>
                </a:solidFill>
              </a:rPr>
              <a:t>ư</a:t>
            </a:r>
            <a:r>
              <a:rPr lang="en-US" smtClean="0">
                <a:solidFill>
                  <a:srgbClr val="008000"/>
                </a:solidFill>
              </a:rPr>
              <a:t> hình 1,2,3</a:t>
            </a:r>
          </a:p>
          <a:p>
            <a:pPr eaLnBrk="1" hangingPunct="1"/>
            <a:r>
              <a:rPr lang="en-US" smtClean="0">
                <a:solidFill>
                  <a:srgbClr val="008000"/>
                </a:solidFill>
              </a:rPr>
              <a:t>     + Bộ phận nào của c</a:t>
            </a:r>
            <a:r>
              <a:rPr lang="vi-VN" smtClean="0">
                <a:solidFill>
                  <a:srgbClr val="008000"/>
                </a:solidFill>
              </a:rPr>
              <a:t>ơ</a:t>
            </a:r>
            <a:r>
              <a:rPr lang="en-US" smtClean="0">
                <a:solidFill>
                  <a:srgbClr val="008000"/>
                </a:solidFill>
              </a:rPr>
              <a:t> thể phải cử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ộng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ể thực hiện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ộng tác quay cổ ?</a:t>
            </a:r>
          </a:p>
          <a:p>
            <a:pPr eaLnBrk="1" hangingPunct="1"/>
            <a:r>
              <a:rPr lang="en-US" smtClean="0">
                <a:solidFill>
                  <a:srgbClr val="008000"/>
                </a:solidFill>
              </a:rPr>
              <a:t>     + Động tác nghiêng ng</a:t>
            </a:r>
            <a:r>
              <a:rPr lang="vi-VN" smtClean="0">
                <a:solidFill>
                  <a:srgbClr val="008000"/>
                </a:solidFill>
              </a:rPr>
              <a:t>ư</a:t>
            </a:r>
            <a:r>
              <a:rPr lang="en-US" smtClean="0">
                <a:solidFill>
                  <a:srgbClr val="008000"/>
                </a:solidFill>
              </a:rPr>
              <a:t>ời ?</a:t>
            </a:r>
          </a:p>
          <a:p>
            <a:pPr eaLnBrk="1" hangingPunct="1"/>
            <a:r>
              <a:rPr lang="en-US" smtClean="0">
                <a:solidFill>
                  <a:srgbClr val="008000"/>
                </a:solidFill>
              </a:rPr>
              <a:t>     + Động tác cúi gập mình?</a:t>
            </a:r>
          </a:p>
          <a:p>
            <a:pPr eaLnBrk="1" hangingPunct="1"/>
            <a:r>
              <a:rPr lang="en-US" smtClean="0">
                <a:solidFill>
                  <a:srgbClr val="008000"/>
                </a:solidFill>
              </a:rPr>
              <a:t>Để thực hiện những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ộng tác trên thì các bộ phận nào của c</a:t>
            </a:r>
            <a:r>
              <a:rPr lang="vi-VN" smtClean="0">
                <a:solidFill>
                  <a:srgbClr val="008000"/>
                </a:solidFill>
              </a:rPr>
              <a:t>ơ</a:t>
            </a:r>
            <a:r>
              <a:rPr lang="en-US" smtClean="0">
                <a:solidFill>
                  <a:srgbClr val="008000"/>
                </a:solidFill>
              </a:rPr>
              <a:t> thể phải cử </a:t>
            </a:r>
            <a:r>
              <a:rPr lang="vi-VN" smtClean="0">
                <a:solidFill>
                  <a:srgbClr val="008000"/>
                </a:solidFill>
              </a:rPr>
              <a:t>đ</a:t>
            </a:r>
            <a:r>
              <a:rPr lang="en-US" smtClean="0">
                <a:solidFill>
                  <a:srgbClr val="008000"/>
                </a:solidFill>
              </a:rPr>
              <a:t>ộng ?</a:t>
            </a:r>
          </a:p>
        </p:txBody>
      </p:sp>
      <p:pic>
        <p:nvPicPr>
          <p:cNvPr id="6147" name="Picture 5" descr="HÐC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533400"/>
            <a:ext cx="6248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600200"/>
            <a:ext cx="7086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5400" smtClean="0"/>
              <a:t>	     </a:t>
            </a:r>
            <a:r>
              <a:rPr lang="en-US" sz="5400" smtClean="0">
                <a:solidFill>
                  <a:srgbClr val="3333FF"/>
                </a:solidFill>
              </a:rPr>
              <a:t>Để thực hiện các </a:t>
            </a:r>
            <a:r>
              <a:rPr lang="vi-VN" sz="5400" smtClean="0">
                <a:solidFill>
                  <a:srgbClr val="3333FF"/>
                </a:solidFill>
              </a:rPr>
              <a:t>đ</a:t>
            </a:r>
            <a:r>
              <a:rPr lang="en-US" sz="5400" smtClean="0">
                <a:solidFill>
                  <a:srgbClr val="3333FF"/>
                </a:solidFill>
              </a:rPr>
              <a:t>ộng tác trên thì các bộ phận c</a:t>
            </a:r>
            <a:r>
              <a:rPr lang="vi-VN" sz="5400" smtClean="0">
                <a:solidFill>
                  <a:srgbClr val="3333FF"/>
                </a:solidFill>
              </a:rPr>
              <a:t>ơ</a:t>
            </a:r>
            <a:r>
              <a:rPr lang="en-US" sz="5400" smtClean="0">
                <a:solidFill>
                  <a:srgbClr val="3333FF"/>
                </a:solidFill>
              </a:rPr>
              <a:t> thể nh</a:t>
            </a:r>
            <a:r>
              <a:rPr lang="vi-VN" sz="5400" smtClean="0">
                <a:solidFill>
                  <a:srgbClr val="3333FF"/>
                </a:solidFill>
              </a:rPr>
              <a:t>ư</a:t>
            </a:r>
            <a:r>
              <a:rPr lang="en-US" sz="5400" smtClean="0">
                <a:solidFill>
                  <a:srgbClr val="3333FF"/>
                </a:solidFill>
              </a:rPr>
              <a:t> </a:t>
            </a:r>
            <a:r>
              <a:rPr lang="vi-VN" sz="5400" smtClean="0">
                <a:solidFill>
                  <a:srgbClr val="3333FF"/>
                </a:solidFill>
              </a:rPr>
              <a:t>đ</a:t>
            </a:r>
            <a:r>
              <a:rPr lang="en-US" sz="5400" smtClean="0">
                <a:solidFill>
                  <a:srgbClr val="3333FF"/>
                </a:solidFill>
              </a:rPr>
              <a:t>ầu, mình, tay, chân phải cử </a:t>
            </a:r>
            <a:r>
              <a:rPr lang="vi-VN" sz="5400" smtClean="0">
                <a:solidFill>
                  <a:srgbClr val="3333FF"/>
                </a:solidFill>
              </a:rPr>
              <a:t>đ</a:t>
            </a:r>
            <a:r>
              <a:rPr lang="en-US" sz="5400" smtClean="0">
                <a:solidFill>
                  <a:srgbClr val="3333FF"/>
                </a:solidFill>
              </a:rPr>
              <a:t>ộng.</a:t>
            </a:r>
          </a:p>
        </p:txBody>
      </p:sp>
      <p:pic>
        <p:nvPicPr>
          <p:cNvPr id="7171" name="Picture 4" descr="Copy of Picture2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05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AutoShape 6"/>
          <p:cNvSpPr>
            <a:spLocks noChangeAspect="1" noChangeArrowheads="1" noTextEdit="1"/>
          </p:cNvSpPr>
          <p:nvPr/>
        </p:nvSpPr>
        <p:spPr bwMode="auto">
          <a:xfrm>
            <a:off x="0" y="6096000"/>
            <a:ext cx="144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154738"/>
            <a:ext cx="70485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6154738"/>
            <a:ext cx="70485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39150" y="6154738"/>
            <a:ext cx="70485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39150" y="0"/>
            <a:ext cx="70485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0485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8" descr="K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228600"/>
            <a:ext cx="3886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5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8229600" cy="1477963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9900CC"/>
                </a:solidFill>
              </a:rPr>
              <a:t>Giới thiệu c</a:t>
            </a:r>
            <a:r>
              <a:rPr lang="vi-VN" b="1" smtClean="0">
                <a:solidFill>
                  <a:srgbClr val="9900CC"/>
                </a:solidFill>
              </a:rPr>
              <a:t>ơ</a:t>
            </a:r>
            <a:r>
              <a:rPr lang="en-US" b="1" smtClean="0">
                <a:solidFill>
                  <a:srgbClr val="9900CC"/>
                </a:solidFill>
              </a:rPr>
              <a:t> quan </a:t>
            </a:r>
            <a:br>
              <a:rPr lang="en-US" b="1" smtClean="0">
                <a:solidFill>
                  <a:srgbClr val="9900CC"/>
                </a:solidFill>
              </a:rPr>
            </a:br>
            <a:r>
              <a:rPr lang="en-US" b="1" smtClean="0">
                <a:solidFill>
                  <a:srgbClr val="9900CC"/>
                </a:solidFill>
              </a:rPr>
              <a:t>vận </a:t>
            </a:r>
            <a:r>
              <a:rPr lang="vi-VN" b="1" smtClean="0">
                <a:solidFill>
                  <a:srgbClr val="9900CC"/>
                </a:solidFill>
              </a:rPr>
              <a:t>đ</a:t>
            </a:r>
            <a:r>
              <a:rPr lang="en-US" b="1" smtClean="0">
                <a:solidFill>
                  <a:srgbClr val="9900CC"/>
                </a:solidFill>
              </a:rPr>
              <a:t>ộng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03438"/>
            <a:ext cx="8229600" cy="3916362"/>
          </a:xfrm>
        </p:spPr>
        <p:txBody>
          <a:bodyPr/>
          <a:lstStyle/>
          <a:p>
            <a:pPr eaLnBrk="1" hangingPunct="1"/>
            <a:r>
              <a:rPr lang="en-US" sz="4400" b="1" smtClean="0">
                <a:solidFill>
                  <a:srgbClr val="3333FF"/>
                </a:solidFill>
              </a:rPr>
              <a:t>Học sinh tự sờ nắn bàn tay, cổ tay, cánh tay của mình.</a:t>
            </a:r>
          </a:p>
          <a:p>
            <a:pPr eaLnBrk="1" hangingPunct="1"/>
            <a:r>
              <a:rPr lang="en-US" sz="4400" b="1" smtClean="0">
                <a:solidFill>
                  <a:srgbClr val="3333FF"/>
                </a:solidFill>
              </a:rPr>
              <a:t> D</a:t>
            </a:r>
            <a:r>
              <a:rPr lang="vi-VN" sz="4400" b="1" smtClean="0">
                <a:solidFill>
                  <a:srgbClr val="3333FF"/>
                </a:solidFill>
              </a:rPr>
              <a:t>ư</a:t>
            </a:r>
            <a:r>
              <a:rPr lang="en-US" sz="4400" b="1" smtClean="0">
                <a:solidFill>
                  <a:srgbClr val="3333FF"/>
                </a:solidFill>
              </a:rPr>
              <a:t>ới lớp da của c</a:t>
            </a:r>
            <a:r>
              <a:rPr lang="vi-VN" sz="4400" b="1" smtClean="0">
                <a:solidFill>
                  <a:srgbClr val="3333FF"/>
                </a:solidFill>
              </a:rPr>
              <a:t>ơ</a:t>
            </a:r>
            <a:r>
              <a:rPr lang="en-US" sz="4400" b="1" smtClean="0">
                <a:solidFill>
                  <a:srgbClr val="3333FF"/>
                </a:solidFill>
              </a:rPr>
              <a:t> thể có gì?</a:t>
            </a:r>
          </a:p>
          <a:p>
            <a:pPr eaLnBrk="1" hangingPunct="1"/>
            <a:r>
              <a:rPr lang="en-US" sz="4400" b="1" smtClean="0">
                <a:solidFill>
                  <a:srgbClr val="3333FF"/>
                </a:solidFill>
              </a:rPr>
              <a:t>Nhờ </a:t>
            </a:r>
            <a:r>
              <a:rPr lang="vi-VN" sz="4400" b="1" smtClean="0">
                <a:solidFill>
                  <a:srgbClr val="3333FF"/>
                </a:solidFill>
              </a:rPr>
              <a:t>đ</a:t>
            </a:r>
            <a:r>
              <a:rPr lang="en-US" sz="4400" b="1" smtClean="0">
                <a:solidFill>
                  <a:srgbClr val="3333FF"/>
                </a:solidFill>
              </a:rPr>
              <a:t>âu mà các bộ phận </a:t>
            </a:r>
            <a:r>
              <a:rPr lang="vi-VN" sz="4400" b="1" smtClean="0">
                <a:solidFill>
                  <a:srgbClr val="3333FF"/>
                </a:solidFill>
              </a:rPr>
              <a:t>đ</a:t>
            </a:r>
            <a:r>
              <a:rPr lang="en-US" sz="4400" b="1" smtClean="0">
                <a:solidFill>
                  <a:srgbClr val="3333FF"/>
                </a:solidFill>
              </a:rPr>
              <a:t>ó của c</a:t>
            </a:r>
            <a:r>
              <a:rPr lang="vi-VN" sz="4400" b="1" smtClean="0">
                <a:solidFill>
                  <a:srgbClr val="3333FF"/>
                </a:solidFill>
              </a:rPr>
              <a:t>ơ</a:t>
            </a:r>
            <a:r>
              <a:rPr lang="en-US" sz="4400" b="1" smtClean="0">
                <a:solidFill>
                  <a:srgbClr val="3333FF"/>
                </a:solidFill>
              </a:rPr>
              <a:t> thể cử </a:t>
            </a:r>
            <a:r>
              <a:rPr lang="vi-VN" sz="4400" b="1" smtClean="0">
                <a:solidFill>
                  <a:srgbClr val="3333FF"/>
                </a:solidFill>
              </a:rPr>
              <a:t>đ</a:t>
            </a:r>
            <a:r>
              <a:rPr lang="en-US" sz="4400" b="1" smtClean="0">
                <a:solidFill>
                  <a:srgbClr val="3333FF"/>
                </a:solidFill>
              </a:rPr>
              <a:t>ộng </a:t>
            </a:r>
            <a:r>
              <a:rPr lang="vi-VN" sz="4400" b="1" smtClean="0">
                <a:solidFill>
                  <a:srgbClr val="3333FF"/>
                </a:solidFill>
              </a:rPr>
              <a:t>đư</a:t>
            </a:r>
            <a:r>
              <a:rPr lang="en-US" sz="4400" b="1" smtClean="0">
                <a:solidFill>
                  <a:srgbClr val="3333FF"/>
                </a:solidFill>
              </a:rPr>
              <a:t>ợc?</a:t>
            </a:r>
          </a:p>
        </p:txBody>
      </p:sp>
      <p:pic>
        <p:nvPicPr>
          <p:cNvPr id="8196" name="Picture 4" descr="HÐ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81000"/>
            <a:ext cx="29241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IMG_3418"/>
          <p:cNvPicPr>
            <a:picLocks noChangeAspect="1" noChangeArrowheads="1"/>
          </p:cNvPicPr>
          <p:nvPr/>
        </p:nvPicPr>
        <p:blipFill>
          <a:blip r:embed="rId2"/>
          <a:srcRect l="15625" r="15411" b="2997"/>
          <a:stretch>
            <a:fillRect/>
          </a:stretch>
        </p:blipFill>
        <p:spPr bwMode="auto">
          <a:xfrm>
            <a:off x="1066800" y="0"/>
            <a:ext cx="7315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33528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3300"/>
                </a:solidFill>
              </a:rPr>
              <a:t>Quan sát tranh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04800" y="2895600"/>
            <a:ext cx="8610600" cy="3048000"/>
          </a:xfrm>
        </p:spPr>
        <p:txBody>
          <a:bodyPr/>
          <a:lstStyle/>
          <a:p>
            <a:pPr algn="l" eaLnBrk="1" hangingPunct="1"/>
            <a:r>
              <a:rPr lang="en-US" sz="4000" smtClean="0"/>
              <a:t>		</a:t>
            </a:r>
            <a:r>
              <a:rPr lang="en-US" sz="4000" smtClean="0">
                <a:solidFill>
                  <a:srgbClr val="FF3300"/>
                </a:solidFill>
              </a:rPr>
              <a:t>	</a:t>
            </a:r>
            <a:r>
              <a:rPr lang="en-US" sz="4000" b="1" u="sng" smtClean="0">
                <a:solidFill>
                  <a:srgbClr val="FF9900"/>
                </a:solidFill>
              </a:rPr>
              <a:t/>
            </a:r>
            <a:br>
              <a:rPr lang="en-US" sz="4000" b="1" u="sng" smtClean="0">
                <a:solidFill>
                  <a:srgbClr val="FF9900"/>
                </a:solidFill>
              </a:rPr>
            </a:br>
            <a:r>
              <a:rPr lang="en-US" sz="4000" b="1" smtClean="0">
                <a:solidFill>
                  <a:srgbClr val="FF9900"/>
                </a:solidFill>
              </a:rPr>
              <a:t>   </a:t>
            </a:r>
            <a:r>
              <a:rPr lang="en-US" sz="4000" b="1" smtClean="0">
                <a:solidFill>
                  <a:srgbClr val="3333FF"/>
                </a:solidFill>
              </a:rPr>
              <a:t>X</a:t>
            </a:r>
            <a:r>
              <a:rPr lang="vi-VN" sz="4000" b="1" smtClean="0">
                <a:solidFill>
                  <a:srgbClr val="3333FF"/>
                </a:solidFill>
              </a:rPr>
              <a:t>ươ</a:t>
            </a:r>
            <a:r>
              <a:rPr lang="en-US" sz="4000" b="1" smtClean="0">
                <a:solidFill>
                  <a:srgbClr val="3333FF"/>
                </a:solidFill>
              </a:rPr>
              <a:t>ng và c</a:t>
            </a:r>
            <a:r>
              <a:rPr lang="vi-VN" sz="4000" b="1" smtClean="0">
                <a:solidFill>
                  <a:srgbClr val="3333FF"/>
                </a:solidFill>
              </a:rPr>
              <a:t>ơ</a:t>
            </a:r>
            <a:r>
              <a:rPr lang="en-US" sz="4000" b="1" smtClean="0">
                <a:solidFill>
                  <a:srgbClr val="3333FF"/>
                </a:solidFill>
              </a:rPr>
              <a:t> </a:t>
            </a:r>
            <a:r>
              <a:rPr lang="vi-VN" sz="4000" b="1" smtClean="0">
                <a:solidFill>
                  <a:srgbClr val="3333FF"/>
                </a:solidFill>
              </a:rPr>
              <a:t>đư</a:t>
            </a:r>
            <a:r>
              <a:rPr lang="en-US" sz="4000" b="1" smtClean="0">
                <a:solidFill>
                  <a:srgbClr val="3333FF"/>
                </a:solidFill>
              </a:rPr>
              <a:t>ợc gọi là các c</a:t>
            </a:r>
            <a:r>
              <a:rPr lang="vi-VN" sz="4000" b="1" smtClean="0">
                <a:solidFill>
                  <a:srgbClr val="3333FF"/>
                </a:solidFill>
              </a:rPr>
              <a:t>ơ</a:t>
            </a:r>
            <a:r>
              <a:rPr lang="en-US" sz="4000" b="1" smtClean="0">
                <a:solidFill>
                  <a:srgbClr val="3333FF"/>
                </a:solidFill>
              </a:rPr>
              <a:t> quan vận </a:t>
            </a:r>
            <a:r>
              <a:rPr lang="vi-VN" sz="4000" b="1" smtClean="0">
                <a:solidFill>
                  <a:srgbClr val="3333FF"/>
                </a:solidFill>
              </a:rPr>
              <a:t>đ</a:t>
            </a:r>
            <a:r>
              <a:rPr lang="en-US" sz="4000" b="1" smtClean="0">
                <a:solidFill>
                  <a:srgbClr val="3333FF"/>
                </a:solidFill>
              </a:rPr>
              <a:t>ộng nhờ sự phối hợp của c</a:t>
            </a:r>
            <a:r>
              <a:rPr lang="vi-VN" sz="4000" b="1" smtClean="0">
                <a:solidFill>
                  <a:srgbClr val="3333FF"/>
                </a:solidFill>
              </a:rPr>
              <a:t>ơ</a:t>
            </a:r>
            <a:r>
              <a:rPr lang="en-US" sz="4000" b="1" smtClean="0">
                <a:solidFill>
                  <a:srgbClr val="3333FF"/>
                </a:solidFill>
              </a:rPr>
              <a:t> và x</a:t>
            </a:r>
            <a:r>
              <a:rPr lang="vi-VN" sz="4000" b="1" smtClean="0">
                <a:solidFill>
                  <a:srgbClr val="3333FF"/>
                </a:solidFill>
              </a:rPr>
              <a:t>ươ</a:t>
            </a:r>
            <a:r>
              <a:rPr lang="en-US" sz="4000" b="1" smtClean="0">
                <a:solidFill>
                  <a:srgbClr val="3333FF"/>
                </a:solidFill>
              </a:rPr>
              <a:t>ng mà chúng ta cử </a:t>
            </a:r>
            <a:r>
              <a:rPr lang="vi-VN" sz="4000" b="1" smtClean="0">
                <a:solidFill>
                  <a:srgbClr val="3333FF"/>
                </a:solidFill>
              </a:rPr>
              <a:t>đ</a:t>
            </a:r>
            <a:r>
              <a:rPr lang="en-US" sz="4000" b="1" smtClean="0">
                <a:solidFill>
                  <a:srgbClr val="3333FF"/>
                </a:solidFill>
              </a:rPr>
              <a:t>ộng </a:t>
            </a:r>
            <a:r>
              <a:rPr lang="vi-VN" sz="4000" b="1" smtClean="0">
                <a:solidFill>
                  <a:srgbClr val="3333FF"/>
                </a:solidFill>
              </a:rPr>
              <a:t>đư</a:t>
            </a:r>
            <a:r>
              <a:rPr lang="en-US" sz="4000" b="1" smtClean="0">
                <a:solidFill>
                  <a:srgbClr val="3333FF"/>
                </a:solidFill>
              </a:rPr>
              <a:t>ợc.</a:t>
            </a:r>
            <a:br>
              <a:rPr lang="en-US" sz="4000" b="1" smtClean="0">
                <a:solidFill>
                  <a:srgbClr val="3333FF"/>
                </a:solidFill>
              </a:rPr>
            </a:br>
            <a:endParaRPr lang="en-US" sz="4000" b="1" smtClean="0">
              <a:solidFill>
                <a:srgbClr val="3333FF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52400"/>
            <a:ext cx="8229600" cy="22860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008000"/>
                </a:solidFill>
              </a:rPr>
              <a:t> -  </a:t>
            </a:r>
            <a:r>
              <a:rPr lang="en-US" sz="4400" smtClean="0">
                <a:solidFill>
                  <a:srgbClr val="008000"/>
                </a:solidFill>
              </a:rPr>
              <a:t>Chỉ và nói tên các c</a:t>
            </a:r>
            <a:r>
              <a:rPr lang="vi-VN" sz="4400" smtClean="0">
                <a:solidFill>
                  <a:srgbClr val="008000"/>
                </a:solidFill>
              </a:rPr>
              <a:t>ơ</a:t>
            </a:r>
            <a:r>
              <a:rPr lang="en-US" sz="4400" smtClean="0">
                <a:solidFill>
                  <a:srgbClr val="008000"/>
                </a:solidFill>
              </a:rPr>
              <a:t> quan vận </a:t>
            </a:r>
            <a:r>
              <a:rPr lang="vi-VN" sz="4400" smtClean="0">
                <a:solidFill>
                  <a:srgbClr val="008000"/>
                </a:solidFill>
              </a:rPr>
              <a:t>đ</a:t>
            </a:r>
            <a:r>
              <a:rPr lang="en-US" sz="4400" smtClean="0">
                <a:solidFill>
                  <a:srgbClr val="008000"/>
                </a:solidFill>
              </a:rPr>
              <a:t>ộng của c</a:t>
            </a:r>
            <a:r>
              <a:rPr lang="vi-VN" sz="4400" smtClean="0">
                <a:solidFill>
                  <a:srgbClr val="008000"/>
                </a:solidFill>
              </a:rPr>
              <a:t>ơ</a:t>
            </a:r>
            <a:r>
              <a:rPr lang="en-US" sz="4400" smtClean="0">
                <a:solidFill>
                  <a:srgbClr val="008000"/>
                </a:solidFill>
              </a:rPr>
              <a:t> thể?</a:t>
            </a:r>
          </a:p>
          <a:p>
            <a:pPr algn="l" eaLnBrk="1" hangingPunct="1"/>
            <a:r>
              <a:rPr lang="en-US" sz="4400" smtClean="0">
                <a:solidFill>
                  <a:srgbClr val="008000"/>
                </a:solidFill>
              </a:rPr>
              <a:t> - Chúng ta cử </a:t>
            </a:r>
            <a:r>
              <a:rPr lang="vi-VN" sz="4400" smtClean="0">
                <a:solidFill>
                  <a:srgbClr val="008000"/>
                </a:solidFill>
              </a:rPr>
              <a:t>đ</a:t>
            </a:r>
            <a:r>
              <a:rPr lang="en-US" sz="4400" smtClean="0">
                <a:solidFill>
                  <a:srgbClr val="008000"/>
                </a:solidFill>
              </a:rPr>
              <a:t>ộng </a:t>
            </a:r>
            <a:r>
              <a:rPr lang="vi-VN" sz="4400" smtClean="0">
                <a:solidFill>
                  <a:srgbClr val="008000"/>
                </a:solidFill>
              </a:rPr>
              <a:t>đư</a:t>
            </a:r>
            <a:r>
              <a:rPr lang="en-US" sz="4400" smtClean="0">
                <a:solidFill>
                  <a:srgbClr val="008000"/>
                </a:solidFill>
              </a:rPr>
              <a:t>ợc nhờ </a:t>
            </a:r>
            <a:r>
              <a:rPr lang="vi-VN" sz="4400" smtClean="0">
                <a:solidFill>
                  <a:srgbClr val="008000"/>
                </a:solidFill>
              </a:rPr>
              <a:t>đ</a:t>
            </a:r>
            <a:r>
              <a:rPr lang="en-US" sz="4400" smtClean="0">
                <a:solidFill>
                  <a:srgbClr val="008000"/>
                </a:solidFill>
              </a:rPr>
              <a:t>âu?</a:t>
            </a:r>
          </a:p>
        </p:txBody>
      </p:sp>
      <p:pic>
        <p:nvPicPr>
          <p:cNvPr id="10244" name="Picture 6" descr="addemoticons1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24525"/>
            <a:ext cx="1828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addemoticons1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5724525"/>
            <a:ext cx="1828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addemoticons1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5724525"/>
            <a:ext cx="1828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 descr="addemoticons1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5724525"/>
            <a:ext cx="1828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0" descr="addemoticons1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724525"/>
            <a:ext cx="1828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2" descr="K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286000"/>
            <a:ext cx="31908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autoRev="1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29" grpId="1"/>
      <p:bldP spid="26627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</TotalTime>
  <Words>308</Words>
  <Application>Microsoft Office PowerPoint</Application>
  <PresentationFormat>On-screen Show (4:3)</PresentationFormat>
  <Paragraphs>24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Wingdings</vt:lpstr>
      <vt:lpstr>Default Design</vt:lpstr>
      <vt:lpstr>Slide 1</vt:lpstr>
      <vt:lpstr>Slide 2</vt:lpstr>
      <vt:lpstr> Tập thể dục </vt:lpstr>
      <vt:lpstr>Slide 4</vt:lpstr>
      <vt:lpstr>Slide 5</vt:lpstr>
      <vt:lpstr>Slide 6</vt:lpstr>
      <vt:lpstr>Giới thiệu cơ quan  vận động</vt:lpstr>
      <vt:lpstr>Quan sát tranh</vt:lpstr>
      <vt:lpstr>       Xương và cơ được gọi là các cơ quan vận động nhờ sự phối hợp của cơ và xương mà chúng ta cử động được. 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thuc</dc:creator>
  <cp:lastModifiedBy>CSTeam</cp:lastModifiedBy>
  <cp:revision>64</cp:revision>
  <dcterms:created xsi:type="dcterms:W3CDTF">2009-08-08T18:34:10Z</dcterms:created>
  <dcterms:modified xsi:type="dcterms:W3CDTF">2016-06-29T09:48:19Z</dcterms:modified>
</cp:coreProperties>
</file>