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75" r:id="rId2"/>
    <p:sldId id="277" r:id="rId3"/>
    <p:sldId id="257" r:id="rId4"/>
    <p:sldId id="258" r:id="rId5"/>
    <p:sldId id="259" r:id="rId6"/>
    <p:sldId id="271" r:id="rId7"/>
    <p:sldId id="272" r:id="rId8"/>
    <p:sldId id="273" r:id="rId9"/>
    <p:sldId id="263" r:id="rId10"/>
    <p:sldId id="264" r:id="rId11"/>
    <p:sldId id="265" r:id="rId12"/>
    <p:sldId id="267" r:id="rId13"/>
    <p:sldId id="268" r:id="rId14"/>
    <p:sldId id="274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C0C0C0"/>
    <a:srgbClr val="FFFF66"/>
    <a:srgbClr val="A50021"/>
    <a:srgbClr val="6600FF"/>
    <a:srgbClr val="FF0066"/>
    <a:srgbClr val="336600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86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emf"/><Relationship Id="rId1" Type="http://schemas.openxmlformats.org/officeDocument/2006/relationships/image" Target="../media/image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1.wmf"/><Relationship Id="rId1" Type="http://schemas.openxmlformats.org/officeDocument/2006/relationships/image" Target="../media/image1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kumimoji="1" lang="en-US" sz="2400">
                <a:latin typeface="Times New Roman" pitchFamily="18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eaLnBrk="1" hangingPunct="1"/>
              <a:endParaRPr kumimoji="1" lang="en-US" sz="2400">
                <a:latin typeface="Times New Roman" pitchFamily="18" charset="0"/>
              </a:endParaRPr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9464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9468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11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pPr>
              <a:defRPr/>
            </a:pPr>
            <a:fld id="{10C767F7-971C-4C27-BA21-2239E7047D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49221-B32E-477D-A937-66FB6717A2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D45C7F-6C87-40B6-8A1D-BFF791E069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762000" y="762000"/>
            <a:ext cx="7924800" cy="53244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99688E-B353-40F3-8BAA-F8B3935DA2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60913" y="2362200"/>
            <a:ext cx="3770312" cy="17859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760913" y="4300538"/>
            <a:ext cx="3770312" cy="17859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DAC4B-52E6-4945-A998-47294FFF60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2362200"/>
            <a:ext cx="3770313" cy="17859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60913" y="2362200"/>
            <a:ext cx="3770312" cy="17859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838200" y="4300538"/>
            <a:ext cx="3770313" cy="17859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0913" y="4300538"/>
            <a:ext cx="3770312" cy="17859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D0467-DD58-4655-80E5-914CB46417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61653-DABD-419D-A920-BFFE810E6C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C2864-BAC6-486B-A504-78AB7F941C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5A85E6-952C-42AE-9902-C178783017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06777-899C-4D9F-BB44-3B4686411F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F0812-69AA-4474-8B46-9F6ACAC76C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0764E-503D-456D-9E46-9D671AC2EB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2FEC7B-7A7D-431C-B761-C48460DAD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E0F19A-A3A5-47E2-B4A8-AF37A4D667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036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1033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034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4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eaLnBrk="1" hangingPunct="1">
              <a:defRPr sz="26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13DB1E7-E494-4F47-A00B-48B912C3AA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oleObject" Target="../embeddings/oleObject10.bin"/><Relationship Id="rId7" Type="http://schemas.openxmlformats.org/officeDocument/2006/relationships/image" Target="../media/image17.jpeg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6.jpeg"/><Relationship Id="rId11" Type="http://schemas.openxmlformats.org/officeDocument/2006/relationships/image" Target="../media/image14.wmf"/><Relationship Id="rId5" Type="http://schemas.openxmlformats.org/officeDocument/2006/relationships/image" Target="../media/image15.jpeg"/><Relationship Id="rId10" Type="http://schemas.openxmlformats.org/officeDocument/2006/relationships/oleObject" Target="../embeddings/oleObject12.bin"/><Relationship Id="rId4" Type="http://schemas.openxmlformats.org/officeDocument/2006/relationships/image" Target="../media/image13.wmf"/><Relationship Id="rId9" Type="http://schemas.openxmlformats.org/officeDocument/2006/relationships/image" Target="../media/image11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oleObject" Target="../embeddings/oleObject7.bin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9.wmf"/><Relationship Id="rId9" Type="http://schemas.openxmlformats.org/officeDocument/2006/relationships/image" Target="../media/image11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4" descr="Paper bag"/>
          <p:cNvSpPr>
            <a:spLocks noChangeArrowheads="1" noChangeShapeType="1" noTextEdit="1"/>
          </p:cNvSpPr>
          <p:nvPr/>
        </p:nvSpPr>
        <p:spPr bwMode="auto">
          <a:xfrm>
            <a:off x="1219200" y="838200"/>
            <a:ext cx="61341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Arial"/>
                <a:cs typeface="Arial"/>
              </a:rPr>
              <a:t>Chào các em học sinh thân mến !</a:t>
            </a:r>
          </a:p>
        </p:txBody>
      </p:sp>
      <p:sp>
        <p:nvSpPr>
          <p:cNvPr id="3075" name="WordArt 6"/>
          <p:cNvSpPr>
            <a:spLocks noChangeArrowheads="1" noChangeShapeType="1" noTextEdit="1"/>
          </p:cNvSpPr>
          <p:nvPr/>
        </p:nvSpPr>
        <p:spPr bwMode="auto">
          <a:xfrm>
            <a:off x="1295400" y="2209800"/>
            <a:ext cx="6934200" cy="26670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vi-VN" sz="3600" b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"/>
                <a:cs typeface="Arial"/>
              </a:rPr>
              <a:t>Toán:</a:t>
            </a:r>
          </a:p>
          <a:p>
            <a:pPr algn="ctr"/>
            <a:r>
              <a:rPr lang="vi-VN" sz="3600" b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"/>
                <a:cs typeface="Arial"/>
              </a:rPr>
              <a:t>13 trừ đi một số</a:t>
            </a:r>
          </a:p>
          <a:p>
            <a:pPr algn="ctr"/>
            <a:r>
              <a:rPr lang="vi-VN" sz="3600" b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"/>
                <a:cs typeface="Arial"/>
              </a:rPr>
              <a:t>13 - 5</a:t>
            </a:r>
            <a:endParaRPr lang="en-US" sz="3600" b="1" kern="1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graphicFrame>
        <p:nvGraphicFramePr>
          <p:cNvPr id="3076" name="Object 7"/>
          <p:cNvGraphicFramePr>
            <a:graphicFrameLocks noGrp="1" noChangeAspect="1"/>
          </p:cNvGraphicFramePr>
          <p:nvPr>
            <p:ph/>
          </p:nvPr>
        </p:nvGraphicFramePr>
        <p:xfrm>
          <a:off x="6934200" y="4724400"/>
          <a:ext cx="2209800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Clip" r:id="rId4" imgW="3974471" imgH="3468986" progId="MS_ClipArt_Gallery.5">
                  <p:embed/>
                </p:oleObj>
              </mc:Choice>
              <mc:Fallback>
                <p:oleObj name="Clip" r:id="rId4" imgW="3974471" imgH="3468986" progId="MS_ClipArt_Gallery.5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4724400"/>
                        <a:ext cx="2209800" cy="213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8600" y="0"/>
            <a:ext cx="7467600" cy="6858000"/>
            <a:chOff x="768" y="336"/>
            <a:chExt cx="4704" cy="3648"/>
          </a:xfrm>
        </p:grpSpPr>
        <p:pic>
          <p:nvPicPr>
            <p:cNvPr id="3078" name="Picture 10" descr="BALLOON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968" y="384"/>
              <a:ext cx="843" cy="1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755" name="AutoShape 11"/>
            <p:cNvSpPr>
              <a:spLocks noChangeArrowheads="1"/>
            </p:cNvSpPr>
            <p:nvPr/>
          </p:nvSpPr>
          <p:spPr bwMode="auto">
            <a:xfrm>
              <a:off x="4080" y="1344"/>
              <a:ext cx="864" cy="768"/>
            </a:xfrm>
            <a:prstGeom prst="star5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/>
              </a:endParaRPr>
            </a:p>
          </p:txBody>
        </p:sp>
        <p:sp>
          <p:nvSpPr>
            <p:cNvPr id="31756" name="AutoShape 12"/>
            <p:cNvSpPr>
              <a:spLocks noChangeArrowheads="1"/>
            </p:cNvSpPr>
            <p:nvPr/>
          </p:nvSpPr>
          <p:spPr bwMode="auto">
            <a:xfrm>
              <a:off x="768" y="768"/>
              <a:ext cx="576" cy="528"/>
            </a:xfrm>
            <a:prstGeom prst="star5">
              <a:avLst/>
            </a:prstGeom>
            <a:solidFill>
              <a:srgbClr val="FFFF00"/>
            </a:solidFill>
            <a:ln w="381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/>
              </a:endParaRPr>
            </a:p>
          </p:txBody>
        </p:sp>
        <p:sp>
          <p:nvSpPr>
            <p:cNvPr id="31757" name="AutoShape 13"/>
            <p:cNvSpPr>
              <a:spLocks noChangeArrowheads="1"/>
            </p:cNvSpPr>
            <p:nvPr/>
          </p:nvSpPr>
          <p:spPr bwMode="auto">
            <a:xfrm>
              <a:off x="4944" y="2688"/>
              <a:ext cx="528" cy="576"/>
            </a:xfrm>
            <a:prstGeom prst="star5">
              <a:avLst/>
            </a:prstGeom>
            <a:solidFill>
              <a:srgbClr val="FFFF00"/>
            </a:solidFill>
            <a:ln w="38100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/>
              </a:endParaRPr>
            </a:p>
          </p:txBody>
        </p:sp>
        <p:sp>
          <p:nvSpPr>
            <p:cNvPr id="31758" name="AutoShape 14"/>
            <p:cNvSpPr>
              <a:spLocks noChangeArrowheads="1"/>
            </p:cNvSpPr>
            <p:nvPr/>
          </p:nvSpPr>
          <p:spPr bwMode="auto">
            <a:xfrm>
              <a:off x="2160" y="3168"/>
              <a:ext cx="528" cy="576"/>
            </a:xfrm>
            <a:prstGeom prst="star5">
              <a:avLst/>
            </a:prstGeom>
            <a:solidFill>
              <a:srgbClr val="66FF33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/>
              </a:endParaRPr>
            </a:p>
          </p:txBody>
        </p:sp>
        <p:sp>
          <p:nvSpPr>
            <p:cNvPr id="31759" name="AutoShape 15"/>
            <p:cNvSpPr>
              <a:spLocks noChangeArrowheads="1"/>
            </p:cNvSpPr>
            <p:nvPr/>
          </p:nvSpPr>
          <p:spPr bwMode="auto">
            <a:xfrm>
              <a:off x="4608" y="336"/>
              <a:ext cx="528" cy="576"/>
            </a:xfrm>
            <a:prstGeom prst="star5">
              <a:avLst/>
            </a:prstGeom>
            <a:solidFill>
              <a:schemeClr val="accent2"/>
            </a:solidFill>
            <a:ln w="57150">
              <a:solidFill>
                <a:srgbClr val="66FF33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/>
              </a:endParaRPr>
            </a:p>
          </p:txBody>
        </p:sp>
        <p:pic>
          <p:nvPicPr>
            <p:cNvPr id="3084" name="Picture 16" descr="BALLOON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525" y="2787"/>
              <a:ext cx="843" cy="1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5" name="Picture 17" descr="BALLOON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120" y="480"/>
              <a:ext cx="1183" cy="1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6" name="Picture 18" descr="BALLOON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816" y="2544"/>
              <a:ext cx="1014" cy="1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1516063" y="0"/>
            <a:ext cx="3281362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u="sng">
                <a:solidFill>
                  <a:srgbClr val="9933FF"/>
                </a:solidFill>
              </a:rPr>
              <a:t>Toán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trừ đi một số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13 - 5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762000" y="2362200"/>
            <a:ext cx="3657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2/57 Tính: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143000" y="3048000"/>
            <a:ext cx="1371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13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990600" y="3429000"/>
            <a:ext cx="22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-</a:t>
            </a: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1371600" y="35814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6</a:t>
            </a:r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1143000" y="41910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2819400" y="3048000"/>
            <a:ext cx="1371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13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4191000" y="3048000"/>
            <a:ext cx="1371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13</a:t>
            </a:r>
          </a:p>
        </p:txBody>
      </p:sp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5562600" y="2971800"/>
            <a:ext cx="1371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13</a:t>
            </a:r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7162800" y="2971800"/>
            <a:ext cx="1371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13</a:t>
            </a:r>
          </a:p>
        </p:txBody>
      </p:sp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2971800" y="36576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9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4343400" y="36576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7</a:t>
            </a: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5638800" y="35814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 4</a:t>
            </a: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7391400" y="35052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5</a:t>
            </a: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2743200" y="3505200"/>
            <a:ext cx="22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-</a:t>
            </a:r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4038600" y="3505200"/>
            <a:ext cx="22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-</a:t>
            </a:r>
          </a:p>
        </p:txBody>
      </p:sp>
      <p:sp>
        <p:nvSpPr>
          <p:cNvPr id="12306" name="Text Box 20"/>
          <p:cNvSpPr txBox="1">
            <a:spLocks noChangeArrowheads="1"/>
          </p:cNvSpPr>
          <p:nvPr/>
        </p:nvSpPr>
        <p:spPr bwMode="auto">
          <a:xfrm>
            <a:off x="5486400" y="3352800"/>
            <a:ext cx="22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-</a:t>
            </a:r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7086600" y="3352800"/>
            <a:ext cx="22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-</a:t>
            </a:r>
          </a:p>
        </p:txBody>
      </p:sp>
      <p:sp>
        <p:nvSpPr>
          <p:cNvPr id="10262" name="Line 22"/>
          <p:cNvSpPr>
            <a:spLocks noChangeShapeType="1"/>
          </p:cNvSpPr>
          <p:nvPr/>
        </p:nvSpPr>
        <p:spPr bwMode="auto">
          <a:xfrm>
            <a:off x="2743200" y="4191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63" name="Line 23"/>
          <p:cNvSpPr>
            <a:spLocks noChangeShapeType="1"/>
          </p:cNvSpPr>
          <p:nvPr/>
        </p:nvSpPr>
        <p:spPr bwMode="auto">
          <a:xfrm>
            <a:off x="4114800" y="41910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64" name="Line 24"/>
          <p:cNvSpPr>
            <a:spLocks noChangeShapeType="1"/>
          </p:cNvSpPr>
          <p:nvPr/>
        </p:nvSpPr>
        <p:spPr bwMode="auto">
          <a:xfrm>
            <a:off x="5562600" y="4191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65" name="Line 25"/>
          <p:cNvSpPr>
            <a:spLocks noChangeShapeType="1"/>
          </p:cNvSpPr>
          <p:nvPr/>
        </p:nvSpPr>
        <p:spPr bwMode="auto">
          <a:xfrm>
            <a:off x="7162800" y="4114800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79" name="Text Box 39"/>
          <p:cNvSpPr txBox="1">
            <a:spLocks noChangeArrowheads="1"/>
          </p:cNvSpPr>
          <p:nvPr/>
        </p:nvSpPr>
        <p:spPr bwMode="auto">
          <a:xfrm>
            <a:off x="1295400" y="42672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 7</a:t>
            </a:r>
          </a:p>
        </p:txBody>
      </p:sp>
      <p:sp>
        <p:nvSpPr>
          <p:cNvPr id="10280" name="Text Box 40"/>
          <p:cNvSpPr txBox="1">
            <a:spLocks noChangeArrowheads="1"/>
          </p:cNvSpPr>
          <p:nvPr/>
        </p:nvSpPr>
        <p:spPr bwMode="auto">
          <a:xfrm>
            <a:off x="2895600" y="42672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 </a:t>
            </a:r>
            <a:r>
              <a:rPr lang="en-US" sz="3200" b="1">
                <a:solidFill>
                  <a:srgbClr val="FF3300"/>
                </a:solidFill>
              </a:rPr>
              <a:t>4</a:t>
            </a:r>
          </a:p>
        </p:txBody>
      </p:sp>
      <p:sp>
        <p:nvSpPr>
          <p:cNvPr id="10281" name="Text Box 41"/>
          <p:cNvSpPr txBox="1">
            <a:spLocks noChangeArrowheads="1"/>
          </p:cNvSpPr>
          <p:nvPr/>
        </p:nvSpPr>
        <p:spPr bwMode="auto">
          <a:xfrm>
            <a:off x="4343400" y="42672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6</a:t>
            </a:r>
          </a:p>
        </p:txBody>
      </p:sp>
      <p:sp>
        <p:nvSpPr>
          <p:cNvPr id="10282" name="Text Box 42"/>
          <p:cNvSpPr txBox="1">
            <a:spLocks noChangeArrowheads="1"/>
          </p:cNvSpPr>
          <p:nvPr/>
        </p:nvSpPr>
        <p:spPr bwMode="auto">
          <a:xfrm>
            <a:off x="5638800" y="41910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 </a:t>
            </a:r>
            <a:r>
              <a:rPr lang="en-US" sz="3200" b="1">
                <a:solidFill>
                  <a:srgbClr val="FF3300"/>
                </a:solidFill>
              </a:rPr>
              <a:t>9</a:t>
            </a:r>
          </a:p>
        </p:txBody>
      </p:sp>
      <p:sp>
        <p:nvSpPr>
          <p:cNvPr id="10283" name="Text Box 43"/>
          <p:cNvSpPr txBox="1">
            <a:spLocks noChangeArrowheads="1"/>
          </p:cNvSpPr>
          <p:nvPr/>
        </p:nvSpPr>
        <p:spPr bwMode="auto">
          <a:xfrm>
            <a:off x="7239000" y="41148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 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0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0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1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1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10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6" grpId="0"/>
      <p:bldP spid="10247" grpId="0"/>
      <p:bldP spid="10248" grpId="0"/>
      <p:bldP spid="10249" grpId="0" animBg="1"/>
      <p:bldP spid="10250" grpId="0"/>
      <p:bldP spid="10251" grpId="0"/>
      <p:bldP spid="10252" grpId="0"/>
      <p:bldP spid="10253" grpId="0"/>
      <p:bldP spid="10254" grpId="0"/>
      <p:bldP spid="10255" grpId="0"/>
      <p:bldP spid="10256" grpId="0"/>
      <p:bldP spid="10257" grpId="0"/>
      <p:bldP spid="10258" grpId="0"/>
      <p:bldP spid="10259" grpId="0"/>
      <p:bldP spid="10261" grpId="0"/>
      <p:bldP spid="10262" grpId="0" animBg="1"/>
      <p:bldP spid="10263" grpId="0" animBg="1"/>
      <p:bldP spid="10264" grpId="0" animBg="1"/>
      <p:bldP spid="10265" grpId="0" animBg="1"/>
      <p:bldP spid="10279" grpId="0"/>
      <p:bldP spid="10280" grpId="0"/>
      <p:bldP spid="10281" grpId="0"/>
      <p:bldP spid="10282" grpId="0"/>
      <p:bldP spid="1028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1516063" y="0"/>
            <a:ext cx="3281362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u="sng">
                <a:solidFill>
                  <a:srgbClr val="9933FF"/>
                </a:solidFill>
              </a:rPr>
              <a:t>Toán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trừ đi một số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13 - 5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762000" y="2362200"/>
            <a:ext cx="807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3/57. Đặt tính rồi tính hiệu, biết số bị trừ và số trừ lần lượt là: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762000" y="3581400"/>
            <a:ext cx="81534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a) 13 và 9           b) 13 và 6           c) 13 và 8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1600200" y="4267200"/>
            <a:ext cx="1371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A50021"/>
                </a:solidFill>
              </a:rPr>
              <a:t>13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1447800" y="4648200"/>
            <a:ext cx="22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A50021"/>
                </a:solidFill>
              </a:rPr>
              <a:t>-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1828800" y="48006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A50021"/>
                </a:solidFill>
              </a:rPr>
              <a:t>9</a:t>
            </a:r>
          </a:p>
        </p:txBody>
      </p:sp>
      <p:sp>
        <p:nvSpPr>
          <p:cNvPr id="11274" name="Line 10"/>
          <p:cNvSpPr>
            <a:spLocks noChangeShapeType="1"/>
          </p:cNvSpPr>
          <p:nvPr/>
        </p:nvSpPr>
        <p:spPr bwMode="auto">
          <a:xfrm>
            <a:off x="1600200" y="5334000"/>
            <a:ext cx="685800" cy="0"/>
          </a:xfrm>
          <a:prstGeom prst="line">
            <a:avLst/>
          </a:prstGeom>
          <a:noFill/>
          <a:ln w="9525">
            <a:solidFill>
              <a:srgbClr val="99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4648200" y="4191000"/>
            <a:ext cx="1371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A50021"/>
                </a:solidFill>
              </a:rPr>
              <a:t>13</a:t>
            </a:r>
          </a:p>
        </p:txBody>
      </p:sp>
      <p:sp>
        <p:nvSpPr>
          <p:cNvPr id="11276" name="Text Box 12"/>
          <p:cNvSpPr txBox="1">
            <a:spLocks noChangeArrowheads="1"/>
          </p:cNvSpPr>
          <p:nvPr/>
        </p:nvSpPr>
        <p:spPr bwMode="auto">
          <a:xfrm>
            <a:off x="7772400" y="4114800"/>
            <a:ext cx="1371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A50021"/>
                </a:solidFill>
              </a:rPr>
              <a:t>13</a:t>
            </a:r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4495800" y="4572000"/>
            <a:ext cx="22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A50021"/>
                </a:solidFill>
              </a:rPr>
              <a:t>-</a:t>
            </a:r>
          </a:p>
        </p:txBody>
      </p:sp>
      <p:sp>
        <p:nvSpPr>
          <p:cNvPr id="11278" name="Text Box 14"/>
          <p:cNvSpPr txBox="1">
            <a:spLocks noChangeArrowheads="1"/>
          </p:cNvSpPr>
          <p:nvPr/>
        </p:nvSpPr>
        <p:spPr bwMode="auto">
          <a:xfrm>
            <a:off x="7696200" y="4495800"/>
            <a:ext cx="22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A50021"/>
                </a:solidFill>
              </a:rPr>
              <a:t>-</a:t>
            </a:r>
          </a:p>
        </p:txBody>
      </p:sp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4876800" y="46482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A50021"/>
                </a:solidFill>
              </a:rPr>
              <a:t>6</a:t>
            </a:r>
          </a:p>
        </p:txBody>
      </p:sp>
      <p:sp>
        <p:nvSpPr>
          <p:cNvPr id="11281" name="Text Box 17"/>
          <p:cNvSpPr txBox="1">
            <a:spLocks noChangeArrowheads="1"/>
          </p:cNvSpPr>
          <p:nvPr/>
        </p:nvSpPr>
        <p:spPr bwMode="auto">
          <a:xfrm>
            <a:off x="7924800" y="45720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 </a:t>
            </a:r>
            <a:r>
              <a:rPr lang="en-US" sz="3200" b="1">
                <a:solidFill>
                  <a:srgbClr val="A50021"/>
                </a:solidFill>
              </a:rPr>
              <a:t>8</a:t>
            </a:r>
          </a:p>
        </p:txBody>
      </p:sp>
      <p:sp>
        <p:nvSpPr>
          <p:cNvPr id="11282" name="Line 18"/>
          <p:cNvSpPr>
            <a:spLocks noChangeShapeType="1"/>
          </p:cNvSpPr>
          <p:nvPr/>
        </p:nvSpPr>
        <p:spPr bwMode="auto">
          <a:xfrm>
            <a:off x="4724400" y="5181600"/>
            <a:ext cx="533400" cy="0"/>
          </a:xfrm>
          <a:prstGeom prst="line">
            <a:avLst/>
          </a:prstGeom>
          <a:noFill/>
          <a:ln w="9525">
            <a:solidFill>
              <a:srgbClr val="99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83" name="Line 19"/>
          <p:cNvSpPr>
            <a:spLocks noChangeShapeType="1"/>
          </p:cNvSpPr>
          <p:nvPr/>
        </p:nvSpPr>
        <p:spPr bwMode="auto">
          <a:xfrm>
            <a:off x="7848600" y="5181600"/>
            <a:ext cx="609600" cy="0"/>
          </a:xfrm>
          <a:prstGeom prst="line">
            <a:avLst/>
          </a:prstGeom>
          <a:noFill/>
          <a:ln w="9525">
            <a:solidFill>
              <a:srgbClr val="99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4800600" y="51816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 </a:t>
            </a:r>
            <a:r>
              <a:rPr lang="en-US" sz="3200" b="1">
                <a:solidFill>
                  <a:srgbClr val="A50021"/>
                </a:solidFill>
              </a:rPr>
              <a:t>7</a:t>
            </a:r>
          </a:p>
        </p:txBody>
      </p:sp>
      <p:sp>
        <p:nvSpPr>
          <p:cNvPr id="11286" name="Text Box 22"/>
          <p:cNvSpPr txBox="1">
            <a:spLocks noChangeArrowheads="1"/>
          </p:cNvSpPr>
          <p:nvPr/>
        </p:nvSpPr>
        <p:spPr bwMode="auto">
          <a:xfrm>
            <a:off x="7924800" y="5105400"/>
            <a:ext cx="76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 </a:t>
            </a:r>
            <a:r>
              <a:rPr lang="en-US" sz="3200" b="1">
                <a:solidFill>
                  <a:srgbClr val="A50021"/>
                </a:solidFill>
              </a:rPr>
              <a:t>5</a:t>
            </a:r>
          </a:p>
        </p:txBody>
      </p:sp>
      <p:sp>
        <p:nvSpPr>
          <p:cNvPr id="11287" name="Text Box 23"/>
          <p:cNvSpPr txBox="1">
            <a:spLocks noChangeArrowheads="1"/>
          </p:cNvSpPr>
          <p:nvPr/>
        </p:nvSpPr>
        <p:spPr bwMode="auto">
          <a:xfrm>
            <a:off x="1752600" y="5334000"/>
            <a:ext cx="533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 </a:t>
            </a:r>
            <a:r>
              <a:rPr lang="en-US" sz="3200" b="1">
                <a:solidFill>
                  <a:srgbClr val="A50021"/>
                </a:solidFill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/>
      <p:bldP spid="11270" grpId="0"/>
      <p:bldP spid="11271" grpId="0"/>
      <p:bldP spid="11272" grpId="0"/>
      <p:bldP spid="11273" grpId="0"/>
      <p:bldP spid="11274" grpId="0" animBg="1"/>
      <p:bldP spid="11275" grpId="0"/>
      <p:bldP spid="11276" grpId="0"/>
      <p:bldP spid="11277" grpId="0"/>
      <p:bldP spid="11278" grpId="0"/>
      <p:bldP spid="11280" grpId="0"/>
      <p:bldP spid="11281" grpId="0"/>
      <p:bldP spid="11282" grpId="0" animBg="1"/>
      <p:bldP spid="11283" grpId="0" animBg="1"/>
      <p:bldP spid="11285" grpId="0"/>
      <p:bldP spid="11286" grpId="0"/>
      <p:bldP spid="1128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ChangeArrowheads="1"/>
          </p:cNvSpPr>
          <p:nvPr/>
        </p:nvSpPr>
        <p:spPr bwMode="auto">
          <a:xfrm>
            <a:off x="1516063" y="0"/>
            <a:ext cx="3281362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u="sng">
                <a:solidFill>
                  <a:srgbClr val="9933FF"/>
                </a:solidFill>
              </a:rPr>
              <a:t>Toán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trừ đi một số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13 - 5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762000" y="2286000"/>
            <a:ext cx="8382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>
                <a:solidFill>
                  <a:srgbClr val="FF3300"/>
                </a:solidFill>
              </a:rPr>
              <a:t>4/57</a:t>
            </a:r>
            <a:r>
              <a:rPr lang="en-US" b="1">
                <a:solidFill>
                  <a:srgbClr val="FF3300"/>
                </a:solidFill>
              </a:rPr>
              <a:t>. </a:t>
            </a:r>
            <a:r>
              <a:rPr lang="en-US" sz="3200" b="1">
                <a:solidFill>
                  <a:srgbClr val="FF3300"/>
                </a:solidFill>
              </a:rPr>
              <a:t>Cửa hàng  có 13 xe đạp, đã bán 6 xe đạp . Hỏi cửa hàng còn lại mấy xe đạp?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0" y="3505200"/>
            <a:ext cx="426720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u="sng" dirty="0" err="1"/>
              <a:t>Tóm</a:t>
            </a:r>
            <a:r>
              <a:rPr lang="en-US" sz="3200" u="sng" dirty="0"/>
              <a:t> </a:t>
            </a:r>
            <a:r>
              <a:rPr lang="en-US" sz="3200" u="sng" dirty="0" err="1"/>
              <a:t>tắt</a:t>
            </a:r>
            <a:r>
              <a:rPr lang="en-US" sz="3200" u="sng" dirty="0"/>
              <a:t>:</a:t>
            </a:r>
          </a:p>
          <a:p>
            <a:pPr>
              <a:spcBef>
                <a:spcPct val="50000"/>
              </a:spcBef>
            </a:pPr>
            <a:r>
              <a:rPr lang="en-US" sz="3200" dirty="0" err="1"/>
              <a:t>Có</a:t>
            </a:r>
            <a:r>
              <a:rPr lang="en-US" sz="3200" dirty="0"/>
              <a:t>        : 13 </a:t>
            </a:r>
            <a:r>
              <a:rPr lang="en-US" sz="3200" dirty="0" err="1"/>
              <a:t>xe</a:t>
            </a:r>
            <a:r>
              <a:rPr lang="en-US" sz="3200" dirty="0"/>
              <a:t> </a:t>
            </a:r>
            <a:r>
              <a:rPr lang="en-US" sz="3200" dirty="0" err="1"/>
              <a:t>đạp</a:t>
            </a:r>
            <a:endParaRPr lang="en-US" sz="3200" dirty="0"/>
          </a:p>
          <a:p>
            <a:pPr>
              <a:spcBef>
                <a:spcPct val="50000"/>
              </a:spcBef>
            </a:pPr>
            <a:r>
              <a:rPr lang="en-US" sz="3200" dirty="0" err="1"/>
              <a:t>Đã</a:t>
            </a:r>
            <a:r>
              <a:rPr lang="en-US" sz="3200" dirty="0"/>
              <a:t> </a:t>
            </a:r>
            <a:r>
              <a:rPr lang="en-US" sz="3200" dirty="0" err="1"/>
              <a:t>bán</a:t>
            </a:r>
            <a:r>
              <a:rPr lang="en-US" sz="3200" dirty="0"/>
              <a:t> :   6 </a:t>
            </a:r>
            <a:r>
              <a:rPr lang="en-US" sz="3200" dirty="0" err="1"/>
              <a:t>xe</a:t>
            </a:r>
            <a:r>
              <a:rPr lang="en-US" sz="3200" dirty="0"/>
              <a:t> </a:t>
            </a:r>
            <a:r>
              <a:rPr lang="en-US" sz="3200" dirty="0" err="1"/>
              <a:t>đạp</a:t>
            </a:r>
            <a:endParaRPr lang="en-US" sz="3200" dirty="0"/>
          </a:p>
          <a:p>
            <a:pPr>
              <a:spcBef>
                <a:spcPct val="50000"/>
              </a:spcBef>
            </a:pPr>
            <a:r>
              <a:rPr lang="en-US" sz="3200" dirty="0" err="1"/>
              <a:t>Còn</a:t>
            </a:r>
            <a:r>
              <a:rPr lang="en-US" sz="3200" dirty="0"/>
              <a:t> </a:t>
            </a:r>
            <a:r>
              <a:rPr lang="en-US" sz="3200" dirty="0" err="1"/>
              <a:t>lại</a:t>
            </a:r>
            <a:r>
              <a:rPr lang="en-US" sz="3200" dirty="0"/>
              <a:t> : … </a:t>
            </a:r>
            <a:r>
              <a:rPr lang="en-US" sz="3200" dirty="0" err="1"/>
              <a:t>xe</a:t>
            </a:r>
            <a:r>
              <a:rPr lang="en-US" sz="3200" dirty="0"/>
              <a:t> </a:t>
            </a:r>
            <a:r>
              <a:rPr lang="en-US" sz="3200" dirty="0" err="1"/>
              <a:t>đạp</a:t>
            </a:r>
            <a:r>
              <a:rPr lang="en-US" sz="3200" dirty="0"/>
              <a:t> ?</a:t>
            </a:r>
          </a:p>
        </p:txBody>
      </p:sp>
      <p:sp>
        <p:nvSpPr>
          <p:cNvPr id="2" name="Line 7"/>
          <p:cNvSpPr>
            <a:spLocks noChangeShapeType="1"/>
          </p:cNvSpPr>
          <p:nvPr/>
        </p:nvSpPr>
        <p:spPr bwMode="auto">
          <a:xfrm>
            <a:off x="3733800" y="3505200"/>
            <a:ext cx="0" cy="2895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3581400" y="3733800"/>
            <a:ext cx="5867400" cy="244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u="sng" dirty="0" err="1"/>
              <a:t>Bài</a:t>
            </a:r>
            <a:r>
              <a:rPr lang="en-US" sz="2800" b="1" u="sng" dirty="0"/>
              <a:t> </a:t>
            </a:r>
            <a:r>
              <a:rPr lang="en-US" sz="2800" b="1" u="sng" dirty="0" err="1"/>
              <a:t>giải</a:t>
            </a:r>
            <a:r>
              <a:rPr lang="en-US" sz="2800" b="1" u="sng" dirty="0"/>
              <a:t>:</a:t>
            </a:r>
          </a:p>
          <a:p>
            <a:pPr algn="ctr">
              <a:spcBef>
                <a:spcPct val="50000"/>
              </a:spcBef>
            </a:pPr>
            <a:r>
              <a:rPr lang="en-US" sz="2800" b="1" dirty="0" err="1"/>
              <a:t>Số</a:t>
            </a:r>
            <a:r>
              <a:rPr lang="en-US" sz="2800" b="1" dirty="0"/>
              <a:t> </a:t>
            </a:r>
            <a:r>
              <a:rPr lang="en-US" sz="2800" b="1" dirty="0" err="1"/>
              <a:t>xe</a:t>
            </a:r>
            <a:r>
              <a:rPr lang="en-US" sz="2800" b="1" dirty="0"/>
              <a:t> </a:t>
            </a:r>
            <a:r>
              <a:rPr lang="en-US" sz="2800" b="1" dirty="0" err="1"/>
              <a:t>đạp</a:t>
            </a:r>
            <a:r>
              <a:rPr lang="en-US" sz="2800" b="1" dirty="0"/>
              <a:t> </a:t>
            </a:r>
            <a:r>
              <a:rPr lang="en-US" sz="2800" b="1" dirty="0" err="1"/>
              <a:t>cửa</a:t>
            </a:r>
            <a:r>
              <a:rPr lang="en-US" sz="2800" b="1" dirty="0"/>
              <a:t> </a:t>
            </a:r>
            <a:r>
              <a:rPr lang="en-US" sz="2800" b="1" dirty="0" err="1"/>
              <a:t>hàng</a:t>
            </a:r>
            <a:r>
              <a:rPr lang="en-US" sz="2800" b="1" dirty="0"/>
              <a:t> </a:t>
            </a:r>
            <a:r>
              <a:rPr lang="en-US" sz="2800" b="1" dirty="0" err="1"/>
              <a:t>còn</a:t>
            </a:r>
            <a:r>
              <a:rPr lang="en-US" sz="2800" b="1" dirty="0"/>
              <a:t> </a:t>
            </a:r>
            <a:r>
              <a:rPr lang="en-US" sz="2800" b="1" dirty="0" err="1"/>
              <a:t>lại</a:t>
            </a:r>
            <a:r>
              <a:rPr lang="en-US" sz="2800" b="1" dirty="0"/>
              <a:t> </a:t>
            </a:r>
            <a:r>
              <a:rPr lang="en-US" sz="2800" b="1" dirty="0" err="1"/>
              <a:t>là</a:t>
            </a:r>
            <a:r>
              <a:rPr lang="en-US" sz="2800" b="1" dirty="0"/>
              <a:t>:</a:t>
            </a:r>
          </a:p>
          <a:p>
            <a:pPr algn="ctr">
              <a:spcBef>
                <a:spcPct val="50000"/>
              </a:spcBef>
            </a:pPr>
            <a:r>
              <a:rPr lang="en-US" sz="2800" b="1" dirty="0"/>
              <a:t>13 – 6 = 7 (</a:t>
            </a:r>
            <a:r>
              <a:rPr lang="en-US" sz="2800" b="1" dirty="0" err="1"/>
              <a:t>xe</a:t>
            </a:r>
            <a:r>
              <a:rPr lang="en-US" sz="2800" b="1" dirty="0"/>
              <a:t> </a:t>
            </a:r>
            <a:r>
              <a:rPr lang="en-US" sz="2800" b="1" dirty="0" err="1"/>
              <a:t>đạp</a:t>
            </a:r>
            <a:r>
              <a:rPr lang="en-US" sz="2800" b="1" dirty="0"/>
              <a:t>)</a:t>
            </a:r>
          </a:p>
          <a:p>
            <a:pPr algn="ctr">
              <a:spcBef>
                <a:spcPct val="50000"/>
              </a:spcBef>
            </a:pPr>
            <a:r>
              <a:rPr lang="en-US" sz="2800" b="1" u="sng" dirty="0" err="1"/>
              <a:t>Đáp</a:t>
            </a:r>
            <a:r>
              <a:rPr lang="en-US" sz="2800" b="1" u="sng" dirty="0"/>
              <a:t> </a:t>
            </a:r>
            <a:r>
              <a:rPr lang="en-US" sz="2800" b="1" u="sng" dirty="0" err="1"/>
              <a:t>số</a:t>
            </a:r>
            <a:r>
              <a:rPr lang="en-US" sz="2800" b="1" dirty="0"/>
              <a:t>  : 7 </a:t>
            </a:r>
            <a:r>
              <a:rPr lang="en-US" sz="2800" b="1" dirty="0" err="1"/>
              <a:t>xe</a:t>
            </a:r>
            <a:r>
              <a:rPr lang="en-US" sz="2800" b="1" dirty="0"/>
              <a:t> </a:t>
            </a:r>
            <a:r>
              <a:rPr lang="en-US" sz="2800" b="1" dirty="0" err="1"/>
              <a:t>đạp</a:t>
            </a:r>
            <a:r>
              <a:rPr lang="en-US" sz="2800" b="1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3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3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3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3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3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3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33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33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ChangeArrowheads="1"/>
          </p:cNvSpPr>
          <p:nvPr/>
        </p:nvSpPr>
        <p:spPr bwMode="auto">
          <a:xfrm>
            <a:off x="1516063" y="0"/>
            <a:ext cx="3281362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u="sng">
                <a:solidFill>
                  <a:srgbClr val="9933FF"/>
                </a:solidFill>
              </a:rPr>
              <a:t>Toán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trừ đi một số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13 - 5</a:t>
            </a:r>
          </a:p>
        </p:txBody>
      </p:sp>
      <p:sp>
        <p:nvSpPr>
          <p:cNvPr id="14349" name="AutoShape 13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4038600" y="2895600"/>
            <a:ext cx="1295400" cy="1676400"/>
          </a:xfrm>
          <a:prstGeom prst="actionButtonHome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4340" name="Object 14"/>
          <p:cNvGraphicFramePr>
            <a:graphicFrameLocks noGrp="1" noChangeAspect="1"/>
          </p:cNvGraphicFramePr>
          <p:nvPr>
            <p:ph sz="quarter" idx="4"/>
          </p:nvPr>
        </p:nvGraphicFramePr>
        <p:xfrm>
          <a:off x="7904163" y="0"/>
          <a:ext cx="1239837" cy="178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" name="Clip" r:id="rId3" imgW="845820" imgH="1218895" progId="MS_ClipArt_Gallery.2">
                  <p:embed/>
                </p:oleObj>
              </mc:Choice>
              <mc:Fallback>
                <p:oleObj name="Clip" r:id="rId3" imgW="845820" imgH="1218895" progId="MS_ClipArt_Gallery.2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4163" y="0"/>
                        <a:ext cx="1239837" cy="1785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53" name="Picture 17" descr="ANIMA03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" y="5334000"/>
            <a:ext cx="1219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4" name="Picture 18" descr="ANIMA01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4600" y="5334000"/>
            <a:ext cx="1371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8" name="Picture 22" descr="ANIMA06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43800" y="5181600"/>
            <a:ext cx="137160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9" name="AutoShape 23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91200" y="2895600"/>
            <a:ext cx="1295400" cy="1676400"/>
          </a:xfrm>
          <a:prstGeom prst="actionButtonHome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0" name="AutoShape 2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391400" y="2819400"/>
            <a:ext cx="1371600" cy="1752600"/>
          </a:xfrm>
          <a:prstGeom prst="actionButtonHome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1" name="AutoShape 2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62000" y="2895600"/>
            <a:ext cx="1219200" cy="1600200"/>
          </a:xfrm>
          <a:prstGeom prst="actionButtonHome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2" name="AutoShape 2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2362200" y="2895600"/>
            <a:ext cx="1295400" cy="1676400"/>
          </a:xfrm>
          <a:prstGeom prst="actionButtonHom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64" name="Rectangle 28"/>
          <p:cNvSpPr>
            <a:spLocks noChangeArrowheads="1"/>
          </p:cNvSpPr>
          <p:nvPr/>
        </p:nvSpPr>
        <p:spPr bwMode="auto">
          <a:xfrm>
            <a:off x="5715000" y="5181600"/>
            <a:ext cx="1524000" cy="1447800"/>
          </a:xfrm>
          <a:prstGeom prst="rect">
            <a:avLst/>
          </a:prstGeom>
          <a:solidFill>
            <a:srgbClr val="00CCFF"/>
          </a:solidFill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4366" name="Object 30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5791200" y="5638800"/>
          <a:ext cx="1381125" cy="657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6" name="Clip" r:id="rId8" imgW="1381658" imgH="657454" progId="MS_ClipArt_Gallery.2">
                  <p:embed/>
                </p:oleObj>
              </mc:Choice>
              <mc:Fallback>
                <p:oleObj name="Clip" r:id="rId8" imgW="1381658" imgH="657454" progId="MS_ClipArt_Gallery.2">
                  <p:embed/>
                  <p:pic>
                    <p:nvPicPr>
                      <p:cNvPr id="0" name="Object 3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5638800"/>
                        <a:ext cx="1381125" cy="657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67" name="Rectangle 31"/>
          <p:cNvSpPr>
            <a:spLocks noChangeArrowheads="1"/>
          </p:cNvSpPr>
          <p:nvPr/>
        </p:nvSpPr>
        <p:spPr bwMode="auto">
          <a:xfrm>
            <a:off x="4114800" y="5257800"/>
            <a:ext cx="1371600" cy="1371600"/>
          </a:xfrm>
          <a:prstGeom prst="rect">
            <a:avLst/>
          </a:prstGeom>
          <a:solidFill>
            <a:srgbClr val="99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4369" name="Object 33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343400" y="5562600"/>
          <a:ext cx="992188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7" name="Clip" r:id="rId10" imgW="840334" imgH="736092" progId="MS_ClipArt_Gallery.2">
                  <p:embed/>
                </p:oleObj>
              </mc:Choice>
              <mc:Fallback>
                <p:oleObj name="Clip" r:id="rId10" imgW="840334" imgH="736092" progId="MS_ClipArt_Gallery.2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5562600"/>
                        <a:ext cx="992188" cy="965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70" name="Text Box 34"/>
          <p:cNvSpPr txBox="1">
            <a:spLocks noChangeArrowheads="1"/>
          </p:cNvSpPr>
          <p:nvPr/>
        </p:nvSpPr>
        <p:spPr bwMode="auto">
          <a:xfrm>
            <a:off x="762000" y="3962400"/>
            <a:ext cx="1676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13 - 7</a:t>
            </a:r>
          </a:p>
        </p:txBody>
      </p:sp>
      <p:sp>
        <p:nvSpPr>
          <p:cNvPr id="14371" name="Text Box 35"/>
          <p:cNvSpPr txBox="1">
            <a:spLocks noChangeArrowheads="1"/>
          </p:cNvSpPr>
          <p:nvPr/>
        </p:nvSpPr>
        <p:spPr bwMode="auto">
          <a:xfrm>
            <a:off x="2362200" y="4038600"/>
            <a:ext cx="1905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FF66"/>
                </a:solidFill>
              </a:rPr>
              <a:t>13 - 4</a:t>
            </a:r>
          </a:p>
        </p:txBody>
      </p:sp>
      <p:sp>
        <p:nvSpPr>
          <p:cNvPr id="14372" name="Text Box 36"/>
          <p:cNvSpPr txBox="1">
            <a:spLocks noChangeArrowheads="1"/>
          </p:cNvSpPr>
          <p:nvPr/>
        </p:nvSpPr>
        <p:spPr bwMode="auto">
          <a:xfrm>
            <a:off x="4038600" y="4038600"/>
            <a:ext cx="1676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00"/>
                </a:solidFill>
              </a:rPr>
              <a:t>13 - 9</a:t>
            </a:r>
          </a:p>
        </p:txBody>
      </p:sp>
      <p:sp>
        <p:nvSpPr>
          <p:cNvPr id="14373" name="Text Box 37"/>
          <p:cNvSpPr txBox="1">
            <a:spLocks noChangeArrowheads="1"/>
          </p:cNvSpPr>
          <p:nvPr/>
        </p:nvSpPr>
        <p:spPr bwMode="auto">
          <a:xfrm>
            <a:off x="5791200" y="4038600"/>
            <a:ext cx="1676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A50021"/>
                </a:solidFill>
              </a:rPr>
              <a:t>13 - 5</a:t>
            </a:r>
          </a:p>
        </p:txBody>
      </p:sp>
      <p:sp>
        <p:nvSpPr>
          <p:cNvPr id="14374" name="Text Box 38"/>
          <p:cNvSpPr txBox="1">
            <a:spLocks noChangeArrowheads="1"/>
          </p:cNvSpPr>
          <p:nvPr/>
        </p:nvSpPr>
        <p:spPr bwMode="auto">
          <a:xfrm>
            <a:off x="7467600" y="4038600"/>
            <a:ext cx="1676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9933FF"/>
                </a:solidFill>
              </a:rPr>
              <a:t>13 - 6</a:t>
            </a:r>
          </a:p>
        </p:txBody>
      </p:sp>
      <p:sp>
        <p:nvSpPr>
          <p:cNvPr id="14376" name="Text Box 40"/>
          <p:cNvSpPr txBox="1">
            <a:spLocks noChangeArrowheads="1"/>
          </p:cNvSpPr>
          <p:nvPr/>
        </p:nvSpPr>
        <p:spPr bwMode="auto">
          <a:xfrm>
            <a:off x="914400" y="2362200"/>
            <a:ext cx="2286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Trò chơi :</a:t>
            </a:r>
          </a:p>
        </p:txBody>
      </p:sp>
      <p:sp>
        <p:nvSpPr>
          <p:cNvPr id="14377" name="Text Box 41"/>
          <p:cNvSpPr txBox="1">
            <a:spLocks noChangeArrowheads="1"/>
          </p:cNvSpPr>
          <p:nvPr/>
        </p:nvSpPr>
        <p:spPr bwMode="auto">
          <a:xfrm>
            <a:off x="838200" y="6096000"/>
            <a:ext cx="457200" cy="588963"/>
          </a:xfrm>
          <a:prstGeom prst="rect">
            <a:avLst/>
          </a:prstGeom>
          <a:solidFill>
            <a:srgbClr val="9933FF"/>
          </a:solidFill>
          <a:ln w="9525">
            <a:solidFill>
              <a:srgbClr val="FFFF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4378" name="Text Box 42"/>
          <p:cNvSpPr txBox="1">
            <a:spLocks noChangeArrowheads="1"/>
          </p:cNvSpPr>
          <p:nvPr/>
        </p:nvSpPr>
        <p:spPr bwMode="auto">
          <a:xfrm>
            <a:off x="3505200" y="6096000"/>
            <a:ext cx="381000" cy="588963"/>
          </a:xfrm>
          <a:prstGeom prst="rect">
            <a:avLst/>
          </a:prstGeom>
          <a:solidFill>
            <a:srgbClr val="FFFF66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14379" name="Text Box 43"/>
          <p:cNvSpPr txBox="1">
            <a:spLocks noChangeArrowheads="1"/>
          </p:cNvSpPr>
          <p:nvPr/>
        </p:nvSpPr>
        <p:spPr bwMode="auto">
          <a:xfrm>
            <a:off x="4114800" y="6019800"/>
            <a:ext cx="457200" cy="5889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4380" name="Text Box 44"/>
          <p:cNvSpPr txBox="1">
            <a:spLocks noChangeArrowheads="1"/>
          </p:cNvSpPr>
          <p:nvPr/>
        </p:nvSpPr>
        <p:spPr bwMode="auto">
          <a:xfrm>
            <a:off x="6781800" y="6019800"/>
            <a:ext cx="457200" cy="588963"/>
          </a:xfrm>
          <a:prstGeom prst="rect">
            <a:avLst/>
          </a:prstGeom>
          <a:solidFill>
            <a:srgbClr val="9933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14381" name="Text Box 45"/>
          <p:cNvSpPr txBox="1">
            <a:spLocks noChangeArrowheads="1"/>
          </p:cNvSpPr>
          <p:nvPr/>
        </p:nvSpPr>
        <p:spPr bwMode="auto">
          <a:xfrm>
            <a:off x="8458200" y="6019800"/>
            <a:ext cx="457200" cy="588963"/>
          </a:xfrm>
          <a:prstGeom prst="rect">
            <a:avLst/>
          </a:prstGeom>
          <a:solidFill>
            <a:srgbClr val="66FF33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8</a:t>
            </a:r>
          </a:p>
        </p:txBody>
      </p:sp>
      <p:sp>
        <p:nvSpPr>
          <p:cNvPr id="14382" name="Line 46"/>
          <p:cNvSpPr>
            <a:spLocks noChangeShapeType="1"/>
          </p:cNvSpPr>
          <p:nvPr/>
        </p:nvSpPr>
        <p:spPr bwMode="auto">
          <a:xfrm>
            <a:off x="1447800" y="4495800"/>
            <a:ext cx="3124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385" name="Line 49"/>
          <p:cNvSpPr>
            <a:spLocks noChangeShapeType="1"/>
          </p:cNvSpPr>
          <p:nvPr/>
        </p:nvSpPr>
        <p:spPr bwMode="auto">
          <a:xfrm flipH="1">
            <a:off x="1524000" y="4572000"/>
            <a:ext cx="3200400" cy="762000"/>
          </a:xfrm>
          <a:prstGeom prst="line">
            <a:avLst/>
          </a:prstGeom>
          <a:noFill/>
          <a:ln w="9525">
            <a:solidFill>
              <a:srgbClr val="6600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387" name="Line 51"/>
          <p:cNvSpPr>
            <a:spLocks noChangeShapeType="1"/>
          </p:cNvSpPr>
          <p:nvPr/>
        </p:nvSpPr>
        <p:spPr bwMode="auto">
          <a:xfrm flipH="1">
            <a:off x="2819400" y="4572000"/>
            <a:ext cx="5181600" cy="762000"/>
          </a:xfrm>
          <a:prstGeom prst="line">
            <a:avLst/>
          </a:prstGeom>
          <a:noFill/>
          <a:ln w="9525">
            <a:solidFill>
              <a:srgbClr val="3366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388" name="Text Box 52"/>
          <p:cNvSpPr txBox="1">
            <a:spLocks noChangeArrowheads="1"/>
          </p:cNvSpPr>
          <p:nvPr/>
        </p:nvSpPr>
        <p:spPr bwMode="auto">
          <a:xfrm>
            <a:off x="3352800" y="2286000"/>
            <a:ext cx="4191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/>
              <a:t>Tìm nhà cho thú</a:t>
            </a:r>
          </a:p>
        </p:txBody>
      </p:sp>
      <p:sp>
        <p:nvSpPr>
          <p:cNvPr id="2" name="Line 54"/>
          <p:cNvSpPr>
            <a:spLocks noChangeShapeType="1"/>
          </p:cNvSpPr>
          <p:nvPr/>
        </p:nvSpPr>
        <p:spPr bwMode="auto">
          <a:xfrm>
            <a:off x="2971800" y="4572000"/>
            <a:ext cx="3505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4368" name="Line 55"/>
          <p:cNvSpPr>
            <a:spLocks noChangeShapeType="1"/>
          </p:cNvSpPr>
          <p:nvPr/>
        </p:nvSpPr>
        <p:spPr bwMode="auto">
          <a:xfrm>
            <a:off x="6477000" y="4572000"/>
            <a:ext cx="1371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4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4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4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4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4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4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4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4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4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4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4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4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4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4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14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4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9" grpId="0" animBg="1"/>
      <p:bldP spid="14359" grpId="0" animBg="1"/>
      <p:bldP spid="14360" grpId="0" animBg="1"/>
      <p:bldP spid="14361" grpId="0" animBg="1"/>
      <p:bldP spid="14362" grpId="0" animBg="1"/>
      <p:bldP spid="14364" grpId="0" animBg="1"/>
      <p:bldP spid="14367" grpId="0" animBg="1"/>
      <p:bldP spid="14370" grpId="0"/>
      <p:bldP spid="14371" grpId="0"/>
      <p:bldP spid="14372" grpId="0"/>
      <p:bldP spid="14373" grpId="0"/>
      <p:bldP spid="14374" grpId="0"/>
      <p:bldP spid="14377" grpId="0" animBg="1"/>
      <p:bldP spid="14378" grpId="0" animBg="1"/>
      <p:bldP spid="14379" grpId="0" animBg="1"/>
      <p:bldP spid="14380" grpId="0" animBg="1"/>
      <p:bldP spid="14381" grpId="0" animBg="1"/>
      <p:bldP spid="14382" grpId="0" animBg="1"/>
      <p:bldP spid="14385" grpId="0" animBg="1"/>
      <p:bldP spid="14387" grpId="0" animBg="1"/>
      <p:bldP spid="1438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516063" y="0"/>
            <a:ext cx="3281362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u="sng">
                <a:solidFill>
                  <a:srgbClr val="9933FF"/>
                </a:solidFill>
              </a:rPr>
              <a:t>Toán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trừ đi một số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13 - 5</a:t>
            </a:r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3657600" y="2819400"/>
            <a:ext cx="2514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4 = </a:t>
            </a:r>
          </a:p>
        </p:txBody>
      </p:sp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3657600" y="3429000"/>
            <a:ext cx="190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5 = </a:t>
            </a:r>
          </a:p>
        </p:txBody>
      </p:sp>
      <p:sp>
        <p:nvSpPr>
          <p:cNvPr id="15365" name="Text Box 6"/>
          <p:cNvSpPr txBox="1">
            <a:spLocks noChangeArrowheads="1"/>
          </p:cNvSpPr>
          <p:nvPr/>
        </p:nvSpPr>
        <p:spPr bwMode="auto">
          <a:xfrm>
            <a:off x="3657600" y="4038600"/>
            <a:ext cx="190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6 = </a:t>
            </a:r>
          </a:p>
        </p:txBody>
      </p:sp>
      <p:sp>
        <p:nvSpPr>
          <p:cNvPr id="15366" name="Text Box 7"/>
          <p:cNvSpPr txBox="1">
            <a:spLocks noChangeArrowheads="1"/>
          </p:cNvSpPr>
          <p:nvPr/>
        </p:nvSpPr>
        <p:spPr bwMode="auto">
          <a:xfrm>
            <a:off x="3657600" y="5334000"/>
            <a:ext cx="2057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8 = </a:t>
            </a:r>
          </a:p>
        </p:txBody>
      </p:sp>
      <p:sp>
        <p:nvSpPr>
          <p:cNvPr id="15367" name="Text Box 8"/>
          <p:cNvSpPr txBox="1">
            <a:spLocks noChangeArrowheads="1"/>
          </p:cNvSpPr>
          <p:nvPr/>
        </p:nvSpPr>
        <p:spPr bwMode="auto">
          <a:xfrm>
            <a:off x="3657600" y="4648200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7 = </a:t>
            </a:r>
          </a:p>
        </p:txBody>
      </p:sp>
      <p:sp>
        <p:nvSpPr>
          <p:cNvPr id="15368" name="Text Box 9"/>
          <p:cNvSpPr txBox="1">
            <a:spLocks noChangeArrowheads="1"/>
          </p:cNvSpPr>
          <p:nvPr/>
        </p:nvSpPr>
        <p:spPr bwMode="auto">
          <a:xfrm>
            <a:off x="3657600" y="6019800"/>
            <a:ext cx="2286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9 = </a:t>
            </a:r>
          </a:p>
        </p:txBody>
      </p:sp>
      <p:sp>
        <p:nvSpPr>
          <p:cNvPr id="15369" name="Text Box 10"/>
          <p:cNvSpPr txBox="1">
            <a:spLocks noChangeArrowheads="1"/>
          </p:cNvSpPr>
          <p:nvPr/>
        </p:nvSpPr>
        <p:spPr bwMode="auto">
          <a:xfrm>
            <a:off x="5029200" y="2819400"/>
            <a:ext cx="45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9</a:t>
            </a:r>
          </a:p>
        </p:txBody>
      </p:sp>
      <p:sp>
        <p:nvSpPr>
          <p:cNvPr id="15370" name="Text Box 11"/>
          <p:cNvSpPr txBox="1">
            <a:spLocks noChangeArrowheads="1"/>
          </p:cNvSpPr>
          <p:nvPr/>
        </p:nvSpPr>
        <p:spPr bwMode="auto">
          <a:xfrm>
            <a:off x="5029200" y="3429000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8</a:t>
            </a:r>
          </a:p>
        </p:txBody>
      </p:sp>
      <p:sp>
        <p:nvSpPr>
          <p:cNvPr id="15371" name="Text Box 12"/>
          <p:cNvSpPr txBox="1">
            <a:spLocks noChangeArrowheads="1"/>
          </p:cNvSpPr>
          <p:nvPr/>
        </p:nvSpPr>
        <p:spPr bwMode="auto">
          <a:xfrm>
            <a:off x="5029200" y="4038600"/>
            <a:ext cx="45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7</a:t>
            </a:r>
          </a:p>
        </p:txBody>
      </p:sp>
      <p:sp>
        <p:nvSpPr>
          <p:cNvPr id="15372" name="Text Box 13"/>
          <p:cNvSpPr txBox="1">
            <a:spLocks noChangeArrowheads="1"/>
          </p:cNvSpPr>
          <p:nvPr/>
        </p:nvSpPr>
        <p:spPr bwMode="auto">
          <a:xfrm>
            <a:off x="5029200" y="4648200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6</a:t>
            </a:r>
          </a:p>
        </p:txBody>
      </p:sp>
      <p:sp>
        <p:nvSpPr>
          <p:cNvPr id="15373" name="Text Box 14"/>
          <p:cNvSpPr txBox="1">
            <a:spLocks noChangeArrowheads="1"/>
          </p:cNvSpPr>
          <p:nvPr/>
        </p:nvSpPr>
        <p:spPr bwMode="auto">
          <a:xfrm>
            <a:off x="5029200" y="5334000"/>
            <a:ext cx="45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5</a:t>
            </a:r>
          </a:p>
        </p:txBody>
      </p:sp>
      <p:sp>
        <p:nvSpPr>
          <p:cNvPr id="15374" name="Text Box 15"/>
          <p:cNvSpPr txBox="1">
            <a:spLocks noChangeArrowheads="1"/>
          </p:cNvSpPr>
          <p:nvPr/>
        </p:nvSpPr>
        <p:spPr bwMode="auto">
          <a:xfrm>
            <a:off x="5029200" y="5943600"/>
            <a:ext cx="53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4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914400" y="2590800"/>
            <a:ext cx="7239000" cy="3962400"/>
            <a:chOff x="288" y="147"/>
            <a:chExt cx="5568" cy="4173"/>
          </a:xfrm>
        </p:grpSpPr>
        <p:pic>
          <p:nvPicPr>
            <p:cNvPr id="15376" name="Picture 17" descr="POINTSTA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040" y="949"/>
              <a:ext cx="624" cy="553"/>
            </a:xfrm>
            <a:prstGeom prst="rect">
              <a:avLst/>
            </a:prstGeom>
            <a:noFill/>
            <a:ln w="9525" cap="rnd">
              <a:solidFill>
                <a:srgbClr val="FFFF00"/>
              </a:solidFill>
              <a:prstDash val="sysDot"/>
              <a:miter lim="800000"/>
              <a:headEnd/>
              <a:tailEnd/>
            </a:ln>
          </p:spPr>
        </p:pic>
        <p:grpSp>
          <p:nvGrpSpPr>
            <p:cNvPr id="15377" name="Group 18"/>
            <p:cNvGrpSpPr>
              <a:grpSpLocks/>
            </p:cNvGrpSpPr>
            <p:nvPr/>
          </p:nvGrpSpPr>
          <p:grpSpPr bwMode="auto">
            <a:xfrm>
              <a:off x="288" y="147"/>
              <a:ext cx="5568" cy="4173"/>
              <a:chOff x="288" y="128"/>
              <a:chExt cx="5568" cy="4173"/>
            </a:xfrm>
          </p:grpSpPr>
          <p:pic>
            <p:nvPicPr>
              <p:cNvPr id="15378" name="Picture 19" descr="POINTSTA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4560" y="3238"/>
                <a:ext cx="1200" cy="1063"/>
              </a:xfrm>
              <a:prstGeom prst="rect">
                <a:avLst/>
              </a:prstGeom>
              <a:noFill/>
              <a:ln w="9525" cap="rnd">
                <a:solidFill>
                  <a:srgbClr val="FFFF00"/>
                </a:solidFill>
                <a:prstDash val="sysDot"/>
                <a:miter lim="800000"/>
                <a:headEnd/>
                <a:tailEnd/>
              </a:ln>
            </p:spPr>
          </p:pic>
          <p:pic>
            <p:nvPicPr>
              <p:cNvPr id="15379" name="Picture 20" descr="POINTSTA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4176" y="3648"/>
                <a:ext cx="720" cy="638"/>
              </a:xfrm>
              <a:prstGeom prst="rect">
                <a:avLst/>
              </a:prstGeom>
              <a:noFill/>
              <a:ln w="9525" cap="rnd">
                <a:solidFill>
                  <a:srgbClr val="FFFF00"/>
                </a:solidFill>
                <a:prstDash val="sysDot"/>
                <a:miter lim="800000"/>
                <a:headEnd/>
                <a:tailEnd/>
              </a:ln>
            </p:spPr>
          </p:pic>
          <p:pic>
            <p:nvPicPr>
              <p:cNvPr id="15380" name="Picture 21" descr="POINTSTA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5136" y="3024"/>
                <a:ext cx="720" cy="638"/>
              </a:xfrm>
              <a:prstGeom prst="rect">
                <a:avLst/>
              </a:prstGeom>
              <a:noFill/>
              <a:ln w="9525" cap="rnd">
                <a:solidFill>
                  <a:srgbClr val="FFFF00"/>
                </a:solidFill>
                <a:prstDash val="sysDot"/>
                <a:miter lim="800000"/>
                <a:headEnd/>
                <a:tailEnd/>
              </a:ln>
            </p:spPr>
          </p:pic>
          <p:pic>
            <p:nvPicPr>
              <p:cNvPr id="15381" name="Picture 22" descr="POINTSTA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4800" y="2626"/>
                <a:ext cx="864" cy="782"/>
              </a:xfrm>
              <a:prstGeom prst="rect">
                <a:avLst/>
              </a:prstGeom>
              <a:noFill/>
              <a:ln w="9525" cap="rnd">
                <a:solidFill>
                  <a:srgbClr val="FFFF00"/>
                </a:solidFill>
                <a:prstDash val="sysDot"/>
                <a:miter lim="800000"/>
                <a:headEnd/>
                <a:tailEnd/>
              </a:ln>
            </p:spPr>
          </p:pic>
          <p:pic>
            <p:nvPicPr>
              <p:cNvPr id="15382" name="Picture 23" descr="POINTSTA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4944" y="2146"/>
                <a:ext cx="720" cy="638"/>
              </a:xfrm>
              <a:prstGeom prst="rect">
                <a:avLst/>
              </a:prstGeom>
              <a:noFill/>
              <a:ln w="9525" cap="rnd">
                <a:solidFill>
                  <a:srgbClr val="FFFF00"/>
                </a:solidFill>
                <a:prstDash val="sysDot"/>
                <a:miter lim="800000"/>
                <a:headEnd/>
                <a:tailEnd/>
              </a:ln>
            </p:spPr>
          </p:pic>
          <p:pic>
            <p:nvPicPr>
              <p:cNvPr id="15383" name="Picture 24" descr="POINTSTA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5136" y="1714"/>
                <a:ext cx="720" cy="638"/>
              </a:xfrm>
              <a:prstGeom prst="rect">
                <a:avLst/>
              </a:prstGeom>
              <a:noFill/>
              <a:ln w="9525" cap="rnd">
                <a:solidFill>
                  <a:srgbClr val="FFFF00"/>
                </a:solidFill>
                <a:prstDash val="sysDot"/>
                <a:miter lim="800000"/>
                <a:headEnd/>
                <a:tailEnd/>
              </a:ln>
            </p:spPr>
          </p:pic>
          <p:pic>
            <p:nvPicPr>
              <p:cNvPr id="15384" name="Picture 25" descr="POINTSTA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4848" y="1330"/>
                <a:ext cx="720" cy="638"/>
              </a:xfrm>
              <a:prstGeom prst="rect">
                <a:avLst/>
              </a:prstGeom>
              <a:noFill/>
              <a:ln w="9525" cap="rnd">
                <a:solidFill>
                  <a:srgbClr val="FFFF00"/>
                </a:solidFill>
                <a:prstDash val="sysDot"/>
                <a:miter lim="800000"/>
                <a:headEnd/>
                <a:tailEnd/>
              </a:ln>
            </p:spPr>
          </p:pic>
          <p:pic>
            <p:nvPicPr>
              <p:cNvPr id="15385" name="Picture 26" descr="POINTSTA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4752" y="599"/>
                <a:ext cx="624" cy="553"/>
              </a:xfrm>
              <a:prstGeom prst="rect">
                <a:avLst/>
              </a:prstGeom>
              <a:noFill/>
              <a:ln w="9525" cap="rnd">
                <a:solidFill>
                  <a:srgbClr val="FFFF00"/>
                </a:solidFill>
                <a:prstDash val="sysDot"/>
                <a:miter lim="800000"/>
                <a:headEnd/>
                <a:tailEnd/>
              </a:ln>
            </p:spPr>
          </p:pic>
          <p:pic>
            <p:nvPicPr>
              <p:cNvPr id="15386" name="Picture 27" descr="POINTSTA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5040" y="128"/>
                <a:ext cx="576" cy="510"/>
              </a:xfrm>
              <a:prstGeom prst="rect">
                <a:avLst/>
              </a:prstGeom>
              <a:noFill/>
              <a:ln w="9525" cap="rnd">
                <a:solidFill>
                  <a:srgbClr val="FFFF00"/>
                </a:solidFill>
                <a:prstDash val="sysDot"/>
                <a:miter lim="800000"/>
                <a:headEnd/>
                <a:tailEnd/>
              </a:ln>
            </p:spPr>
          </p:pic>
          <p:sp>
            <p:nvSpPr>
              <p:cNvPr id="15387" name="WordArt 28"/>
              <p:cNvSpPr>
                <a:spLocks noChangeArrowheads="1" noChangeShapeType="1" noTextEdit="1"/>
              </p:cNvSpPr>
              <p:nvPr/>
            </p:nvSpPr>
            <p:spPr bwMode="auto">
              <a:xfrm>
                <a:off x="288" y="576"/>
                <a:ext cx="1392" cy="3120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pt-BR" sz="3600" kern="10">
                    <a:ln w="9525" cap="rnd">
                      <a:solidFill>
                        <a:srgbClr val="FFFF00"/>
                      </a:solidFill>
                      <a:prstDash val="sysDot"/>
                      <a:round/>
                      <a:headEnd/>
                      <a:tailEnd/>
                    </a:ln>
                    <a:solidFill>
                      <a:srgbClr val="FF0000"/>
                    </a:solidFill>
                    <a:effectLst>
                      <a:outerShdw dist="53882" dir="2700000" algn="ctr" rotWithShape="0">
                        <a:srgbClr val="C0C0C0"/>
                      </a:outerShdw>
                    </a:effectLst>
                    <a:latin typeface="Arial"/>
                    <a:cs typeface="Arial"/>
                  </a:rPr>
                  <a:t>Chúc</a:t>
                </a:r>
              </a:p>
              <a:p>
                <a:pPr algn="ctr"/>
                <a:r>
                  <a:rPr lang="pt-BR" sz="3600" kern="10">
                    <a:ln w="9525" cap="rnd">
                      <a:solidFill>
                        <a:srgbClr val="FFFF00"/>
                      </a:solidFill>
                      <a:prstDash val="sysDot"/>
                      <a:round/>
                      <a:headEnd/>
                      <a:tailEnd/>
                    </a:ln>
                    <a:solidFill>
                      <a:srgbClr val="FF0000"/>
                    </a:solidFill>
                    <a:effectLst>
                      <a:outerShdw dist="53882" dir="2700000" algn="ctr" rotWithShape="0">
                        <a:srgbClr val="C0C0C0"/>
                      </a:outerShdw>
                    </a:effectLst>
                    <a:latin typeface="Arial"/>
                    <a:cs typeface="Arial"/>
                  </a:rPr>
                  <a:t>Các</a:t>
                </a:r>
              </a:p>
              <a:p>
                <a:pPr algn="ctr"/>
                <a:r>
                  <a:rPr lang="pt-BR" sz="3600" kern="10">
                    <a:ln w="9525" cap="rnd">
                      <a:solidFill>
                        <a:srgbClr val="FFFF00"/>
                      </a:solidFill>
                      <a:prstDash val="sysDot"/>
                      <a:round/>
                      <a:headEnd/>
                      <a:tailEnd/>
                    </a:ln>
                    <a:solidFill>
                      <a:srgbClr val="FF0000"/>
                    </a:solidFill>
                    <a:effectLst>
                      <a:outerShdw dist="53882" dir="2700000" algn="ctr" rotWithShape="0">
                        <a:srgbClr val="C0C0C0"/>
                      </a:outerShdw>
                    </a:effectLst>
                    <a:latin typeface="Arial"/>
                    <a:cs typeface="Arial"/>
                  </a:rPr>
                  <a:t>Em</a:t>
                </a:r>
              </a:p>
              <a:p>
                <a:pPr algn="ctr"/>
                <a:r>
                  <a:rPr lang="pt-BR" sz="3600" kern="10">
                    <a:ln w="9525" cap="rnd">
                      <a:solidFill>
                        <a:srgbClr val="FFFF00"/>
                      </a:solidFill>
                      <a:prstDash val="sysDot"/>
                      <a:round/>
                      <a:headEnd/>
                      <a:tailEnd/>
                    </a:ln>
                    <a:solidFill>
                      <a:srgbClr val="FF0000"/>
                    </a:solidFill>
                    <a:effectLst>
                      <a:outerShdw dist="53882" dir="2700000" algn="ctr" rotWithShape="0">
                        <a:srgbClr val="C0C0C0"/>
                      </a:outerShdw>
                    </a:effectLst>
                    <a:latin typeface="Arial"/>
                    <a:cs typeface="Arial"/>
                  </a:rPr>
                  <a:t>Học</a:t>
                </a:r>
              </a:p>
              <a:p>
                <a:pPr algn="ctr"/>
                <a:r>
                  <a:rPr lang="pt-BR" sz="3600" kern="10">
                    <a:ln w="9525" cap="rnd">
                      <a:solidFill>
                        <a:srgbClr val="FFFF00"/>
                      </a:solidFill>
                      <a:prstDash val="sysDot"/>
                      <a:round/>
                      <a:headEnd/>
                      <a:tailEnd/>
                    </a:ln>
                    <a:solidFill>
                      <a:srgbClr val="FF0000"/>
                    </a:solidFill>
                    <a:effectLst>
                      <a:outerShdw dist="53882" dir="2700000" algn="ctr" rotWithShape="0">
                        <a:srgbClr val="C0C0C0"/>
                      </a:outerShdw>
                    </a:effectLst>
                    <a:latin typeface="Arial"/>
                    <a:cs typeface="Arial"/>
                  </a:rPr>
                  <a:t>Giỏi</a:t>
                </a:r>
                <a:endParaRPr lang="en-US" sz="3600" kern="10">
                  <a:ln w="9525" cap="rnd">
                    <a:solidFill>
                      <a:srgbClr val="FFFF00"/>
                    </a:solidFill>
                    <a:prstDash val="sysDot"/>
                    <a:round/>
                    <a:headEnd/>
                    <a:tailEnd/>
                  </a:ln>
                  <a:solidFill>
                    <a:srgbClr val="FF0000"/>
                  </a:solidFill>
                  <a:effectLst>
                    <a:outerShdw dist="53882" dir="2700000" algn="ctr" rotWithShape="0">
                      <a:srgbClr val="C0C0C0"/>
                    </a:outerShdw>
                  </a:effectLst>
                  <a:latin typeface="Arial"/>
                  <a:cs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Oval 4"/>
          <p:cNvSpPr>
            <a:spLocks noChangeArrowheads="1"/>
          </p:cNvSpPr>
          <p:nvPr/>
        </p:nvSpPr>
        <p:spPr bwMode="auto">
          <a:xfrm>
            <a:off x="1143000" y="2362200"/>
            <a:ext cx="7467600" cy="2667000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2133600" y="2895600"/>
            <a:ext cx="55626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6600FF"/>
                </a:solidFill>
              </a:rPr>
              <a:t>Có 13 que tính , bớt đi 5 que tính. Hỏi còn lại bao nhiêu que tính?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7010400" y="0"/>
            <a:ext cx="2133600" cy="1981200"/>
            <a:chOff x="720" y="1584"/>
            <a:chExt cx="1344" cy="1248"/>
          </a:xfrm>
        </p:grpSpPr>
        <p:sp>
          <p:nvSpPr>
            <p:cNvPr id="4103" name="AutoShape 7"/>
            <p:cNvSpPr>
              <a:spLocks noChangeArrowheads="1"/>
            </p:cNvSpPr>
            <p:nvPr/>
          </p:nvSpPr>
          <p:spPr bwMode="auto">
            <a:xfrm>
              <a:off x="720" y="1584"/>
              <a:ext cx="1344" cy="1248"/>
            </a:xfrm>
            <a:prstGeom prst="sun">
              <a:avLst>
                <a:gd name="adj" fmla="val 25000"/>
              </a:avLst>
            </a:prstGeom>
            <a:solidFill>
              <a:srgbClr val="CCFF99"/>
            </a:solidFill>
            <a:ln w="38100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4" name="AutoShape 8"/>
            <p:cNvSpPr>
              <a:spLocks noChangeArrowheads="1"/>
            </p:cNvSpPr>
            <p:nvPr/>
          </p:nvSpPr>
          <p:spPr bwMode="auto">
            <a:xfrm>
              <a:off x="1056" y="1920"/>
              <a:ext cx="672" cy="576"/>
            </a:xfrm>
            <a:prstGeom prst="smileyFace">
              <a:avLst>
                <a:gd name="adj" fmla="val 4653"/>
              </a:avLst>
            </a:prstGeom>
            <a:solidFill>
              <a:srgbClr val="CCFF99"/>
            </a:solidFill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4114800" y="5410200"/>
            <a:ext cx="1828800" cy="762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400" b="1">
                <a:solidFill>
                  <a:srgbClr val="FF0066"/>
                </a:solidFill>
              </a:rPr>
              <a:t>13 - 5</a:t>
            </a:r>
          </a:p>
        </p:txBody>
      </p:sp>
      <p:graphicFrame>
        <p:nvGraphicFramePr>
          <p:cNvPr id="4102" name="Object 10"/>
          <p:cNvGraphicFramePr>
            <a:graphicFrameLocks noGrp="1" noChangeAspect="1"/>
          </p:cNvGraphicFramePr>
          <p:nvPr>
            <p:ph/>
          </p:nvPr>
        </p:nvGraphicFramePr>
        <p:xfrm>
          <a:off x="0" y="685800"/>
          <a:ext cx="1524000" cy="165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CorelDRAW" r:id="rId3" imgW="844158" imgH="1040667" progId="CorelDRAW.Graphic.11">
                  <p:embed/>
                </p:oleObj>
              </mc:Choice>
              <mc:Fallback>
                <p:oleObj name="CorelDRAW" r:id="rId3" imgW="844158" imgH="1040667" progId="CorelDRAW.Graphic.11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85800"/>
                        <a:ext cx="1524000" cy="165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nimBg="1"/>
      <p:bldP spid="33797" grpId="0"/>
      <p:bldP spid="3380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516063" y="0"/>
            <a:ext cx="3281362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u="sng">
                <a:solidFill>
                  <a:srgbClr val="9933FF"/>
                </a:solidFill>
              </a:rPr>
              <a:t>Toán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trừ đi một số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13 - 5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62000" y="2362200"/>
            <a:ext cx="4038600" cy="1981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2590800"/>
            <a:ext cx="457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2590800"/>
            <a:ext cx="968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2590800"/>
            <a:ext cx="952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25908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18" name="Line 46"/>
          <p:cNvSpPr>
            <a:spLocks noChangeShapeType="1"/>
          </p:cNvSpPr>
          <p:nvPr/>
        </p:nvSpPr>
        <p:spPr bwMode="auto">
          <a:xfrm>
            <a:off x="2819400" y="4343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119" name="Rectangle 47"/>
          <p:cNvSpPr>
            <a:spLocks noChangeArrowheads="1"/>
          </p:cNvSpPr>
          <p:nvPr/>
        </p:nvSpPr>
        <p:spPr bwMode="auto">
          <a:xfrm>
            <a:off x="762000" y="4800600"/>
            <a:ext cx="4038600" cy="1752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23" name="Text Box 51"/>
          <p:cNvSpPr txBox="1">
            <a:spLocks noChangeArrowheads="1"/>
          </p:cNvSpPr>
          <p:nvPr/>
        </p:nvSpPr>
        <p:spPr bwMode="auto">
          <a:xfrm>
            <a:off x="1219200" y="1524000"/>
            <a:ext cx="3352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13- 5 = ?</a:t>
            </a:r>
          </a:p>
        </p:txBody>
      </p:sp>
      <p:sp>
        <p:nvSpPr>
          <p:cNvPr id="3126" name="Rectangle 54"/>
          <p:cNvSpPr>
            <a:spLocks noChangeArrowheads="1"/>
          </p:cNvSpPr>
          <p:nvPr/>
        </p:nvSpPr>
        <p:spPr bwMode="auto">
          <a:xfrm>
            <a:off x="3124200" y="4876800"/>
            <a:ext cx="1600200" cy="16002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9933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3127" name="Picture 5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50292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28" name="Picture 5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50292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30" name="Picture 5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8600" y="50292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32" name="Picture 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5029200"/>
            <a:ext cx="4572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33" name="Line 61"/>
          <p:cNvSpPr>
            <a:spLocks noChangeShapeType="1"/>
          </p:cNvSpPr>
          <p:nvPr/>
        </p:nvSpPr>
        <p:spPr bwMode="auto">
          <a:xfrm flipV="1">
            <a:off x="3962400" y="5334000"/>
            <a:ext cx="762000" cy="4572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134" name="Rectangle 62"/>
          <p:cNvSpPr>
            <a:spLocks noChangeArrowheads="1"/>
          </p:cNvSpPr>
          <p:nvPr/>
        </p:nvSpPr>
        <p:spPr bwMode="auto">
          <a:xfrm>
            <a:off x="762000" y="4800600"/>
            <a:ext cx="2286000" cy="17526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3137" name="Picture 6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50292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39" name="Picture 6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50292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40" name="Picture 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50292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41" name="Picture 6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50292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42" name="Picture 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50292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43" name="Picture 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50292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44" name="Picture 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50292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46" name="Picture 7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50292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0" name="Picture 1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50292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2" name="Picture 1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4600" y="50292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83" name="Rectangle 111"/>
          <p:cNvSpPr>
            <a:spLocks noChangeArrowheads="1"/>
          </p:cNvSpPr>
          <p:nvPr/>
        </p:nvSpPr>
        <p:spPr bwMode="auto">
          <a:xfrm>
            <a:off x="762000" y="4800600"/>
            <a:ext cx="4038600" cy="1752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3185" name="Picture 1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51054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6" name="Picture 1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51054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7" name="Picture 1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95400" y="51054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8" name="Picture 1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51054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89" name="Picture 1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1200" y="51054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90" name="Picture 1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51054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91" name="Picture 11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09800" y="5105400"/>
            <a:ext cx="11906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92" name="Picture 1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51054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3" name="Rectangle 121"/>
          <p:cNvSpPr>
            <a:spLocks noChangeArrowheads="1"/>
          </p:cNvSpPr>
          <p:nvPr/>
        </p:nvSpPr>
        <p:spPr bwMode="auto">
          <a:xfrm>
            <a:off x="3200400" y="4876800"/>
            <a:ext cx="1524000" cy="1524000"/>
          </a:xfrm>
          <a:prstGeom prst="rect">
            <a:avLst/>
          </a:prstGeom>
          <a:solidFill>
            <a:schemeClr val="accent2"/>
          </a:solidFill>
          <a:ln w="9525">
            <a:solidFill>
              <a:srgbClr val="9933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3194" name="Picture 1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50292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95" name="Picture 12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50292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96" name="Picture 1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50292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97" name="Picture 1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50292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98" name="Picture 1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5029200"/>
            <a:ext cx="1095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9" name="Line 127"/>
          <p:cNvSpPr>
            <a:spLocks noChangeShapeType="1"/>
          </p:cNvSpPr>
          <p:nvPr/>
        </p:nvSpPr>
        <p:spPr bwMode="auto">
          <a:xfrm>
            <a:off x="3276600" y="5105400"/>
            <a:ext cx="1600200" cy="762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00" name="Text Box 128"/>
          <p:cNvSpPr txBox="1">
            <a:spLocks noChangeArrowheads="1"/>
          </p:cNvSpPr>
          <p:nvPr/>
        </p:nvSpPr>
        <p:spPr bwMode="auto">
          <a:xfrm>
            <a:off x="4876800" y="5791200"/>
            <a:ext cx="2971800" cy="701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>
                <a:solidFill>
                  <a:srgbClr val="FF3300"/>
                </a:solidFill>
              </a:rPr>
              <a:t>13 – 5 = 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3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3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3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3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3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3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3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3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3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3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3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3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3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3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3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3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3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3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3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4" dur="500"/>
                                        <p:tgtEl>
                                          <p:spTgt spid="3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3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3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3" dur="500"/>
                                        <p:tgtEl>
                                          <p:spTgt spid="3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6" dur="500"/>
                                        <p:tgtEl>
                                          <p:spTgt spid="3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9" dur="500"/>
                                        <p:tgtEl>
                                          <p:spTgt spid="3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2" dur="500"/>
                                        <p:tgtEl>
                                          <p:spTgt spid="3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5" dur="500"/>
                                        <p:tgtEl>
                                          <p:spTgt spid="3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 nodeType="clickPar">
                      <p:stCondLst>
                        <p:cond delay="indefinite"/>
                      </p:stCondLst>
                      <p:childTnLst>
                        <p:par>
                          <p:cTn id="1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0" dur="500"/>
                                        <p:tgtEl>
                                          <p:spTgt spid="3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animBg="1"/>
      <p:bldP spid="3118" grpId="0" animBg="1"/>
      <p:bldP spid="3118" grpId="1" animBg="1"/>
      <p:bldP spid="3119" grpId="0" animBg="1"/>
      <p:bldP spid="3123" grpId="0"/>
      <p:bldP spid="3126" grpId="0" animBg="1"/>
      <p:bldP spid="3133" grpId="0" animBg="1"/>
      <p:bldP spid="3134" grpId="0" animBg="1"/>
      <p:bldP spid="3183" grpId="0" animBg="1"/>
      <p:bldP spid="3193" grpId="0" animBg="1"/>
      <p:bldP spid="319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ChangeArrowheads="1"/>
          </p:cNvSpPr>
          <p:nvPr/>
        </p:nvSpPr>
        <p:spPr bwMode="auto">
          <a:xfrm>
            <a:off x="1516063" y="0"/>
            <a:ext cx="3281362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u="sng">
                <a:solidFill>
                  <a:srgbClr val="9933FF"/>
                </a:solidFill>
              </a:rPr>
              <a:t>Toán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trừ đi một số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13 - 5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685800" y="2209800"/>
            <a:ext cx="434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* </a:t>
            </a:r>
            <a:r>
              <a:rPr lang="en-US" sz="2800" b="1" u="sng"/>
              <a:t>Cách đặt tính: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1524000" y="2819400"/>
            <a:ext cx="76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13</a:t>
            </a:r>
          </a:p>
        </p:txBody>
      </p: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1371600" y="3124200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-</a:t>
            </a:r>
          </a:p>
        </p:txBody>
      </p:sp>
      <p:sp>
        <p:nvSpPr>
          <p:cNvPr id="4106" name="Text Box 10"/>
          <p:cNvSpPr txBox="1">
            <a:spLocks noChangeArrowheads="1"/>
          </p:cNvSpPr>
          <p:nvPr/>
        </p:nvSpPr>
        <p:spPr bwMode="auto">
          <a:xfrm>
            <a:off x="1752600" y="3276600"/>
            <a:ext cx="381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5</a:t>
            </a:r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>
            <a:off x="1600200" y="3886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3505200" y="2743200"/>
            <a:ext cx="838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13</a:t>
            </a:r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3352800" y="3048000"/>
            <a:ext cx="304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-</a:t>
            </a:r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3581400" y="3276600"/>
            <a:ext cx="457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5</a:t>
            </a:r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>
            <a:off x="3581400" y="38100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>
            <a:off x="3429000" y="2895600"/>
            <a:ext cx="838200" cy="9144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V="1">
            <a:off x="3352800" y="2895600"/>
            <a:ext cx="990600" cy="9144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685800" y="4114800"/>
            <a:ext cx="2895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* </a:t>
            </a:r>
            <a:r>
              <a:rPr lang="en-US" sz="3200" b="1" u="sng"/>
              <a:t>Cách tính:</a:t>
            </a:r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1600200" y="4648200"/>
            <a:ext cx="60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</a:t>
            </a:r>
          </a:p>
        </p:txBody>
      </p:sp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1447800" y="4953000"/>
            <a:ext cx="304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-</a:t>
            </a:r>
          </a:p>
        </p:txBody>
      </p:sp>
      <p:sp>
        <p:nvSpPr>
          <p:cNvPr id="4117" name="Text Box 21"/>
          <p:cNvSpPr txBox="1">
            <a:spLocks noChangeArrowheads="1"/>
          </p:cNvSpPr>
          <p:nvPr/>
        </p:nvSpPr>
        <p:spPr bwMode="auto">
          <a:xfrm>
            <a:off x="1752600" y="5181600"/>
            <a:ext cx="457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5</a:t>
            </a:r>
          </a:p>
        </p:txBody>
      </p:sp>
      <p:sp>
        <p:nvSpPr>
          <p:cNvPr id="4118" name="Line 22"/>
          <p:cNvSpPr>
            <a:spLocks noChangeShapeType="1"/>
          </p:cNvSpPr>
          <p:nvPr/>
        </p:nvSpPr>
        <p:spPr bwMode="auto">
          <a:xfrm>
            <a:off x="1600200" y="57150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19" name="Text Box 23"/>
          <p:cNvSpPr txBox="1">
            <a:spLocks noChangeArrowheads="1"/>
          </p:cNvSpPr>
          <p:nvPr/>
        </p:nvSpPr>
        <p:spPr bwMode="auto">
          <a:xfrm flipV="1">
            <a:off x="1371600" y="5715000"/>
            <a:ext cx="838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8 </a:t>
            </a:r>
          </a:p>
        </p:txBody>
      </p:sp>
      <p:sp>
        <p:nvSpPr>
          <p:cNvPr id="6164" name="Text Box 24"/>
          <p:cNvSpPr txBox="1">
            <a:spLocks noChangeArrowheads="1"/>
          </p:cNvSpPr>
          <p:nvPr/>
        </p:nvSpPr>
        <p:spPr bwMode="auto">
          <a:xfrm>
            <a:off x="3124200" y="4267200"/>
            <a:ext cx="5562600" cy="1597025"/>
          </a:xfrm>
          <a:prstGeom prst="rect">
            <a:avLst/>
          </a:prstGeom>
          <a:solidFill>
            <a:schemeClr val="accent2"/>
          </a:solidFill>
          <a:ln w="9525">
            <a:solidFill>
              <a:srgbClr val="9933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/>
              <a:t>  </a:t>
            </a:r>
            <a:r>
              <a:rPr lang="en-US" sz="2800"/>
              <a:t>3 trừ 5 không được , lấy 13 trừ 5 bằng 8. Viết 8.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800"/>
              <a:t> 1 trừ 1 bằng 0.</a:t>
            </a:r>
          </a:p>
        </p:txBody>
      </p:sp>
      <p:sp>
        <p:nvSpPr>
          <p:cNvPr id="6165" name="Text Box 25"/>
          <p:cNvSpPr txBox="1">
            <a:spLocks noChangeArrowheads="1"/>
          </p:cNvSpPr>
          <p:nvPr/>
        </p:nvSpPr>
        <p:spPr bwMode="auto">
          <a:xfrm>
            <a:off x="3124200" y="4267200"/>
            <a:ext cx="5562600" cy="1597025"/>
          </a:xfrm>
          <a:prstGeom prst="rect">
            <a:avLst/>
          </a:prstGeom>
          <a:solidFill>
            <a:schemeClr val="accent2"/>
          </a:solidFill>
          <a:ln w="9525">
            <a:solidFill>
              <a:srgbClr val="9933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/>
              <a:t>  </a:t>
            </a:r>
            <a:r>
              <a:rPr lang="en-US" sz="2800"/>
              <a:t>3 trừ 5 không được , lấy 13 trừ 5 bằng 8. Viết 8.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800"/>
              <a:t> 1 trừ 1 bằng 0.</a:t>
            </a:r>
          </a:p>
        </p:txBody>
      </p:sp>
      <p:sp>
        <p:nvSpPr>
          <p:cNvPr id="4122" name="Text Box 26"/>
          <p:cNvSpPr txBox="1">
            <a:spLocks noChangeArrowheads="1"/>
          </p:cNvSpPr>
          <p:nvPr/>
        </p:nvSpPr>
        <p:spPr bwMode="auto">
          <a:xfrm>
            <a:off x="3124200" y="4267200"/>
            <a:ext cx="6019800" cy="165735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/>
              <a:t>  </a:t>
            </a:r>
            <a:r>
              <a:rPr lang="en-US" sz="2800" b="1"/>
              <a:t>3 trừ 5 không được , lấy 13 trừ 5 bằng 8. Viết 8, </a:t>
            </a:r>
            <a:r>
              <a:rPr lang="en-US" sz="3200" b="1"/>
              <a:t>nhớ 1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sz="2800" b="1"/>
              <a:t> 1 trừ 1 bằng 0.</a:t>
            </a:r>
          </a:p>
        </p:txBody>
      </p:sp>
      <p:graphicFrame>
        <p:nvGraphicFramePr>
          <p:cNvPr id="6167" name="Object 28"/>
          <p:cNvGraphicFramePr>
            <a:graphicFrameLocks noGrp="1" noChangeAspect="1"/>
          </p:cNvGraphicFramePr>
          <p:nvPr>
            <p:ph/>
          </p:nvPr>
        </p:nvGraphicFramePr>
        <p:xfrm>
          <a:off x="0" y="228600"/>
          <a:ext cx="1371600" cy="127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9" name="CorelDRAW" r:id="rId3" imgW="844158" imgH="1040667" progId="CorelDRAW.Graphic.11">
                  <p:embed/>
                </p:oleObj>
              </mc:Choice>
              <mc:Fallback>
                <p:oleObj name="CorelDRAW" r:id="rId3" imgW="844158" imgH="1040667" progId="CorelDRAW.Graphic.11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28600"/>
                        <a:ext cx="1371600" cy="127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4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4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4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" grpId="0"/>
      <p:bldP spid="4105" grpId="0"/>
      <p:bldP spid="4106" grpId="0"/>
      <p:bldP spid="4107" grpId="0" animBg="1"/>
      <p:bldP spid="4108" grpId="0"/>
      <p:bldP spid="4109" grpId="0"/>
      <p:bldP spid="4110" grpId="0"/>
      <p:bldP spid="4111" grpId="0" animBg="1"/>
      <p:bldP spid="4112" grpId="0" animBg="1"/>
      <p:bldP spid="4113" grpId="0" animBg="1"/>
      <p:bldP spid="4114" grpId="0"/>
      <p:bldP spid="4115" grpId="0"/>
      <p:bldP spid="4116" grpId="0"/>
      <p:bldP spid="4117" grpId="0"/>
      <p:bldP spid="41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ChangeArrowheads="1"/>
          </p:cNvSpPr>
          <p:nvPr/>
        </p:nvSpPr>
        <p:spPr bwMode="auto">
          <a:xfrm>
            <a:off x="1516063" y="0"/>
            <a:ext cx="3281362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u="sng">
                <a:solidFill>
                  <a:srgbClr val="9933FF"/>
                </a:solidFill>
              </a:rPr>
              <a:t>Toán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trừ đi một số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13 - 5</a:t>
            </a: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685800" y="2209800"/>
            <a:ext cx="6629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* </a:t>
            </a:r>
            <a:r>
              <a:rPr lang="en-US" sz="3200" b="1" u="sng"/>
              <a:t>Hình thành bảng trừ</a:t>
            </a:r>
            <a:r>
              <a:rPr lang="en-US" sz="3200" b="1"/>
              <a:t>: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3657600" y="2819400"/>
            <a:ext cx="2514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4 = 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657600" y="3429000"/>
            <a:ext cx="190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5 = 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3657600" y="4038600"/>
            <a:ext cx="190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6 = 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657600" y="5334000"/>
            <a:ext cx="2057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8 = 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3657600" y="4648200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7 = 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3657600" y="6019800"/>
            <a:ext cx="2286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9 = 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5029200" y="2819400"/>
            <a:ext cx="45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9</a:t>
            </a: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5029200" y="3429000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8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5029200" y="4038600"/>
            <a:ext cx="45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7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5029200" y="4648200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6</a:t>
            </a:r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5029200" y="5334000"/>
            <a:ext cx="45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5</a:t>
            </a:r>
          </a:p>
        </p:txBody>
      </p:sp>
      <p:sp>
        <p:nvSpPr>
          <p:cNvPr id="5139" name="Text Box 19"/>
          <p:cNvSpPr txBox="1">
            <a:spLocks noChangeArrowheads="1"/>
          </p:cNvSpPr>
          <p:nvPr/>
        </p:nvSpPr>
        <p:spPr bwMode="auto">
          <a:xfrm>
            <a:off x="5029200" y="5943600"/>
            <a:ext cx="53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4</a:t>
            </a:r>
          </a:p>
        </p:txBody>
      </p:sp>
      <p:graphicFrame>
        <p:nvGraphicFramePr>
          <p:cNvPr id="7184" name="Object 20"/>
          <p:cNvGraphicFramePr>
            <a:graphicFrameLocks noGrp="1" noChangeAspect="1"/>
          </p:cNvGraphicFramePr>
          <p:nvPr>
            <p:ph/>
          </p:nvPr>
        </p:nvGraphicFramePr>
        <p:xfrm>
          <a:off x="0" y="457200"/>
          <a:ext cx="1143000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6" name="CorelDRAW" r:id="rId3" imgW="844158" imgH="1040667" progId="CorelDRAW.Graphic.11">
                  <p:embed/>
                </p:oleObj>
              </mc:Choice>
              <mc:Fallback>
                <p:oleObj name="CorelDRAW" r:id="rId3" imgW="844158" imgH="1040667" progId="CorelDRAW.Graphic.11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143000" cy="172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6" grpId="0"/>
      <p:bldP spid="5128" grpId="0"/>
      <p:bldP spid="5129" grpId="0"/>
      <p:bldP spid="5130" grpId="0"/>
      <p:bldP spid="5131" grpId="0"/>
      <p:bldP spid="5132" grpId="0"/>
      <p:bldP spid="5134" grpId="0"/>
      <p:bldP spid="5135" grpId="0"/>
      <p:bldP spid="5136" grpId="0"/>
      <p:bldP spid="5137" grpId="0"/>
      <p:bldP spid="5138" grpId="0"/>
      <p:bldP spid="51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516063" y="0"/>
            <a:ext cx="3281362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u="sng">
                <a:solidFill>
                  <a:srgbClr val="9933FF"/>
                </a:solidFill>
              </a:rPr>
              <a:t>Toán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trừ đi một số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13 - 5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685800" y="2209800"/>
            <a:ext cx="6629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* </a:t>
            </a:r>
            <a:r>
              <a:rPr lang="en-US" sz="2800" b="1" u="sng"/>
              <a:t>Học thuộc bảng trừ</a:t>
            </a:r>
            <a:r>
              <a:rPr lang="en-US" sz="3200" b="1"/>
              <a:t>: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3657600" y="2819400"/>
            <a:ext cx="2514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4 = 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3657600" y="3429000"/>
            <a:ext cx="190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5 = </a:t>
            </a:r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3657600" y="4038600"/>
            <a:ext cx="190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6 = </a:t>
            </a:r>
          </a:p>
        </p:txBody>
      </p:sp>
      <p:sp>
        <p:nvSpPr>
          <p:cNvPr id="20487" name="Text Box 7"/>
          <p:cNvSpPr txBox="1">
            <a:spLocks noChangeArrowheads="1"/>
          </p:cNvSpPr>
          <p:nvPr/>
        </p:nvSpPr>
        <p:spPr bwMode="auto">
          <a:xfrm>
            <a:off x="3657600" y="5334000"/>
            <a:ext cx="2057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8 = 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3657600" y="4648200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7 = 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3657600" y="6019800"/>
            <a:ext cx="2286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9 = </a:t>
            </a:r>
          </a:p>
        </p:txBody>
      </p:sp>
      <p:sp>
        <p:nvSpPr>
          <p:cNvPr id="20490" name="Text Box 10"/>
          <p:cNvSpPr txBox="1">
            <a:spLocks noChangeArrowheads="1"/>
          </p:cNvSpPr>
          <p:nvPr/>
        </p:nvSpPr>
        <p:spPr bwMode="auto">
          <a:xfrm>
            <a:off x="5029200" y="2819400"/>
            <a:ext cx="45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9</a:t>
            </a:r>
          </a:p>
        </p:txBody>
      </p:sp>
      <p:sp>
        <p:nvSpPr>
          <p:cNvPr id="20491" name="Text Box 11"/>
          <p:cNvSpPr txBox="1">
            <a:spLocks noChangeArrowheads="1"/>
          </p:cNvSpPr>
          <p:nvPr/>
        </p:nvSpPr>
        <p:spPr bwMode="auto">
          <a:xfrm>
            <a:off x="5029200" y="3429000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8</a:t>
            </a:r>
          </a:p>
        </p:txBody>
      </p:sp>
      <p:sp>
        <p:nvSpPr>
          <p:cNvPr id="20492" name="Text Box 12"/>
          <p:cNvSpPr txBox="1">
            <a:spLocks noChangeArrowheads="1"/>
          </p:cNvSpPr>
          <p:nvPr/>
        </p:nvSpPr>
        <p:spPr bwMode="auto">
          <a:xfrm>
            <a:off x="5029200" y="4038600"/>
            <a:ext cx="45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7</a:t>
            </a:r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5029200" y="4648200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6</a:t>
            </a: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auto">
          <a:xfrm>
            <a:off x="5029200" y="5334000"/>
            <a:ext cx="45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5</a:t>
            </a: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auto">
          <a:xfrm>
            <a:off x="5029200" y="5943600"/>
            <a:ext cx="53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4</a:t>
            </a:r>
          </a:p>
        </p:txBody>
      </p:sp>
      <p:sp>
        <p:nvSpPr>
          <p:cNvPr id="8208" name="Rectangle 1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graphicFrame>
        <p:nvGraphicFramePr>
          <p:cNvPr id="8209" name="Object 16"/>
          <p:cNvGraphicFramePr>
            <a:graphicFrameLocks noGrp="1" noChangeAspect="1"/>
          </p:cNvGraphicFramePr>
          <p:nvPr>
            <p:ph sz="half" idx="1"/>
          </p:nvPr>
        </p:nvGraphicFramePr>
        <p:xfrm>
          <a:off x="0" y="5334000"/>
          <a:ext cx="1295400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" name="CorelDRAW" r:id="rId3" imgW="844158" imgH="1040667" progId="CorelDRAW.Graphic.11">
                  <p:embed/>
                </p:oleObj>
              </mc:Choice>
              <mc:Fallback>
                <p:oleObj name="CorelDRAW" r:id="rId3" imgW="844158" imgH="1040667" progId="CorelDRAW.Graphic.11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334000"/>
                        <a:ext cx="1295400" cy="152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  <p:bldP spid="20484" grpId="0"/>
      <p:bldP spid="20485" grpId="0"/>
      <p:bldP spid="20486" grpId="0"/>
      <p:bldP spid="20487" grpId="0"/>
      <p:bldP spid="20488" grpId="0"/>
      <p:bldP spid="20489" grpId="0"/>
      <p:bldP spid="20490" grpId="0"/>
      <p:bldP spid="20491" grpId="0"/>
      <p:bldP spid="20492" grpId="0"/>
      <p:bldP spid="20493" grpId="0"/>
      <p:bldP spid="20494" grpId="0"/>
      <p:bldP spid="2049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516063" y="0"/>
            <a:ext cx="3281362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u="sng">
                <a:solidFill>
                  <a:srgbClr val="9933FF"/>
                </a:solidFill>
              </a:rPr>
              <a:t>Toán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trừ đi một số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13 - 5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685800" y="2209800"/>
            <a:ext cx="6629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* </a:t>
            </a:r>
            <a:r>
              <a:rPr lang="en-US" sz="2800" b="1" u="sng"/>
              <a:t>Học thuộc bảng trừ</a:t>
            </a:r>
            <a:r>
              <a:rPr lang="en-US" sz="3200" b="1"/>
              <a:t>: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657600" y="2819400"/>
            <a:ext cx="2514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4 = 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3657600" y="3429000"/>
            <a:ext cx="190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5 = 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3657600" y="4038600"/>
            <a:ext cx="190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6 = 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3657600" y="5334000"/>
            <a:ext cx="2057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8 = 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3657600" y="4648200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7 = </a:t>
            </a: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3657600" y="6019800"/>
            <a:ext cx="2286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9 = </a:t>
            </a:r>
          </a:p>
        </p:txBody>
      </p:sp>
      <p:graphicFrame>
        <p:nvGraphicFramePr>
          <p:cNvPr id="9226" name="Object 16"/>
          <p:cNvGraphicFramePr>
            <a:graphicFrameLocks noGrp="1" noChangeAspect="1"/>
          </p:cNvGraphicFramePr>
          <p:nvPr>
            <p:ph/>
          </p:nvPr>
        </p:nvGraphicFramePr>
        <p:xfrm>
          <a:off x="0" y="5410200"/>
          <a:ext cx="1447800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CorelDRAW" r:id="rId3" imgW="854541" imgH="1023810" progId="CorelDRAW.Graphic.11">
                  <p:embed/>
                </p:oleObj>
              </mc:Choice>
              <mc:Fallback>
                <p:oleObj name="CorelDRAW" r:id="rId3" imgW="854541" imgH="1023810" progId="CorelDRAW.Graphic.11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410200"/>
                        <a:ext cx="1447800" cy="144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  <p:bldP spid="21509" grpId="0"/>
      <p:bldP spid="21510" grpId="0"/>
      <p:bldP spid="21511" grpId="0"/>
      <p:bldP spid="21512" grpId="0"/>
      <p:bldP spid="215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516063" y="0"/>
            <a:ext cx="3281362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u="sng">
                <a:solidFill>
                  <a:srgbClr val="9933FF"/>
                </a:solidFill>
              </a:rPr>
              <a:t>Toán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trừ đi một số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13 - 5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685800" y="2209800"/>
            <a:ext cx="66294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/>
              <a:t>* </a:t>
            </a:r>
            <a:r>
              <a:rPr lang="en-US" sz="2800" b="1" u="sng"/>
              <a:t>Học thuộc bảng trừ</a:t>
            </a:r>
            <a:r>
              <a:rPr lang="en-US" sz="3200" b="1"/>
              <a:t>: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3657600" y="2819400"/>
            <a:ext cx="2514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4 = </a:t>
            </a: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3657600" y="3429000"/>
            <a:ext cx="190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5 = 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3657600" y="4038600"/>
            <a:ext cx="190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6 = </a:t>
            </a: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3657600" y="5334000"/>
            <a:ext cx="2057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8 = 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3657600" y="4648200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7 = 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3657600" y="6019800"/>
            <a:ext cx="2286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 – 9 = </a:t>
            </a: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5029200" y="2819400"/>
            <a:ext cx="45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9</a:t>
            </a: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5029200" y="3429000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8</a:t>
            </a:r>
          </a:p>
        </p:txBody>
      </p: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5029200" y="4038600"/>
            <a:ext cx="45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7</a:t>
            </a:r>
          </a:p>
        </p:txBody>
      </p:sp>
      <p:sp>
        <p:nvSpPr>
          <p:cNvPr id="22541" name="Text Box 13"/>
          <p:cNvSpPr txBox="1">
            <a:spLocks noChangeArrowheads="1"/>
          </p:cNvSpPr>
          <p:nvPr/>
        </p:nvSpPr>
        <p:spPr bwMode="auto">
          <a:xfrm>
            <a:off x="5029200" y="4648200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6</a:t>
            </a:r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5029200" y="5334000"/>
            <a:ext cx="45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5</a:t>
            </a:r>
          </a:p>
        </p:txBody>
      </p:sp>
      <p:sp>
        <p:nvSpPr>
          <p:cNvPr id="22543" name="Text Box 15"/>
          <p:cNvSpPr txBox="1">
            <a:spLocks noChangeArrowheads="1"/>
          </p:cNvSpPr>
          <p:nvPr/>
        </p:nvSpPr>
        <p:spPr bwMode="auto">
          <a:xfrm>
            <a:off x="5029200" y="5943600"/>
            <a:ext cx="53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4</a:t>
            </a:r>
          </a:p>
        </p:txBody>
      </p:sp>
      <p:graphicFrame>
        <p:nvGraphicFramePr>
          <p:cNvPr id="22544" name="Object 16"/>
          <p:cNvGraphicFramePr>
            <a:graphicFrameLocks noGrp="1" noChangeAspect="1"/>
          </p:cNvGraphicFramePr>
          <p:nvPr>
            <p:ph sz="half" idx="1"/>
          </p:nvPr>
        </p:nvGraphicFramePr>
        <p:xfrm>
          <a:off x="3581400" y="2743200"/>
          <a:ext cx="533400" cy="596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5" name="Clip" r:id="rId3" imgW="4584071" imgH="2829208" progId="MS_ClipArt_Gallery.5">
                  <p:embed/>
                </p:oleObj>
              </mc:Choice>
              <mc:Fallback>
                <p:oleObj name="Clip" r:id="rId3" imgW="4584071" imgH="2829208" progId="MS_ClipArt_Gallery.5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743200"/>
                        <a:ext cx="533400" cy="596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6" name="Object 18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5029200" y="3352800"/>
          <a:ext cx="5334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6" name="CorelDRAW" r:id="rId5" imgW="844158" imgH="1040667" progId="CorelDRAW.Graphic.11">
                  <p:embed/>
                </p:oleObj>
              </mc:Choice>
              <mc:Fallback>
                <p:oleObj name="CorelDRAW" r:id="rId5" imgW="844158" imgH="1040667" progId="CorelDRAW.Graphic.11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3352800"/>
                        <a:ext cx="5334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9" name="AutoShape 21"/>
          <p:cNvSpPr>
            <a:spLocks noChangeArrowheads="1"/>
          </p:cNvSpPr>
          <p:nvPr/>
        </p:nvSpPr>
        <p:spPr bwMode="auto">
          <a:xfrm>
            <a:off x="4419600" y="4648200"/>
            <a:ext cx="381000" cy="5334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38100" cap="sq">
            <a:solidFill>
              <a:srgbClr val="FFCC00"/>
            </a:solidFill>
            <a:round/>
            <a:headEnd/>
            <a:tailEnd/>
          </a:ln>
          <a:effectLst>
            <a:outerShdw dist="35921" dir="2700000" algn="ctr" rotWithShape="0">
              <a:srgbClr val="C0C0C0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3581400" y="4038600"/>
            <a:ext cx="685800" cy="609600"/>
            <a:chOff x="720" y="1584"/>
            <a:chExt cx="1344" cy="1248"/>
          </a:xfrm>
        </p:grpSpPr>
        <p:sp>
          <p:nvSpPr>
            <p:cNvPr id="10262" name="AutoShape 29"/>
            <p:cNvSpPr>
              <a:spLocks noChangeArrowheads="1"/>
            </p:cNvSpPr>
            <p:nvPr/>
          </p:nvSpPr>
          <p:spPr bwMode="auto">
            <a:xfrm>
              <a:off x="720" y="1584"/>
              <a:ext cx="1344" cy="1248"/>
            </a:xfrm>
            <a:prstGeom prst="sun">
              <a:avLst>
                <a:gd name="adj" fmla="val 25000"/>
              </a:avLst>
            </a:prstGeom>
            <a:solidFill>
              <a:srgbClr val="CCFF99"/>
            </a:solidFill>
            <a:ln w="38100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63" name="AutoShape 30"/>
            <p:cNvSpPr>
              <a:spLocks noChangeArrowheads="1"/>
            </p:cNvSpPr>
            <p:nvPr/>
          </p:nvSpPr>
          <p:spPr bwMode="auto">
            <a:xfrm>
              <a:off x="1056" y="1920"/>
              <a:ext cx="672" cy="576"/>
            </a:xfrm>
            <a:prstGeom prst="smileyFace">
              <a:avLst>
                <a:gd name="adj" fmla="val 4653"/>
              </a:avLst>
            </a:prstGeom>
            <a:solidFill>
              <a:srgbClr val="CCFF99"/>
            </a:solidFill>
            <a:ln w="38100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22573" name="Picture 4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29200" y="5334000"/>
            <a:ext cx="762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2574" name="Object 4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3581400" y="6019800"/>
          <a:ext cx="598488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7" name="Clip" r:id="rId8" imgW="1381658" imgH="657454" progId="MS_ClipArt_Gallery.2">
                  <p:embed/>
                </p:oleObj>
              </mc:Choice>
              <mc:Fallback>
                <p:oleObj name="Clip" r:id="rId8" imgW="1381658" imgH="657454" progId="MS_ClipArt_Gallery.2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6019800"/>
                        <a:ext cx="598488" cy="546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2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2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22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  <p:bldP spid="22533" grpId="0"/>
      <p:bldP spid="22534" grpId="0"/>
      <p:bldP spid="22535" grpId="0"/>
      <p:bldP spid="22536" grpId="0"/>
      <p:bldP spid="22537" grpId="0"/>
      <p:bldP spid="22538" grpId="0"/>
      <p:bldP spid="22539" grpId="0"/>
      <p:bldP spid="22540" grpId="0"/>
      <p:bldP spid="22541" grpId="0"/>
      <p:bldP spid="22542" grpId="0"/>
      <p:bldP spid="22543" grpId="0"/>
      <p:bldP spid="2254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ChangeArrowheads="1"/>
          </p:cNvSpPr>
          <p:nvPr/>
        </p:nvSpPr>
        <p:spPr bwMode="auto">
          <a:xfrm>
            <a:off x="1516063" y="0"/>
            <a:ext cx="3281362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en-US" sz="2800" b="1" u="sng">
                <a:solidFill>
                  <a:srgbClr val="9933FF"/>
                </a:solidFill>
              </a:rPr>
              <a:t>Toán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trừ đi một số</a:t>
            </a:r>
          </a:p>
          <a:p>
            <a:pPr algn="ctr" eaLnBrk="1" hangingPunct="1"/>
            <a:r>
              <a:rPr lang="en-US" sz="3200" b="1">
                <a:solidFill>
                  <a:srgbClr val="990000"/>
                </a:solidFill>
              </a:rPr>
              <a:t>13 - 5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685800" y="2362200"/>
            <a:ext cx="3886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3300"/>
                </a:solidFill>
              </a:rPr>
              <a:t>1/ 57.  Tính nhẩm: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1219200" y="3048000"/>
            <a:ext cx="3429000" cy="372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a.        </a:t>
            </a:r>
            <a:r>
              <a:rPr lang="en-US" sz="2800" b="1"/>
              <a:t>9 + 4 =                 </a:t>
            </a:r>
          </a:p>
          <a:p>
            <a:pPr>
              <a:spcBef>
                <a:spcPct val="50000"/>
              </a:spcBef>
            </a:pPr>
            <a:r>
              <a:rPr lang="en-US" sz="2800" b="1"/>
              <a:t>           4 + 9 =</a:t>
            </a:r>
          </a:p>
          <a:p>
            <a:pPr>
              <a:spcBef>
                <a:spcPct val="50000"/>
              </a:spcBef>
            </a:pPr>
            <a:r>
              <a:rPr lang="en-US" sz="2800" b="1"/>
              <a:t>         13 – 9 = </a:t>
            </a:r>
          </a:p>
          <a:p>
            <a:pPr>
              <a:spcBef>
                <a:spcPct val="50000"/>
              </a:spcBef>
            </a:pPr>
            <a:r>
              <a:rPr lang="en-US" sz="2800" b="1"/>
              <a:t>         13 – 4 =</a:t>
            </a:r>
          </a:p>
          <a:p>
            <a:pPr>
              <a:spcBef>
                <a:spcPct val="50000"/>
              </a:spcBef>
            </a:pPr>
            <a:r>
              <a:rPr lang="en-US" sz="2800" b="1"/>
              <a:t>b.      13 – 3 – 5 =</a:t>
            </a:r>
          </a:p>
          <a:p>
            <a:pPr>
              <a:spcBef>
                <a:spcPct val="50000"/>
              </a:spcBef>
            </a:pPr>
            <a:r>
              <a:rPr lang="en-US" sz="2800" b="1"/>
              <a:t>         13 – 8       =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3733800" y="3048000"/>
            <a:ext cx="60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3733800" y="3657600"/>
            <a:ext cx="76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3886200" y="4343400"/>
            <a:ext cx="60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4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3810000" y="4953000"/>
            <a:ext cx="1066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9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4191000" y="5562600"/>
            <a:ext cx="76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5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4191000" y="6248400"/>
            <a:ext cx="99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5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5486400" y="2971800"/>
            <a:ext cx="2819400" cy="372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    8 + 5 =</a:t>
            </a:r>
          </a:p>
          <a:p>
            <a:pPr>
              <a:spcBef>
                <a:spcPct val="50000"/>
              </a:spcBef>
            </a:pPr>
            <a:r>
              <a:rPr lang="en-US" sz="2800" b="1"/>
              <a:t>    5 + 8 =</a:t>
            </a:r>
          </a:p>
          <a:p>
            <a:pPr>
              <a:spcBef>
                <a:spcPct val="50000"/>
              </a:spcBef>
            </a:pPr>
            <a:r>
              <a:rPr lang="en-US" sz="2800" b="1"/>
              <a:t>  13 – 8 =</a:t>
            </a:r>
          </a:p>
          <a:p>
            <a:pPr>
              <a:spcBef>
                <a:spcPct val="50000"/>
              </a:spcBef>
            </a:pPr>
            <a:r>
              <a:rPr lang="en-US" sz="2800" b="1"/>
              <a:t>  13 – 5 =</a:t>
            </a:r>
          </a:p>
          <a:p>
            <a:pPr>
              <a:spcBef>
                <a:spcPct val="50000"/>
              </a:spcBef>
            </a:pPr>
            <a:r>
              <a:rPr lang="en-US" sz="2800" b="1"/>
              <a:t>  13 – 3 – 1 =  </a:t>
            </a:r>
          </a:p>
          <a:p>
            <a:pPr>
              <a:spcBef>
                <a:spcPct val="50000"/>
              </a:spcBef>
            </a:pPr>
            <a:r>
              <a:rPr lang="en-US" sz="2800" b="1"/>
              <a:t>  13 – 4       =                 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7162800" y="2971800"/>
            <a:ext cx="96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</a:t>
            </a:r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7162800" y="3581400"/>
            <a:ext cx="609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13</a:t>
            </a:r>
          </a:p>
        </p:txBody>
      </p:sp>
      <p:sp>
        <p:nvSpPr>
          <p:cNvPr id="9232" name="Text Box 16"/>
          <p:cNvSpPr txBox="1">
            <a:spLocks noChangeArrowheads="1"/>
          </p:cNvSpPr>
          <p:nvPr/>
        </p:nvSpPr>
        <p:spPr bwMode="auto">
          <a:xfrm>
            <a:off x="7315200" y="4267200"/>
            <a:ext cx="838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5</a:t>
            </a:r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7315200" y="4876800"/>
            <a:ext cx="3825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/>
              <a:t>5</a:t>
            </a:r>
          </a:p>
        </p:txBody>
      </p: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7772400" y="5486400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9</a:t>
            </a:r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7772400" y="6172200"/>
            <a:ext cx="762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/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  <p:bldP spid="9222" grpId="0"/>
      <p:bldP spid="9223" grpId="0"/>
      <p:bldP spid="9224" grpId="0"/>
      <p:bldP spid="9225" grpId="0"/>
      <p:bldP spid="9226" grpId="0"/>
      <p:bldP spid="9227" grpId="0"/>
      <p:bldP spid="9228" grpId="0"/>
      <p:bldP spid="9229" grpId="0"/>
      <p:bldP spid="9230" grpId="0"/>
      <p:bldP spid="9231" grpId="0"/>
      <p:bldP spid="9232" grpId="0"/>
      <p:bldP spid="9233" grpId="0"/>
      <p:bldP spid="9234" grpId="0"/>
      <p:bldP spid="9235" grpId="0"/>
    </p:bldLst>
  </p:timing>
</p:sld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384</TotalTime>
  <Words>686</Words>
  <Application>Microsoft Office PowerPoint</Application>
  <PresentationFormat>On-screen Show (4:3)</PresentationFormat>
  <Paragraphs>206</Paragraphs>
  <Slides>14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Capsules</vt:lpstr>
      <vt:lpstr>Clip</vt:lpstr>
      <vt:lpstr>CorelDRAW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Admin</cp:lastModifiedBy>
  <cp:revision>8</cp:revision>
  <dcterms:created xsi:type="dcterms:W3CDTF">2008-11-10T14:42:49Z</dcterms:created>
  <dcterms:modified xsi:type="dcterms:W3CDTF">2020-11-24T02:26:40Z</dcterms:modified>
</cp:coreProperties>
</file>