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76" r:id="rId13"/>
    <p:sldId id="269" r:id="rId14"/>
    <p:sldId id="270" r:id="rId15"/>
    <p:sldId id="271" r:id="rId16"/>
    <p:sldId id="272" r:id="rId17"/>
    <p:sldId id="273" r:id="rId18"/>
    <p:sldId id="274" r:id="rId19"/>
    <p:sldId id="29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autoAdjust="0"/>
    <p:restoredTop sz="94693" autoAdjust="0"/>
  </p:normalViewPr>
  <p:slideViewPr>
    <p:cSldViewPr>
      <p:cViewPr>
        <p:scale>
          <a:sx n="77" d="100"/>
          <a:sy n="77" d="100"/>
        </p:scale>
        <p:origin x="-1158"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B7A199-2A40-4D29-B8E7-0DD1BB9C205D}" type="datetimeFigureOut">
              <a:rPr lang="en-US" smtClean="0"/>
              <a:t>28/01/2021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916426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B7A199-2A40-4D29-B8E7-0DD1BB9C205D}" type="datetimeFigureOut">
              <a:rPr lang="en-US" smtClean="0"/>
              <a:t>28/01/2021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29850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B7A199-2A40-4D29-B8E7-0DD1BB9C205D}" type="datetimeFigureOut">
              <a:rPr lang="en-US" smtClean="0"/>
              <a:t>28/01/2021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1103069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B7A199-2A40-4D29-B8E7-0DD1BB9C205D}" type="datetimeFigureOut">
              <a:rPr lang="en-US" smtClean="0"/>
              <a:t>28/01/2021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221248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B7A199-2A40-4D29-B8E7-0DD1BB9C205D}" type="datetimeFigureOut">
              <a:rPr lang="en-US" smtClean="0"/>
              <a:t>28/01/2021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365833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B7A199-2A40-4D29-B8E7-0DD1BB9C205D}" type="datetimeFigureOut">
              <a:rPr lang="en-US" smtClean="0"/>
              <a:t>28/01/2021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273615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B7A199-2A40-4D29-B8E7-0DD1BB9C205D}" type="datetimeFigureOut">
              <a:rPr lang="en-US" smtClean="0"/>
              <a:t>28/01/2021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68365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B7A199-2A40-4D29-B8E7-0DD1BB9C205D}" type="datetimeFigureOut">
              <a:rPr lang="en-US" smtClean="0"/>
              <a:t>28/01/2021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3451099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7A199-2A40-4D29-B8E7-0DD1BB9C205D}" type="datetimeFigureOut">
              <a:rPr lang="en-US" smtClean="0"/>
              <a:t>28/01/2021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199722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B7A199-2A40-4D29-B8E7-0DD1BB9C205D}" type="datetimeFigureOut">
              <a:rPr lang="en-US" smtClean="0"/>
              <a:t>28/01/2021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1512699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B7A199-2A40-4D29-B8E7-0DD1BB9C205D}" type="datetimeFigureOut">
              <a:rPr lang="en-US" smtClean="0"/>
              <a:t>28/01/2021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49EF91-827B-460C-8E22-1F219898117B}" type="slidenum">
              <a:rPr lang="en-US" smtClean="0"/>
              <a:t>‹#›</a:t>
            </a:fld>
            <a:endParaRPr lang="en-US"/>
          </a:p>
        </p:txBody>
      </p:sp>
    </p:spTree>
    <p:extLst>
      <p:ext uri="{BB962C8B-B14F-4D97-AF65-F5344CB8AC3E}">
        <p14:creationId xmlns:p14="http://schemas.microsoft.com/office/powerpoint/2010/main" val="224611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9000" r="-1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7A199-2A40-4D29-B8E7-0DD1BB9C205D}" type="datetimeFigureOut">
              <a:rPr lang="en-US" smtClean="0"/>
              <a:t>28/01/2021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9EF91-827B-460C-8E22-1F219898117B}" type="slidenum">
              <a:rPr lang="en-US" smtClean="0"/>
              <a:t>‹#›</a:t>
            </a:fld>
            <a:endParaRPr lang="en-US"/>
          </a:p>
        </p:txBody>
      </p:sp>
    </p:spTree>
    <p:extLst>
      <p:ext uri="{BB962C8B-B14F-4D97-AF65-F5344CB8AC3E}">
        <p14:creationId xmlns:p14="http://schemas.microsoft.com/office/powerpoint/2010/main" val="3530854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6.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0.jpg"/><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023327"/>
            <a:ext cx="8229600" cy="1143000"/>
          </a:xfrm>
        </p:spPr>
        <p:txBody>
          <a:bodyPr>
            <a:normAutofit/>
          </a:bodyPr>
          <a:lstStyle/>
          <a:p>
            <a:r>
              <a:rPr lang="en-US" sz="66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KHỞI ĐỘNG</a:t>
            </a:r>
            <a:endParaRPr lang="en-US" sz="66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03451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5192" y="116632"/>
            <a:ext cx="8229600" cy="1143000"/>
          </a:xfrm>
        </p:spPr>
        <p:txBody>
          <a:bodyPr/>
          <a:lstStyle/>
          <a:p>
            <a:r>
              <a:rPr lang="en-US" b="1" smtClean="0">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rPr>
              <a:t>Thế nào là không khí trong sạch? </a:t>
            </a:r>
            <a:endParaRPr lang="en-US" b="1">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endParaRPr>
          </a:p>
        </p:txBody>
      </p:sp>
      <p:sp>
        <p:nvSpPr>
          <p:cNvPr id="5" name="Right Arrow 4"/>
          <p:cNvSpPr/>
          <p:nvPr/>
        </p:nvSpPr>
        <p:spPr>
          <a:xfrm>
            <a:off x="70992" y="1230920"/>
            <a:ext cx="720080"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91072" y="1052736"/>
            <a:ext cx="8352928" cy="2062103"/>
          </a:xfrm>
          <a:prstGeom prst="rect">
            <a:avLst/>
          </a:prstGeom>
          <a:noFill/>
        </p:spPr>
        <p:txBody>
          <a:bodyPr wrap="square" rtlCol="0">
            <a:spAutoFit/>
          </a:bodyPr>
          <a:lstStyle/>
          <a:p>
            <a:pPr algn="just"/>
            <a:r>
              <a:rPr lang="vi-VN" sz="3200" b="1" smtClean="0">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Không khí trong sạch là không khí trong suốt, không màu, không mùi, không vị, chỉ chứa khói bụi, khí độc, vi khuẩn với tỉ lệ nhỏ không làm ảnh hướng đến sức khỏe con người</a:t>
            </a:r>
            <a:endParaRPr lang="en-US" sz="3200" b="1">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7" name="TextBox 6"/>
          <p:cNvSpPr txBox="1"/>
          <p:nvPr/>
        </p:nvSpPr>
        <p:spPr>
          <a:xfrm>
            <a:off x="791072" y="3209892"/>
            <a:ext cx="8352928" cy="769441"/>
          </a:xfrm>
          <a:prstGeom prst="rect">
            <a:avLst/>
          </a:prstGeom>
          <a:noFill/>
        </p:spPr>
        <p:txBody>
          <a:bodyPr wrap="square" rtlCol="0">
            <a:spAutoFit/>
          </a:bodyPr>
          <a:lstStyle/>
          <a:p>
            <a:r>
              <a:rPr lang="en-US" sz="4400" b="1" smtClean="0">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Thế nào là không khí bị ô nhiễm?</a:t>
            </a:r>
            <a:endParaRPr lang="en-US" sz="4400" b="1">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8" name="Right Arrow 7"/>
          <p:cNvSpPr/>
          <p:nvPr/>
        </p:nvSpPr>
        <p:spPr>
          <a:xfrm>
            <a:off x="70992" y="3961632"/>
            <a:ext cx="720080"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44824" y="3979333"/>
            <a:ext cx="8245424" cy="2062103"/>
          </a:xfrm>
          <a:prstGeom prst="rect">
            <a:avLst/>
          </a:prstGeom>
          <a:noFill/>
        </p:spPr>
        <p:txBody>
          <a:bodyPr wrap="square" rtlCol="0">
            <a:spAutoFit/>
          </a:bodyPr>
          <a:lstStyle/>
          <a:p>
            <a:pPr algn="just"/>
            <a:r>
              <a:rPr lang="vi-VN" sz="3200" b="1" smtClean="0">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Không khí ô nhiễm là không khí chứa một trong các loại khói, bụi bẩn, các loại vi khuẩn có hại cho sức khỏe con người và các sinh vật khác.</a:t>
            </a:r>
            <a:endParaRPr lang="en-US" sz="3200" b="1">
              <a:ln w="12700">
                <a:solidFill>
                  <a:schemeClr val="tx2">
                    <a:satMod val="155000"/>
                  </a:schemeClr>
                </a:solidFill>
                <a:prstDash val="solid"/>
              </a:ln>
              <a:solidFill>
                <a:schemeClr val="accent5">
                  <a:lumMod val="40000"/>
                  <a:lumOff val="60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14532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7" grpId="0"/>
      <p:bldP spid="8"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579296" cy="1143000"/>
          </a:xfrm>
        </p:spPr>
        <p:txBody>
          <a:bodyPr>
            <a:noAutofit/>
          </a:bodyPr>
          <a:lstStyle/>
          <a:p>
            <a:pPr algn="l"/>
            <a:r>
              <a:rPr lang="en-US" sz="3600" smtClean="0">
                <a:latin typeface="Times New Roman" pitchFamily="18" charset="0"/>
                <a:cs typeface="Times New Roman" pitchFamily="18" charset="0"/>
              </a:rPr>
              <a:t>* Hoạt </a:t>
            </a:r>
            <a:r>
              <a:rPr lang="vi-VN" sz="3600" smtClean="0">
                <a:latin typeface="Times New Roman" pitchFamily="18" charset="0"/>
                <a:cs typeface="Times New Roman" pitchFamily="18" charset="0"/>
              </a:rPr>
              <a:t>động</a:t>
            </a:r>
            <a:r>
              <a:rPr lang="en-US" sz="3600" smtClean="0">
                <a:latin typeface="Times New Roman" pitchFamily="18" charset="0"/>
                <a:cs typeface="Times New Roman" pitchFamily="18" charset="0"/>
              </a:rPr>
              <a:t> 2: Nguyên nhân gây ô nhiễm không khí</a:t>
            </a:r>
            <a:endParaRPr lang="en-US" sz="3600">
              <a:latin typeface="Times New Roman" pitchFamily="18" charset="0"/>
              <a:cs typeface="Times New Roman" pitchFamily="18" charset="0"/>
            </a:endParaRPr>
          </a:p>
        </p:txBody>
      </p:sp>
      <p:sp>
        <p:nvSpPr>
          <p:cNvPr id="3" name="TextBox 2"/>
          <p:cNvSpPr txBox="1"/>
          <p:nvPr/>
        </p:nvSpPr>
        <p:spPr>
          <a:xfrm>
            <a:off x="559148" y="4371201"/>
            <a:ext cx="8136904" cy="707886"/>
          </a:xfrm>
          <a:prstGeom prst="rect">
            <a:avLst/>
          </a:prstGeom>
          <a:noFill/>
        </p:spPr>
        <p:txBody>
          <a:bodyPr wrap="square" rtlCol="0">
            <a:spAutoFit/>
          </a:bodyPr>
          <a:lstStyle/>
          <a:p>
            <a:r>
              <a:rPr lang="vi-VN" sz="4000" smtClean="0">
                <a:latin typeface="+mj-lt"/>
              </a:rPr>
              <a:t>+ Làm gì để không khí trong sạch?</a:t>
            </a:r>
            <a:endParaRPr lang="vi-VN" sz="4000">
              <a:latin typeface="+mj-lt"/>
            </a:endParaRPr>
          </a:p>
        </p:txBody>
      </p:sp>
      <p:sp>
        <p:nvSpPr>
          <p:cNvPr id="4" name="TextBox 3"/>
          <p:cNvSpPr txBox="1"/>
          <p:nvPr/>
        </p:nvSpPr>
        <p:spPr>
          <a:xfrm>
            <a:off x="539552" y="1126351"/>
            <a:ext cx="8424936" cy="1200329"/>
          </a:xfrm>
          <a:prstGeom prst="rect">
            <a:avLst/>
          </a:prstGeom>
          <a:noFill/>
        </p:spPr>
        <p:txBody>
          <a:bodyPr wrap="square" rtlCol="0">
            <a:spAutoFit/>
          </a:bodyPr>
          <a:lstStyle/>
          <a:p>
            <a:r>
              <a:rPr lang="en-US" sz="3600">
                <a:latin typeface="Times New Roman" pitchFamily="18" charset="0"/>
                <a:cs typeface="Times New Roman" pitchFamily="18" charset="0"/>
              </a:rPr>
              <a:t>+ Em hãy nêu nguyên nhân gây ô nhiễm không khí?</a:t>
            </a:r>
          </a:p>
        </p:txBody>
      </p:sp>
      <p:sp>
        <p:nvSpPr>
          <p:cNvPr id="5" name="TextBox 4"/>
          <p:cNvSpPr txBox="1"/>
          <p:nvPr/>
        </p:nvSpPr>
        <p:spPr>
          <a:xfrm>
            <a:off x="539552" y="2132980"/>
            <a:ext cx="8136904" cy="1077218"/>
          </a:xfrm>
          <a:prstGeom prst="rect">
            <a:avLst/>
          </a:prstGeom>
          <a:noFill/>
        </p:spPr>
        <p:txBody>
          <a:bodyPr wrap="square" rtlCol="0">
            <a:spAutoFit/>
          </a:bodyPr>
          <a:lstStyle/>
          <a:p>
            <a:pPr algn="just"/>
            <a:r>
              <a:rPr lang="en-US" sz="3200">
                <a:latin typeface="Times New Roman" pitchFamily="18" charset="0"/>
                <a:cs typeface="Times New Roman" pitchFamily="18" charset="0"/>
              </a:rPr>
              <a:t>Nguyên nhân: Do khói bụi, </a:t>
            </a:r>
            <a:r>
              <a:rPr lang="en-US" sz="3200" smtClean="0">
                <a:latin typeface="Times New Roman" pitchFamily="18" charset="0"/>
                <a:cs typeface="Times New Roman" pitchFamily="18" charset="0"/>
              </a:rPr>
              <a:t>khí </a:t>
            </a:r>
            <a:r>
              <a:rPr lang="vi-VN" sz="3200" smtClean="0">
                <a:latin typeface="Times New Roman" pitchFamily="18" charset="0"/>
                <a:cs typeface="Times New Roman" pitchFamily="18" charset="0"/>
              </a:rPr>
              <a:t>độ</a:t>
            </a:r>
            <a:r>
              <a:rPr lang="en-US" sz="3200">
                <a:latin typeface="Times New Roman" pitchFamily="18" charset="0"/>
                <a:cs typeface="Times New Roman" pitchFamily="18" charset="0"/>
              </a:rPr>
              <a:t>c, khói của </a:t>
            </a:r>
            <a:r>
              <a:rPr lang="en-US" sz="3200" smtClean="0">
                <a:latin typeface="Times New Roman" pitchFamily="18" charset="0"/>
                <a:cs typeface="Times New Roman" pitchFamily="18" charset="0"/>
              </a:rPr>
              <a:t>các ph</a:t>
            </a:r>
            <a:r>
              <a:rPr lang="vi-VN" sz="3200" smtClean="0">
                <a:latin typeface="Times New Roman" pitchFamily="18" charset="0"/>
                <a:cs typeface="Times New Roman" pitchFamily="18" charset="0"/>
              </a:rPr>
              <a:t>ương</a:t>
            </a:r>
            <a:r>
              <a:rPr lang="en-US" sz="3200">
                <a:latin typeface="Times New Roman" pitchFamily="18" charset="0"/>
                <a:cs typeface="Times New Roman" pitchFamily="18" charset="0"/>
              </a:rPr>
              <a:t> tiện giao thông, vi </a:t>
            </a:r>
            <a:r>
              <a:rPr lang="en-US" sz="3200" smtClean="0">
                <a:latin typeface="Times New Roman" pitchFamily="18" charset="0"/>
                <a:cs typeface="Times New Roman" pitchFamily="18" charset="0"/>
              </a:rPr>
              <a:t>khuẩn,...</a:t>
            </a:r>
            <a:endParaRPr lang="en-US" sz="3200">
              <a:latin typeface="Times New Roman" pitchFamily="18" charset="0"/>
              <a:cs typeface="Times New Roman" pitchFamily="18" charset="0"/>
            </a:endParaRPr>
          </a:p>
        </p:txBody>
      </p:sp>
      <p:sp>
        <p:nvSpPr>
          <p:cNvPr id="6" name="TextBox 5"/>
          <p:cNvSpPr txBox="1"/>
          <p:nvPr/>
        </p:nvSpPr>
        <p:spPr>
          <a:xfrm>
            <a:off x="539552" y="3024381"/>
            <a:ext cx="8136904" cy="707886"/>
          </a:xfrm>
          <a:prstGeom prst="rect">
            <a:avLst/>
          </a:prstGeom>
          <a:noFill/>
        </p:spPr>
        <p:txBody>
          <a:bodyPr wrap="square" rtlCol="0">
            <a:spAutoFit/>
          </a:bodyPr>
          <a:lstStyle/>
          <a:p>
            <a:r>
              <a:rPr lang="en-US" sz="4000">
                <a:latin typeface="Times New Roman" pitchFamily="18" charset="0"/>
                <a:cs typeface="Times New Roman" pitchFamily="18" charset="0"/>
              </a:rPr>
              <a:t>+ Tác hại của ô nhiễm không khí là gì?</a:t>
            </a:r>
          </a:p>
        </p:txBody>
      </p:sp>
      <p:sp>
        <p:nvSpPr>
          <p:cNvPr id="7" name="TextBox 6"/>
          <p:cNvSpPr txBox="1"/>
          <p:nvPr/>
        </p:nvSpPr>
        <p:spPr>
          <a:xfrm>
            <a:off x="559148" y="3501008"/>
            <a:ext cx="8117308" cy="1077218"/>
          </a:xfrm>
          <a:prstGeom prst="rect">
            <a:avLst/>
          </a:prstGeom>
          <a:noFill/>
        </p:spPr>
        <p:txBody>
          <a:bodyPr wrap="square" rtlCol="0">
            <a:spAutoFit/>
          </a:bodyPr>
          <a:lstStyle/>
          <a:p>
            <a:r>
              <a:rPr lang="en-US" sz="3200">
                <a:latin typeface="Times New Roman" pitchFamily="18" charset="0"/>
                <a:cs typeface="Times New Roman" pitchFamily="18" charset="0"/>
              </a:rPr>
              <a:t>Tác hại: Gây </a:t>
            </a:r>
            <a:r>
              <a:rPr lang="en-US" sz="3200" smtClean="0">
                <a:latin typeface="Times New Roman" pitchFamily="18" charset="0"/>
                <a:cs typeface="Times New Roman" pitchFamily="18" charset="0"/>
              </a:rPr>
              <a:t>bệnh cho con ng</a:t>
            </a:r>
            <a:r>
              <a:rPr lang="vi-VN" sz="3200" smtClean="0">
                <a:latin typeface="Times New Roman" pitchFamily="18" charset="0"/>
                <a:cs typeface="Times New Roman" pitchFamily="18" charset="0"/>
              </a:rPr>
              <a:t>ười</a:t>
            </a:r>
            <a:r>
              <a:rPr lang="en-US" sz="3200">
                <a:latin typeface="Times New Roman" pitchFamily="18" charset="0"/>
                <a:cs typeface="Times New Roman" pitchFamily="18" charset="0"/>
              </a:rPr>
              <a:t>, làm các loài sinh vật khác không phát </a:t>
            </a:r>
            <a:r>
              <a:rPr lang="en-US" sz="3200" smtClean="0">
                <a:latin typeface="Times New Roman" pitchFamily="18" charset="0"/>
                <a:cs typeface="Times New Roman" pitchFamily="18" charset="0"/>
              </a:rPr>
              <a:t>triển,..</a:t>
            </a:r>
            <a:endParaRPr lang="en-US" sz="3200">
              <a:latin typeface="Times New Roman" pitchFamily="18" charset="0"/>
              <a:cs typeface="Times New Roman" pitchFamily="18" charset="0"/>
            </a:endParaRPr>
          </a:p>
        </p:txBody>
      </p:sp>
      <p:sp>
        <p:nvSpPr>
          <p:cNvPr id="8" name="TextBox 7"/>
          <p:cNvSpPr txBox="1"/>
          <p:nvPr/>
        </p:nvSpPr>
        <p:spPr>
          <a:xfrm>
            <a:off x="559148" y="4941168"/>
            <a:ext cx="8079556" cy="1077218"/>
          </a:xfrm>
          <a:prstGeom prst="rect">
            <a:avLst/>
          </a:prstGeom>
          <a:noFill/>
        </p:spPr>
        <p:txBody>
          <a:bodyPr wrap="square" rtlCol="0">
            <a:spAutoFit/>
          </a:bodyPr>
          <a:lstStyle/>
          <a:p>
            <a:r>
              <a:rPr lang="en-US" sz="3200">
                <a:latin typeface="Times New Roman" pitchFamily="18" charset="0"/>
                <a:cs typeface="Times New Roman" pitchFamily="18" charset="0"/>
              </a:rPr>
              <a:t>Cần trồng nhiều cây xanh, không xả rác bừa bữa, không thải khói bụi vào không </a:t>
            </a:r>
            <a:r>
              <a:rPr lang="en-US" sz="3200" smtClean="0">
                <a:latin typeface="Times New Roman" pitchFamily="18" charset="0"/>
                <a:cs typeface="Times New Roman" pitchFamily="18" charset="0"/>
              </a:rPr>
              <a:t>khí,...</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293511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inVertical)">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98578"/>
          </a:xfrm>
        </p:spPr>
        <p:txBody>
          <a:bodyPr>
            <a:noAutofit/>
          </a:bodyPr>
          <a:lstStyle/>
          <a:p>
            <a:r>
              <a:rPr lang="vi-VN" sz="4000"/>
              <a:t>kết luận: Không khí bị ô nhiễm do khói bụi, vi khuẩn, khí độc,...không khí bị ô nhiễm sẽ ảnh hưởng đến sức khỏe của con người, sự phát triển sinh sống của các loài sinh vật..Vì vậy chúng ta cần trồng nhiều cây xanh, không xả rác bừa bãi, không thải khói bụi vào không khí,...</a:t>
            </a:r>
            <a:endParaRPr lang="en-US" sz="4000"/>
          </a:p>
        </p:txBody>
      </p:sp>
    </p:spTree>
    <p:extLst>
      <p:ext uri="{BB962C8B-B14F-4D97-AF65-F5344CB8AC3E}">
        <p14:creationId xmlns:p14="http://schemas.microsoft.com/office/powerpoint/2010/main" val="410488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34974" y="1556792"/>
            <a:ext cx="5386435" cy="3139321"/>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66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TRò ch</a:t>
            </a:r>
            <a:r>
              <a:rPr lang="vi-VN" sz="66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ơi</a:t>
            </a:r>
            <a:r>
              <a:rPr lang="en-US" sz="66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truy tìm ô chữ</a:t>
            </a:r>
            <a:endParaRPr lang="en-US" sz="66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31347393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33288"/>
            <a:ext cx="8147248" cy="4306490"/>
          </a:xfrm>
        </p:spPr>
        <p:txBody>
          <a:bodyPr>
            <a:normAutofit/>
          </a:bodyPr>
          <a:lstStyle/>
          <a:p>
            <a:r>
              <a:rPr lang="en-US" sz="4000" smtClean="0">
                <a:latin typeface="Times New Roman" pitchFamily="18" charset="0"/>
                <a:cs typeface="Times New Roman" pitchFamily="18" charset="0"/>
              </a:rPr>
              <a:t>Hàng ngang gồm 9 chữ cái</a:t>
            </a:r>
            <a:r>
              <a:rPr lang="en-US" sz="4000">
                <a:latin typeface="Times New Roman" pitchFamily="18" charset="0"/>
                <a:cs typeface="Times New Roman" pitchFamily="18" charset="0"/>
              </a:rPr>
              <a:t/>
            </a:r>
            <a:br>
              <a:rPr lang="en-US" sz="4000">
                <a:latin typeface="Times New Roman" pitchFamily="18" charset="0"/>
                <a:cs typeface="Times New Roman" pitchFamily="18" charset="0"/>
              </a:rPr>
            </a:br>
            <a:r>
              <a:rPr lang="en-US" sz="4000" smtClean="0">
                <a:latin typeface="Times New Roman" pitchFamily="18" charset="0"/>
                <a:cs typeface="Times New Roman" pitchFamily="18" charset="0"/>
              </a:rPr>
              <a:t/>
            </a:r>
            <a:br>
              <a:rPr lang="en-US" sz="4000" smtClean="0">
                <a:latin typeface="Times New Roman" pitchFamily="18" charset="0"/>
                <a:cs typeface="Times New Roman" pitchFamily="18" charset="0"/>
              </a:rPr>
            </a:br>
            <a:r>
              <a:rPr lang="en-US" sz="4000">
                <a:latin typeface="Times New Roman" pitchFamily="18" charset="0"/>
                <a:cs typeface="Times New Roman" pitchFamily="18" charset="0"/>
              </a:rPr>
              <a:t/>
            </a:r>
            <a:br>
              <a:rPr lang="en-US" sz="4000">
                <a:latin typeface="Times New Roman" pitchFamily="18" charset="0"/>
                <a:cs typeface="Times New Roman" pitchFamily="18" charset="0"/>
              </a:rPr>
            </a:br>
            <a:r>
              <a:rPr lang="en-US" sz="4000" smtClean="0">
                <a:latin typeface="Times New Roman" pitchFamily="18" charset="0"/>
                <a:cs typeface="Times New Roman" pitchFamily="18" charset="0"/>
              </a:rPr>
              <a:t>Đây là một tính chất của không khí?</a:t>
            </a:r>
            <a:endParaRPr lang="en-US" sz="4000">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78526247"/>
              </p:ext>
            </p:extLst>
          </p:nvPr>
        </p:nvGraphicFramePr>
        <p:xfrm>
          <a:off x="1835699" y="1772816"/>
          <a:ext cx="5879970" cy="792088"/>
        </p:xfrm>
        <a:graphic>
          <a:graphicData uri="http://schemas.openxmlformats.org/drawingml/2006/table">
            <a:tbl>
              <a:tblPr firstRow="1" bandRow="1">
                <a:tableStyleId>{5C22544A-7EE6-4342-B048-85BDC9FD1C3A}</a:tableStyleId>
              </a:tblPr>
              <a:tblGrid>
                <a:gridCol w="653330">
                  <a:extLst>
                    <a:ext uri="{9D8B030D-6E8A-4147-A177-3AD203B41FA5}">
                      <a16:colId xmlns:a16="http://schemas.microsoft.com/office/drawing/2014/main" xmlns="" val="20000"/>
                    </a:ext>
                  </a:extLst>
                </a:gridCol>
                <a:gridCol w="653330">
                  <a:extLst>
                    <a:ext uri="{9D8B030D-6E8A-4147-A177-3AD203B41FA5}">
                      <a16:colId xmlns:a16="http://schemas.microsoft.com/office/drawing/2014/main" xmlns="" val="20001"/>
                    </a:ext>
                  </a:extLst>
                </a:gridCol>
                <a:gridCol w="653330">
                  <a:extLst>
                    <a:ext uri="{9D8B030D-6E8A-4147-A177-3AD203B41FA5}">
                      <a16:colId xmlns:a16="http://schemas.microsoft.com/office/drawing/2014/main" xmlns="" val="20002"/>
                    </a:ext>
                  </a:extLst>
                </a:gridCol>
                <a:gridCol w="653330">
                  <a:extLst>
                    <a:ext uri="{9D8B030D-6E8A-4147-A177-3AD203B41FA5}">
                      <a16:colId xmlns:a16="http://schemas.microsoft.com/office/drawing/2014/main" xmlns="" val="20003"/>
                    </a:ext>
                  </a:extLst>
                </a:gridCol>
                <a:gridCol w="653330">
                  <a:extLst>
                    <a:ext uri="{9D8B030D-6E8A-4147-A177-3AD203B41FA5}">
                      <a16:colId xmlns:a16="http://schemas.microsoft.com/office/drawing/2014/main" xmlns="" val="20004"/>
                    </a:ext>
                  </a:extLst>
                </a:gridCol>
                <a:gridCol w="653330">
                  <a:extLst>
                    <a:ext uri="{9D8B030D-6E8A-4147-A177-3AD203B41FA5}">
                      <a16:colId xmlns:a16="http://schemas.microsoft.com/office/drawing/2014/main" xmlns="" val="20005"/>
                    </a:ext>
                  </a:extLst>
                </a:gridCol>
                <a:gridCol w="653330">
                  <a:extLst>
                    <a:ext uri="{9D8B030D-6E8A-4147-A177-3AD203B41FA5}">
                      <a16:colId xmlns:a16="http://schemas.microsoft.com/office/drawing/2014/main" xmlns="" val="20006"/>
                    </a:ext>
                  </a:extLst>
                </a:gridCol>
                <a:gridCol w="653330">
                  <a:extLst>
                    <a:ext uri="{9D8B030D-6E8A-4147-A177-3AD203B41FA5}">
                      <a16:colId xmlns:a16="http://schemas.microsoft.com/office/drawing/2014/main" xmlns="" val="20007"/>
                    </a:ext>
                  </a:extLst>
                </a:gridCol>
                <a:gridCol w="653330">
                  <a:extLst>
                    <a:ext uri="{9D8B030D-6E8A-4147-A177-3AD203B41FA5}">
                      <a16:colId xmlns:a16="http://schemas.microsoft.com/office/drawing/2014/main" xmlns="" val="20008"/>
                    </a:ext>
                  </a:extLst>
                </a:gridCol>
              </a:tblGrid>
              <a:tr h="792088">
                <a:tc>
                  <a:txBody>
                    <a:bodyPr/>
                    <a:lstStyle/>
                    <a:p>
                      <a:r>
                        <a:rPr lang="en-US" sz="3200" smtClean="0">
                          <a:latin typeface="Times New Roman" pitchFamily="18" charset="0"/>
                          <a:cs typeface="Times New Roman" pitchFamily="18" charset="0"/>
                        </a:rPr>
                        <a:t>T</a:t>
                      </a:r>
                      <a:endParaRPr lang="en-US" sz="3200">
                        <a:latin typeface="Times New Roman" pitchFamily="18" charset="0"/>
                        <a:cs typeface="Times New Roman" pitchFamily="18" charset="0"/>
                      </a:endParaRPr>
                    </a:p>
                  </a:txBody>
                  <a:tcPr/>
                </a:tc>
                <a:tc>
                  <a:txBody>
                    <a:bodyPr/>
                    <a:lstStyle/>
                    <a:p>
                      <a:r>
                        <a:rPr lang="en-US" sz="3200" smtClean="0">
                          <a:latin typeface="Times New Roman" pitchFamily="18" charset="0"/>
                          <a:cs typeface="Times New Roman" pitchFamily="18" charset="0"/>
                        </a:rPr>
                        <a:t>R</a:t>
                      </a:r>
                      <a:endParaRPr lang="en-US">
                        <a:latin typeface="Times New Roman" pitchFamily="18" charset="0"/>
                        <a:cs typeface="Times New Roman" pitchFamily="18" charset="0"/>
                      </a:endParaRPr>
                    </a:p>
                  </a:txBody>
                  <a:tcPr/>
                </a:tc>
                <a:tc>
                  <a:txBody>
                    <a:bodyPr/>
                    <a:lstStyle/>
                    <a:p>
                      <a:r>
                        <a:rPr lang="en-US" sz="3200" smtClean="0">
                          <a:latin typeface="Times New Roman" pitchFamily="18" charset="0"/>
                          <a:cs typeface="Times New Roman" pitchFamily="18" charset="0"/>
                        </a:rPr>
                        <a:t>O</a:t>
                      </a:r>
                      <a:endParaRPr lang="en-US" sz="3200">
                        <a:latin typeface="Times New Roman" pitchFamily="18" charset="0"/>
                        <a:cs typeface="Times New Roman" pitchFamily="18" charset="0"/>
                      </a:endParaRPr>
                    </a:p>
                  </a:txBody>
                  <a:tcPr/>
                </a:tc>
                <a:tc>
                  <a:txBody>
                    <a:bodyPr/>
                    <a:lstStyle/>
                    <a:p>
                      <a:r>
                        <a:rPr lang="en-US" sz="3600" smtClean="0">
                          <a:latin typeface="Times New Roman" pitchFamily="18" charset="0"/>
                          <a:cs typeface="Times New Roman" pitchFamily="18" charset="0"/>
                        </a:rPr>
                        <a:t>N</a:t>
                      </a:r>
                      <a:endParaRPr lang="en-US" sz="3600">
                        <a:latin typeface="Times New Roman" pitchFamily="18" charset="0"/>
                        <a:cs typeface="Times New Roman" pitchFamily="18" charset="0"/>
                      </a:endParaRPr>
                    </a:p>
                  </a:txBody>
                  <a:tcPr/>
                </a:tc>
                <a:tc>
                  <a:txBody>
                    <a:bodyPr/>
                    <a:lstStyle/>
                    <a:p>
                      <a:r>
                        <a:rPr lang="en-US" sz="3600" smtClean="0">
                          <a:latin typeface="Times New Roman" pitchFamily="18" charset="0"/>
                          <a:cs typeface="Times New Roman" pitchFamily="18" charset="0"/>
                        </a:rPr>
                        <a:t>G</a:t>
                      </a:r>
                      <a:endParaRPr lang="en-US" sz="3600">
                        <a:latin typeface="Times New Roman" pitchFamily="18" charset="0"/>
                        <a:cs typeface="Times New Roman" pitchFamily="18" charset="0"/>
                      </a:endParaRPr>
                    </a:p>
                  </a:txBody>
                  <a:tcPr/>
                </a:tc>
                <a:tc>
                  <a:txBody>
                    <a:bodyPr/>
                    <a:lstStyle/>
                    <a:p>
                      <a:r>
                        <a:rPr lang="en-US" sz="3600" smtClean="0">
                          <a:latin typeface="Times New Roman" pitchFamily="18" charset="0"/>
                          <a:cs typeface="Times New Roman" pitchFamily="18" charset="0"/>
                        </a:rPr>
                        <a:t>S</a:t>
                      </a:r>
                      <a:endParaRPr lang="en-US" sz="3600">
                        <a:latin typeface="Times New Roman" pitchFamily="18" charset="0"/>
                        <a:cs typeface="Times New Roman" pitchFamily="18" charset="0"/>
                      </a:endParaRPr>
                    </a:p>
                  </a:txBody>
                  <a:tcPr/>
                </a:tc>
                <a:tc>
                  <a:txBody>
                    <a:bodyPr/>
                    <a:lstStyle/>
                    <a:p>
                      <a:r>
                        <a:rPr lang="en-US" sz="3600" smtClean="0">
                          <a:latin typeface="Times New Roman" pitchFamily="18" charset="0"/>
                          <a:cs typeface="Times New Roman" pitchFamily="18" charset="0"/>
                        </a:rPr>
                        <a:t>U</a:t>
                      </a:r>
                      <a:endParaRPr lang="en-US" sz="3600">
                        <a:latin typeface="Times New Roman" pitchFamily="18" charset="0"/>
                        <a:cs typeface="Times New Roman" pitchFamily="18" charset="0"/>
                      </a:endParaRPr>
                    </a:p>
                  </a:txBody>
                  <a:tcPr/>
                </a:tc>
                <a:tc>
                  <a:txBody>
                    <a:bodyPr/>
                    <a:lstStyle/>
                    <a:p>
                      <a:r>
                        <a:rPr lang="en-US" sz="3600" smtClean="0">
                          <a:latin typeface="Times New Roman" pitchFamily="18" charset="0"/>
                          <a:cs typeface="Times New Roman" pitchFamily="18" charset="0"/>
                        </a:rPr>
                        <a:t>Ố</a:t>
                      </a:r>
                      <a:endParaRPr lang="en-US" sz="3600">
                        <a:latin typeface="Times New Roman" pitchFamily="18" charset="0"/>
                        <a:cs typeface="Times New Roman" pitchFamily="18" charset="0"/>
                      </a:endParaRPr>
                    </a:p>
                  </a:txBody>
                  <a:tcPr/>
                </a:tc>
                <a:tc>
                  <a:txBody>
                    <a:bodyPr/>
                    <a:lstStyle/>
                    <a:p>
                      <a:r>
                        <a:rPr lang="en-US" sz="3600" smtClean="0">
                          <a:latin typeface="Times New Roman" pitchFamily="18" charset="0"/>
                          <a:cs typeface="Times New Roman" pitchFamily="18" charset="0"/>
                        </a:rPr>
                        <a:t>T</a:t>
                      </a:r>
                      <a:endParaRPr lang="en-US" sz="3600">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90423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586410"/>
          </a:xfrm>
        </p:spPr>
        <p:txBody>
          <a:bodyPr>
            <a:normAutofit/>
          </a:bodyPr>
          <a:lstStyle/>
          <a:p>
            <a:r>
              <a:rPr lang="en-US" sz="4000" dirty="0" err="1" smtClean="0">
                <a:latin typeface="Times New Roman" pitchFamily="18" charset="0"/>
                <a:cs typeface="Times New Roman" pitchFamily="18" charset="0"/>
              </a:rPr>
              <a:t>Hàng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ngang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có</a:t>
            </a:r>
            <a:r>
              <a:rPr lang="en-US" sz="4000" dirty="0" smtClean="0">
                <a:latin typeface="Times New Roman" pitchFamily="18" charset="0"/>
                <a:cs typeface="Times New Roman" pitchFamily="18" charset="0"/>
              </a:rPr>
              <a:t> 4 </a:t>
            </a:r>
            <a:r>
              <a:rPr lang="en-US" sz="4000" dirty="0" err="1" smtClean="0">
                <a:latin typeface="Times New Roman" pitchFamily="18" charset="0"/>
                <a:cs typeface="Times New Roman" pitchFamily="18" charset="0"/>
              </a:rPr>
              <a:t>chữ</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cái</a:t>
            </a: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r>
              <a:rPr lang="en-US" sz="4000" dirty="0">
                <a:latin typeface="Times New Roman" pitchFamily="18" charset="0"/>
                <a:cs typeface="Times New Roman" pitchFamily="18" charset="0"/>
              </a:rPr>
              <a:t/>
            </a:r>
            <a:br>
              <a:rPr lang="en-US" sz="4000" dirty="0">
                <a:latin typeface="Times New Roman" pitchFamily="18" charset="0"/>
                <a:cs typeface="Times New Roman" pitchFamily="18" charset="0"/>
              </a:rPr>
            </a:b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Ở </a:t>
            </a:r>
            <a:r>
              <a:rPr lang="en-US" sz="4000" dirty="0" err="1" smtClean="0">
                <a:latin typeface="Times New Roman" pitchFamily="18" charset="0"/>
                <a:cs typeface="Times New Roman" pitchFamily="18" charset="0"/>
              </a:rPr>
              <a:t>các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nhà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máy</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thải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ra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cái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gì</a:t>
            </a:r>
            <a:r>
              <a:rPr lang="en-US" sz="4000" dirty="0" smtClean="0">
                <a:latin typeface="Times New Roman" pitchFamily="18" charset="0"/>
                <a:cs typeface="Times New Roman" pitchFamily="18" charset="0"/>
              </a:rPr>
              <a:t> </a:t>
            </a:r>
            <a:r>
              <a:rPr lang="vi-VN" sz="4000" dirty="0" smtClean="0">
                <a:latin typeface="Times New Roman" pitchFamily="18" charset="0"/>
                <a:cs typeface="Times New Roman" pitchFamily="18" charset="0"/>
              </a:rPr>
              <a:t>để</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làm</a:t>
            </a:r>
            <a:r>
              <a:rPr lang="en-US" sz="4000" dirty="0" smtClean="0">
                <a:latin typeface="Times New Roman" pitchFamily="18" charset="0"/>
                <a:cs typeface="Times New Roman" pitchFamily="18" charset="0"/>
              </a:rPr>
              <a:t> ô </a:t>
            </a:r>
            <a:r>
              <a:rPr lang="en-US" sz="4000" dirty="0" err="1" smtClean="0">
                <a:latin typeface="Times New Roman" pitchFamily="18" charset="0"/>
                <a:cs typeface="Times New Roman" pitchFamily="18" charset="0"/>
              </a:rPr>
              <a:t>nhiễm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không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khí</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687895876"/>
              </p:ext>
            </p:extLst>
          </p:nvPr>
        </p:nvGraphicFramePr>
        <p:xfrm>
          <a:off x="1475656" y="1397000"/>
          <a:ext cx="6144344" cy="663848"/>
        </p:xfrm>
        <a:graphic>
          <a:graphicData uri="http://schemas.openxmlformats.org/drawingml/2006/table">
            <a:tbl>
              <a:tblPr firstRow="1" bandRow="1">
                <a:tableStyleId>{5C22544A-7EE6-4342-B048-85BDC9FD1C3A}</a:tableStyleId>
              </a:tblPr>
              <a:tblGrid>
                <a:gridCol w="1536086">
                  <a:extLst>
                    <a:ext uri="{9D8B030D-6E8A-4147-A177-3AD203B41FA5}">
                      <a16:colId xmlns:a16="http://schemas.microsoft.com/office/drawing/2014/main" xmlns="" val="20000"/>
                    </a:ext>
                  </a:extLst>
                </a:gridCol>
                <a:gridCol w="1536086">
                  <a:extLst>
                    <a:ext uri="{9D8B030D-6E8A-4147-A177-3AD203B41FA5}">
                      <a16:colId xmlns:a16="http://schemas.microsoft.com/office/drawing/2014/main" xmlns="" val="20001"/>
                    </a:ext>
                  </a:extLst>
                </a:gridCol>
                <a:gridCol w="1536086">
                  <a:extLst>
                    <a:ext uri="{9D8B030D-6E8A-4147-A177-3AD203B41FA5}">
                      <a16:colId xmlns:a16="http://schemas.microsoft.com/office/drawing/2014/main" xmlns="" val="20002"/>
                    </a:ext>
                  </a:extLst>
                </a:gridCol>
                <a:gridCol w="1536086">
                  <a:extLst>
                    <a:ext uri="{9D8B030D-6E8A-4147-A177-3AD203B41FA5}">
                      <a16:colId xmlns:a16="http://schemas.microsoft.com/office/drawing/2014/main" xmlns="" val="20003"/>
                    </a:ext>
                  </a:extLst>
                </a:gridCol>
              </a:tblGrid>
              <a:tr h="663848">
                <a:tc>
                  <a:txBody>
                    <a:bodyPr/>
                    <a:lstStyle/>
                    <a:p>
                      <a:pPr algn="ctr"/>
                      <a:r>
                        <a:rPr lang="en-US" sz="3200" dirty="0" smtClean="0">
                          <a:latin typeface="Times New Roman" pitchFamily="18" charset="0"/>
                          <a:cs typeface="Times New Roman" pitchFamily="18" charset="0"/>
                        </a:rPr>
                        <a:t>K</a:t>
                      </a:r>
                      <a:endParaRPr lang="en-US" sz="3200" dirty="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H</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Ó</a:t>
                      </a:r>
                      <a:endParaRPr lang="en-US" sz="3200">
                        <a:latin typeface="Times New Roman" pitchFamily="18" charset="0"/>
                        <a:cs typeface="Times New Roman" pitchFamily="18" charset="0"/>
                      </a:endParaRPr>
                    </a:p>
                  </a:txBody>
                  <a:tcPr/>
                </a:tc>
                <a:tc>
                  <a:txBody>
                    <a:bodyPr/>
                    <a:lstStyle/>
                    <a:p>
                      <a:pPr algn="ctr"/>
                      <a:r>
                        <a:rPr lang="en-US" sz="3200" dirty="0" smtClean="0">
                          <a:latin typeface="Times New Roman" pitchFamily="18" charset="0"/>
                          <a:cs typeface="Times New Roman" pitchFamily="18" charset="0"/>
                        </a:rPr>
                        <a:t>I</a:t>
                      </a:r>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5687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02434"/>
          </a:xfrm>
        </p:spPr>
        <p:txBody>
          <a:bodyPr>
            <a:normAutofit/>
          </a:bodyPr>
          <a:lstStyle/>
          <a:p>
            <a:r>
              <a:rPr lang="en-US" sz="4000" smtClean="0">
                <a:latin typeface="Times New Roman" pitchFamily="18" charset="0"/>
                <a:cs typeface="Times New Roman" pitchFamily="18" charset="0"/>
              </a:rPr>
              <a:t>Hàng ngang gồm 5 chữ cái</a:t>
            </a:r>
            <a:br>
              <a:rPr lang="en-US" sz="4000" smtClean="0">
                <a:latin typeface="Times New Roman" pitchFamily="18" charset="0"/>
                <a:cs typeface="Times New Roman" pitchFamily="18" charset="0"/>
              </a:rPr>
            </a:br>
            <a:r>
              <a:rPr lang="en-US" sz="4000">
                <a:latin typeface="Times New Roman" pitchFamily="18" charset="0"/>
                <a:cs typeface="Times New Roman" pitchFamily="18" charset="0"/>
              </a:rPr>
              <a:t/>
            </a:r>
            <a:br>
              <a:rPr lang="en-US" sz="4000">
                <a:latin typeface="Times New Roman" pitchFamily="18" charset="0"/>
                <a:cs typeface="Times New Roman" pitchFamily="18" charset="0"/>
              </a:rPr>
            </a:br>
            <a:r>
              <a:rPr lang="en-US" sz="4000" smtClean="0">
                <a:latin typeface="Times New Roman" pitchFamily="18" charset="0"/>
                <a:cs typeface="Times New Roman" pitchFamily="18" charset="0"/>
              </a:rPr>
              <a:t/>
            </a:r>
            <a:br>
              <a:rPr lang="en-US" sz="4000" smtClean="0">
                <a:latin typeface="Times New Roman" pitchFamily="18" charset="0"/>
                <a:cs typeface="Times New Roman" pitchFamily="18" charset="0"/>
              </a:rPr>
            </a:br>
            <a:r>
              <a:rPr lang="en-US" sz="4000" smtClean="0">
                <a:latin typeface="Times New Roman" pitchFamily="18" charset="0"/>
                <a:cs typeface="Times New Roman" pitchFamily="18" charset="0"/>
              </a:rPr>
              <a:t>Sau khi </a:t>
            </a:r>
            <a:r>
              <a:rPr lang="vi-VN" sz="4000" smtClean="0">
                <a:latin typeface="Times New Roman" pitchFamily="18" charset="0"/>
                <a:cs typeface="Times New Roman" pitchFamily="18" charset="0"/>
              </a:rPr>
              <a:t>ăn</a:t>
            </a:r>
            <a:r>
              <a:rPr lang="en-US" sz="4000" smtClean="0">
                <a:latin typeface="Times New Roman" pitchFamily="18" charset="0"/>
                <a:cs typeface="Times New Roman" pitchFamily="18" charset="0"/>
              </a:rPr>
              <a:t> quà bánh xong thì các em không nên làm gì?</a:t>
            </a:r>
            <a:endParaRPr lang="en-US" sz="4000">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31371184"/>
              </p:ext>
            </p:extLst>
          </p:nvPr>
        </p:nvGraphicFramePr>
        <p:xfrm>
          <a:off x="1475655" y="1397000"/>
          <a:ext cx="6144345" cy="951880"/>
        </p:xfrm>
        <a:graphic>
          <a:graphicData uri="http://schemas.openxmlformats.org/drawingml/2006/table">
            <a:tbl>
              <a:tblPr firstRow="1" bandRow="1">
                <a:tableStyleId>{5C22544A-7EE6-4342-B048-85BDC9FD1C3A}</a:tableStyleId>
              </a:tblPr>
              <a:tblGrid>
                <a:gridCol w="1228869">
                  <a:extLst>
                    <a:ext uri="{9D8B030D-6E8A-4147-A177-3AD203B41FA5}">
                      <a16:colId xmlns:a16="http://schemas.microsoft.com/office/drawing/2014/main" xmlns="" val="20000"/>
                    </a:ext>
                  </a:extLst>
                </a:gridCol>
                <a:gridCol w="1228869">
                  <a:extLst>
                    <a:ext uri="{9D8B030D-6E8A-4147-A177-3AD203B41FA5}">
                      <a16:colId xmlns:a16="http://schemas.microsoft.com/office/drawing/2014/main" xmlns="" val="20001"/>
                    </a:ext>
                  </a:extLst>
                </a:gridCol>
                <a:gridCol w="1228869">
                  <a:extLst>
                    <a:ext uri="{9D8B030D-6E8A-4147-A177-3AD203B41FA5}">
                      <a16:colId xmlns:a16="http://schemas.microsoft.com/office/drawing/2014/main" xmlns="" val="20002"/>
                    </a:ext>
                  </a:extLst>
                </a:gridCol>
                <a:gridCol w="1228869">
                  <a:extLst>
                    <a:ext uri="{9D8B030D-6E8A-4147-A177-3AD203B41FA5}">
                      <a16:colId xmlns:a16="http://schemas.microsoft.com/office/drawing/2014/main" xmlns="" val="20003"/>
                    </a:ext>
                  </a:extLst>
                </a:gridCol>
                <a:gridCol w="1228869">
                  <a:extLst>
                    <a:ext uri="{9D8B030D-6E8A-4147-A177-3AD203B41FA5}">
                      <a16:colId xmlns:a16="http://schemas.microsoft.com/office/drawing/2014/main" xmlns="" val="20004"/>
                    </a:ext>
                  </a:extLst>
                </a:gridCol>
              </a:tblGrid>
              <a:tr h="951880">
                <a:tc>
                  <a:txBody>
                    <a:bodyPr/>
                    <a:lstStyle/>
                    <a:p>
                      <a:pPr algn="ctr"/>
                      <a:r>
                        <a:rPr lang="en-US" sz="3200" smtClean="0">
                          <a:latin typeface="Times New Roman" pitchFamily="18" charset="0"/>
                          <a:cs typeface="Times New Roman" pitchFamily="18" charset="0"/>
                        </a:rPr>
                        <a:t>X</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Ả</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R</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Á</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C</a:t>
                      </a:r>
                      <a:endParaRPr lang="en-US" sz="3200">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40623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02434"/>
          </a:xfrm>
        </p:spPr>
        <p:txBody>
          <a:bodyPr>
            <a:normAutofit/>
          </a:bodyPr>
          <a:lstStyle/>
          <a:p>
            <a:r>
              <a:rPr lang="en-US" sz="4000" smtClean="0">
                <a:latin typeface="Times New Roman" pitchFamily="18" charset="0"/>
                <a:cs typeface="Times New Roman" pitchFamily="18" charset="0"/>
              </a:rPr>
              <a:t>Hàng ngang gồm 6 chữ cái</a:t>
            </a:r>
            <a:br>
              <a:rPr lang="en-US" sz="4000" smtClean="0">
                <a:latin typeface="Times New Roman" pitchFamily="18" charset="0"/>
                <a:cs typeface="Times New Roman" pitchFamily="18" charset="0"/>
              </a:rPr>
            </a:br>
            <a:r>
              <a:rPr lang="en-US" sz="4000" smtClean="0">
                <a:latin typeface="Times New Roman" pitchFamily="18" charset="0"/>
                <a:cs typeface="Times New Roman" pitchFamily="18" charset="0"/>
              </a:rPr>
              <a:t/>
            </a:r>
            <a:br>
              <a:rPr lang="en-US" sz="4000" smtClean="0">
                <a:latin typeface="Times New Roman" pitchFamily="18" charset="0"/>
                <a:cs typeface="Times New Roman" pitchFamily="18" charset="0"/>
              </a:rPr>
            </a:br>
            <a:r>
              <a:rPr lang="en-US" sz="4000">
                <a:latin typeface="Times New Roman" pitchFamily="18" charset="0"/>
                <a:cs typeface="Times New Roman" pitchFamily="18" charset="0"/>
              </a:rPr>
              <a:t/>
            </a:r>
            <a:br>
              <a:rPr lang="en-US" sz="4000">
                <a:latin typeface="Times New Roman" pitchFamily="18" charset="0"/>
                <a:cs typeface="Times New Roman" pitchFamily="18" charset="0"/>
              </a:rPr>
            </a:br>
            <a:r>
              <a:rPr lang="en-US" sz="4000" smtClean="0">
                <a:latin typeface="Times New Roman" pitchFamily="18" charset="0"/>
                <a:cs typeface="Times New Roman" pitchFamily="18" charset="0"/>
              </a:rPr>
              <a:t>Khói, bụi, khí </a:t>
            </a:r>
            <a:r>
              <a:rPr lang="vi-VN" sz="4000" smtClean="0">
                <a:latin typeface="Times New Roman" pitchFamily="18" charset="0"/>
                <a:cs typeface="Times New Roman" pitchFamily="18" charset="0"/>
              </a:rPr>
              <a:t>độ</a:t>
            </a:r>
            <a:r>
              <a:rPr lang="en-US" sz="4000" smtClean="0">
                <a:latin typeface="Times New Roman" pitchFamily="18" charset="0"/>
                <a:cs typeface="Times New Roman" pitchFamily="18" charset="0"/>
              </a:rPr>
              <a:t>c,...làm cho không khí nh</a:t>
            </a:r>
            <a:r>
              <a:rPr lang="vi-VN" sz="4000" smtClean="0">
                <a:latin typeface="Times New Roman" pitchFamily="18" charset="0"/>
                <a:cs typeface="Times New Roman" pitchFamily="18" charset="0"/>
              </a:rPr>
              <a:t>ư</a:t>
            </a:r>
            <a:r>
              <a:rPr lang="en-US" sz="4000" smtClean="0">
                <a:latin typeface="Times New Roman" pitchFamily="18" charset="0"/>
                <a:cs typeface="Times New Roman" pitchFamily="18" charset="0"/>
              </a:rPr>
              <a:t> thế nào?</a:t>
            </a:r>
            <a:endParaRPr lang="en-US" sz="4000">
              <a:latin typeface="Times New Roman" pitchFamily="18" charset="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206019223"/>
              </p:ext>
            </p:extLst>
          </p:nvPr>
        </p:nvGraphicFramePr>
        <p:xfrm>
          <a:off x="1403646" y="1397000"/>
          <a:ext cx="6216354" cy="807864"/>
        </p:xfrm>
        <a:graphic>
          <a:graphicData uri="http://schemas.openxmlformats.org/drawingml/2006/table">
            <a:tbl>
              <a:tblPr firstRow="1" bandRow="1">
                <a:tableStyleId>{5C22544A-7EE6-4342-B048-85BDC9FD1C3A}</a:tableStyleId>
              </a:tblPr>
              <a:tblGrid>
                <a:gridCol w="1036059">
                  <a:extLst>
                    <a:ext uri="{9D8B030D-6E8A-4147-A177-3AD203B41FA5}">
                      <a16:colId xmlns:a16="http://schemas.microsoft.com/office/drawing/2014/main" xmlns="" val="20000"/>
                    </a:ext>
                  </a:extLst>
                </a:gridCol>
                <a:gridCol w="1036059">
                  <a:extLst>
                    <a:ext uri="{9D8B030D-6E8A-4147-A177-3AD203B41FA5}">
                      <a16:colId xmlns:a16="http://schemas.microsoft.com/office/drawing/2014/main" xmlns="" val="20001"/>
                    </a:ext>
                  </a:extLst>
                </a:gridCol>
                <a:gridCol w="1036059">
                  <a:extLst>
                    <a:ext uri="{9D8B030D-6E8A-4147-A177-3AD203B41FA5}">
                      <a16:colId xmlns:a16="http://schemas.microsoft.com/office/drawing/2014/main" xmlns="" val="20002"/>
                    </a:ext>
                  </a:extLst>
                </a:gridCol>
                <a:gridCol w="1036059">
                  <a:extLst>
                    <a:ext uri="{9D8B030D-6E8A-4147-A177-3AD203B41FA5}">
                      <a16:colId xmlns:a16="http://schemas.microsoft.com/office/drawing/2014/main" xmlns="" val="20003"/>
                    </a:ext>
                  </a:extLst>
                </a:gridCol>
                <a:gridCol w="1036059">
                  <a:extLst>
                    <a:ext uri="{9D8B030D-6E8A-4147-A177-3AD203B41FA5}">
                      <a16:colId xmlns:a16="http://schemas.microsoft.com/office/drawing/2014/main" xmlns="" val="20004"/>
                    </a:ext>
                  </a:extLst>
                </a:gridCol>
                <a:gridCol w="1036059">
                  <a:extLst>
                    <a:ext uri="{9D8B030D-6E8A-4147-A177-3AD203B41FA5}">
                      <a16:colId xmlns:a16="http://schemas.microsoft.com/office/drawing/2014/main" xmlns="" val="20005"/>
                    </a:ext>
                  </a:extLst>
                </a:gridCol>
              </a:tblGrid>
              <a:tr h="807864">
                <a:tc>
                  <a:txBody>
                    <a:bodyPr/>
                    <a:lstStyle/>
                    <a:p>
                      <a:pPr algn="ctr"/>
                      <a:r>
                        <a:rPr lang="en-US" sz="3200" smtClean="0">
                          <a:latin typeface="Times New Roman" pitchFamily="18" charset="0"/>
                          <a:cs typeface="Times New Roman" pitchFamily="18" charset="0"/>
                        </a:rPr>
                        <a:t>Ô</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N</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H</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I</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Ễ</a:t>
                      </a:r>
                      <a:endParaRPr lang="en-US" sz="3200">
                        <a:latin typeface="Times New Roman" pitchFamily="18" charset="0"/>
                        <a:cs typeface="Times New Roman" pitchFamily="18" charset="0"/>
                      </a:endParaRPr>
                    </a:p>
                  </a:txBody>
                  <a:tcPr/>
                </a:tc>
                <a:tc>
                  <a:txBody>
                    <a:bodyPr/>
                    <a:lstStyle/>
                    <a:p>
                      <a:pPr algn="ctr"/>
                      <a:r>
                        <a:rPr lang="en-US" sz="3200" smtClean="0">
                          <a:latin typeface="Times New Roman" pitchFamily="18" charset="0"/>
                          <a:cs typeface="Times New Roman" pitchFamily="18" charset="0"/>
                        </a:rPr>
                        <a:t>M</a:t>
                      </a:r>
                      <a:endParaRPr lang="en-US" sz="3200">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50309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389627" y="188640"/>
            <a:ext cx="2364750" cy="923330"/>
          </a:xfrm>
          <a:prstGeom prst="rect">
            <a:avLst/>
          </a:prstGeom>
          <a:noFill/>
        </p:spPr>
        <p:txBody>
          <a:bodyPr wrap="none" lIns="91440" tIns="45720" rIns="91440" bIns="45720">
            <a:spAutoFit/>
          </a:bodyPr>
          <a:lstStyle/>
          <a:p>
            <a:pPr algn="ctr"/>
            <a:r>
              <a:rPr lang="en-US" sz="5400" b="1" smtClean="0">
                <a:ln w="18000">
                  <a:solidFill>
                    <a:schemeClr val="accent2">
                      <a:satMod val="140000"/>
                    </a:schemeClr>
                  </a:solidFill>
                  <a:prstDash val="solid"/>
                  <a:miter lim="800000"/>
                </a:ln>
                <a:solidFill>
                  <a:schemeClr val="accent6">
                    <a:lumMod val="75000"/>
                  </a:schemeClr>
                </a:solidFill>
                <a:effectLst>
                  <a:outerShdw blurRad="25500" dist="23000" dir="7020000" algn="tl">
                    <a:srgbClr val="000000">
                      <a:alpha val="50000"/>
                    </a:srgbClr>
                  </a:outerShdw>
                </a:effectLst>
              </a:rPr>
              <a:t>Bài học</a:t>
            </a:r>
            <a:endParaRPr lang="en-US" sz="5400" b="1">
              <a:ln w="18000">
                <a:solidFill>
                  <a:schemeClr val="accent2">
                    <a:satMod val="140000"/>
                  </a:schemeClr>
                </a:solidFill>
                <a:prstDash val="solid"/>
                <a:miter lim="800000"/>
              </a:ln>
              <a:solidFill>
                <a:schemeClr val="accent6">
                  <a:lumMod val="75000"/>
                </a:schemeClr>
              </a:solidFill>
              <a:effectLst>
                <a:outerShdw blurRad="25500" dist="23000" dir="7020000" algn="tl">
                  <a:srgbClr val="000000">
                    <a:alpha val="50000"/>
                  </a:srgbClr>
                </a:outerShdw>
              </a:effectLst>
            </a:endParaRPr>
          </a:p>
        </p:txBody>
      </p:sp>
      <p:sp>
        <p:nvSpPr>
          <p:cNvPr id="5" name="TextBox 4"/>
          <p:cNvSpPr txBox="1"/>
          <p:nvPr/>
        </p:nvSpPr>
        <p:spPr>
          <a:xfrm>
            <a:off x="258790" y="908720"/>
            <a:ext cx="8640960" cy="4401205"/>
          </a:xfrm>
          <a:prstGeom prst="rect">
            <a:avLst/>
          </a:prstGeom>
          <a:noFill/>
        </p:spPr>
        <p:txBody>
          <a:bodyPr wrap="square" rtlCol="0">
            <a:spAutoFit/>
          </a:bodyPr>
          <a:lstStyle/>
          <a:p>
            <a:r>
              <a:rPr lang="en-US" sz="4000" smtClean="0">
                <a:latin typeface="Times New Roman" pitchFamily="18" charset="0"/>
                <a:cs typeface="Times New Roman" pitchFamily="18" charset="0"/>
              </a:rPr>
              <a:t>  </a:t>
            </a:r>
            <a:r>
              <a:rPr lang="vi-VN" sz="4000" smtClean="0">
                <a:latin typeface="Times New Roman" pitchFamily="18" charset="0"/>
                <a:cs typeface="Times New Roman" pitchFamily="18" charset="0"/>
              </a:rPr>
              <a:t>Khói, khí độc, các loại bụi, vi khuẩn, … là nguyên nhân làm cho không khí bị ô nhiễm.Không khí được coi là trong sạch khi những thành phần kể trên có trong không khí với tỉ lệ thấp, không làm hại đến sức khỏe của con người và</a:t>
            </a:r>
            <a:endParaRPr lang="en-US" sz="4000" smtClean="0">
              <a:latin typeface="Times New Roman" pitchFamily="18" charset="0"/>
              <a:cs typeface="Times New Roman" pitchFamily="18" charset="0"/>
            </a:endParaRPr>
          </a:p>
          <a:p>
            <a:r>
              <a:rPr lang="vi-VN" sz="4000" smtClean="0">
                <a:latin typeface="Times New Roman" pitchFamily="18" charset="0"/>
                <a:cs typeface="Times New Roman" pitchFamily="18" charset="0"/>
              </a:rPr>
              <a:t>các sinh vật khác</a:t>
            </a:r>
            <a:endParaRPr lang="en-US" sz="4000">
              <a:latin typeface="Times New Roman" pitchFamily="18" charset="0"/>
              <a:cs typeface="Times New Roman" pitchFamily="18" charset="0"/>
            </a:endParaRPr>
          </a:p>
        </p:txBody>
      </p:sp>
    </p:spTree>
    <p:extLst>
      <p:ext uri="{BB962C8B-B14F-4D97-AF65-F5344CB8AC3E}">
        <p14:creationId xmlns:p14="http://schemas.microsoft.com/office/powerpoint/2010/main" val="59199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AR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3" y="5181600"/>
            <a:ext cx="8610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ABARBLY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6483350"/>
            <a:ext cx="91440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3D_COO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49238"/>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3D_COOL"/>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14325"/>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WordArt 6"/>
          <p:cNvSpPr>
            <a:spLocks noChangeArrowheads="1" noChangeShapeType="1" noTextEdit="1"/>
          </p:cNvSpPr>
          <p:nvPr/>
        </p:nvSpPr>
        <p:spPr bwMode="auto">
          <a:xfrm>
            <a:off x="380999" y="1411615"/>
            <a:ext cx="8431213" cy="2057400"/>
          </a:xfrm>
          <a:prstGeom prst="rect">
            <a:avLst/>
          </a:prstGeom>
        </p:spPr>
        <p:txBody>
          <a:bodyPr wrap="none" fromWordArt="1">
            <a:prstTxWarp prst="textPlain">
              <a:avLst>
                <a:gd name="adj" fmla="val 50000"/>
              </a:avLst>
            </a:prstTxWarp>
          </a:bodyPr>
          <a:lstStyle/>
          <a:p>
            <a:pPr algn="ctr"/>
            <a:r>
              <a:rPr lang="pt-BR" sz="6000" b="1" kern="10" dirty="0" smtClean="0">
                <a:ln w="19050">
                  <a:solidFill>
                    <a:srgbClr val="99CCFF"/>
                  </a:solidFill>
                  <a:round/>
                  <a:headEnd/>
                  <a:tailEnd/>
                </a:ln>
                <a:solidFill>
                  <a:srgbClr val="0066CC"/>
                </a:solidFill>
                <a:effectLst>
                  <a:outerShdw dist="35921" dir="2700000" algn="ctr" rotWithShape="0">
                    <a:srgbClr val="990000"/>
                  </a:outerShdw>
                </a:effectLst>
                <a:latin typeface=".VnArial Narrow" panose="020B7200000000000000" pitchFamily="34" charset="0"/>
              </a:rPr>
              <a:t>TẠM BIỆT CÁC EM </a:t>
            </a:r>
            <a:endParaRPr lang="pt-BR" sz="6000" b="1" kern="10" dirty="0">
              <a:ln w="19050">
                <a:solidFill>
                  <a:srgbClr val="99CCFF"/>
                </a:solidFill>
                <a:round/>
                <a:headEnd/>
                <a:tailEnd/>
              </a:ln>
              <a:solidFill>
                <a:srgbClr val="0066CC"/>
              </a:solidFill>
              <a:effectLst>
                <a:outerShdw dist="35921" dir="2700000" algn="ctr" rotWithShape="0">
                  <a:srgbClr val="990000"/>
                </a:outerShdw>
              </a:effectLst>
              <a:latin typeface=".VnArial Narrow" panose="020B7200000000000000" pitchFamily="34" charset="0"/>
            </a:endParaRPr>
          </a:p>
          <a:p>
            <a:pPr algn="ctr"/>
            <a:r>
              <a:rPr lang="pt-BR" sz="6000" b="1" kern="10" dirty="0" smtClean="0">
                <a:ln w="19050">
                  <a:solidFill>
                    <a:srgbClr val="99CCFF"/>
                  </a:solidFill>
                  <a:round/>
                  <a:headEnd/>
                  <a:tailEnd/>
                </a:ln>
                <a:solidFill>
                  <a:srgbClr val="0066CC"/>
                </a:solidFill>
                <a:effectLst>
                  <a:outerShdw dist="35921" dir="2700000" algn="ctr" rotWithShape="0">
                    <a:srgbClr val="990000"/>
                  </a:outerShdw>
                </a:effectLst>
                <a:latin typeface=".VnArial Narrow" panose="020B7200000000000000" pitchFamily="34" charset="0"/>
              </a:rPr>
              <a:t>CHÚC CÁC EM CHĂM NGOAN HỌC TỐT </a:t>
            </a:r>
            <a:r>
              <a:rPr lang="pt-BR" sz="6000" b="1" kern="10" dirty="0">
                <a:ln w="19050">
                  <a:solidFill>
                    <a:srgbClr val="99CCFF"/>
                  </a:solidFill>
                  <a:round/>
                  <a:headEnd/>
                  <a:tailEnd/>
                </a:ln>
                <a:solidFill>
                  <a:srgbClr val="0066CC"/>
                </a:solidFill>
                <a:effectLst>
                  <a:outerShdw dist="35921" dir="2700000" algn="ctr" rotWithShape="0">
                    <a:srgbClr val="990000"/>
                  </a:outerShdw>
                </a:effectLst>
                <a:latin typeface=".VnArial Narrow" panose="020B7200000000000000" pitchFamily="34" charset="0"/>
              </a:rPr>
              <a:t>!</a:t>
            </a:r>
            <a:endParaRPr lang="en-US" sz="6000" b="1" kern="10" dirty="0">
              <a:ln w="19050">
                <a:solidFill>
                  <a:srgbClr val="99CCFF"/>
                </a:solidFill>
                <a:round/>
                <a:headEnd/>
                <a:tailEnd/>
              </a:ln>
              <a:solidFill>
                <a:srgbClr val="0066CC"/>
              </a:solidFill>
              <a:effectLst>
                <a:outerShdw dist="35921" dir="2700000" algn="ctr" rotWithShape="0">
                  <a:srgbClr val="990000"/>
                </a:outerShdw>
              </a:effectLst>
              <a:latin typeface=".VnArial Narrow" panose="020B7200000000000000" pitchFamily="34" charset="0"/>
            </a:endParaRPr>
          </a:p>
        </p:txBody>
      </p:sp>
    </p:spTree>
    <p:extLst>
      <p:ext uri="{BB962C8B-B14F-4D97-AF65-F5344CB8AC3E}">
        <p14:creationId xmlns:p14="http://schemas.microsoft.com/office/powerpoint/2010/main" val="55324690"/>
      </p:ext>
    </p:extLst>
  </p:cSld>
  <p:clrMapOvr>
    <a:masterClrMapping/>
  </p:clrMapOvr>
  <p:transition spd="med">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27654"/>
                                        </p:tgtEl>
                                        <p:attrNameLst>
                                          <p:attrName>style.color</p:attrName>
                                        </p:attrNameLst>
                                      </p:cBhvr>
                                      <p:by>
                                        <p:hsl h="0" s="12549" l="25098"/>
                                      </p:by>
                                    </p:animClr>
                                    <p:animClr clrSpc="hsl" dir="cw">
                                      <p:cBhvr>
                                        <p:cTn id="7" dur="500" fill="hold"/>
                                        <p:tgtEl>
                                          <p:spTgt spid="27654"/>
                                        </p:tgtEl>
                                        <p:attrNameLst>
                                          <p:attrName>fillcolor</p:attrName>
                                        </p:attrNameLst>
                                      </p:cBhvr>
                                      <p:by>
                                        <p:hsl h="0" s="12549" l="25098"/>
                                      </p:by>
                                    </p:animClr>
                                    <p:animClr clrSpc="hsl" dir="cw">
                                      <p:cBhvr>
                                        <p:cTn id="8" dur="500" fill="hold"/>
                                        <p:tgtEl>
                                          <p:spTgt spid="27654"/>
                                        </p:tgtEl>
                                        <p:attrNameLst>
                                          <p:attrName>stroke.color</p:attrName>
                                        </p:attrNameLst>
                                      </p:cBhvr>
                                      <p:by>
                                        <p:hsl h="0" s="12549" l="25098"/>
                                      </p:by>
                                    </p:animClr>
                                    <p:set>
                                      <p:cBhvr>
                                        <p:cTn id="9" dur="500" fill="hold"/>
                                        <p:tgtEl>
                                          <p:spTgt spid="27654"/>
                                        </p:tgtEl>
                                        <p:attrNameLst>
                                          <p:attrName>fill.type</p:attrName>
                                        </p:attrNameLst>
                                      </p:cBhvr>
                                      <p:to>
                                        <p:strVal val="solid"/>
                                      </p:to>
                                    </p:set>
                                  </p:childTnLst>
                                </p:cTn>
                              </p:par>
                            </p:childTnLst>
                          </p:cTn>
                        </p:par>
                        <p:par>
                          <p:cTn id="10" fill="hold" nodeType="afterGroup">
                            <p:stCondLst>
                              <p:cond delay="500"/>
                            </p:stCondLst>
                            <p:childTnLst>
                              <p:par>
                                <p:cTn id="11" presetID="3" presetClass="emph" presetSubtype="2" fill="hold" grpId="1" nodeType="afterEffect">
                                  <p:stCondLst>
                                    <p:cond delay="0"/>
                                  </p:stCondLst>
                                  <p:childTnLst>
                                    <p:animClr clrSpc="rgb" dir="cw">
                                      <p:cBhvr>
                                        <p:cTn id="12" dur="2000" fill="hold"/>
                                        <p:tgtEl>
                                          <p:spTgt spid="27654"/>
                                        </p:tgtEl>
                                        <p:attrNameLst>
                                          <p:attrName>style.color</p:attrName>
                                        </p:attrNameLst>
                                      </p:cBhvr>
                                      <p:to>
                                        <a:schemeClr val="accent2"/>
                                      </p:to>
                                    </p:animClr>
                                  </p:childTnLst>
                                </p:cTn>
                              </p:par>
                            </p:childTnLst>
                          </p:cTn>
                        </p:par>
                        <p:par>
                          <p:cTn id="13" fill="hold" nodeType="afterGroup">
                            <p:stCondLst>
                              <p:cond delay="2500"/>
                            </p:stCondLst>
                            <p:childTnLst>
                              <p:par>
                                <p:cTn id="14" presetID="30" presetClass="emph" presetSubtype="0" fill="hold" grpId="2" nodeType="afterEffect">
                                  <p:stCondLst>
                                    <p:cond delay="0"/>
                                  </p:stCondLst>
                                  <p:childTnLst>
                                    <p:animClr clrSpc="hsl" dir="cw">
                                      <p:cBhvr override="childStyle">
                                        <p:cTn id="15" dur="500" fill="hold"/>
                                        <p:tgtEl>
                                          <p:spTgt spid="27654"/>
                                        </p:tgtEl>
                                        <p:attrNameLst>
                                          <p:attrName>style.color</p:attrName>
                                        </p:attrNameLst>
                                      </p:cBhvr>
                                      <p:by>
                                        <p:hsl h="0" s="12549" l="25098"/>
                                      </p:by>
                                    </p:animClr>
                                    <p:animClr clrSpc="hsl" dir="cw">
                                      <p:cBhvr>
                                        <p:cTn id="16" dur="500" fill="hold"/>
                                        <p:tgtEl>
                                          <p:spTgt spid="27654"/>
                                        </p:tgtEl>
                                        <p:attrNameLst>
                                          <p:attrName>fillcolor</p:attrName>
                                        </p:attrNameLst>
                                      </p:cBhvr>
                                      <p:by>
                                        <p:hsl h="0" s="12549" l="25098"/>
                                      </p:by>
                                    </p:animClr>
                                    <p:animClr clrSpc="hsl" dir="cw">
                                      <p:cBhvr>
                                        <p:cTn id="17" dur="500" fill="hold"/>
                                        <p:tgtEl>
                                          <p:spTgt spid="27654"/>
                                        </p:tgtEl>
                                        <p:attrNameLst>
                                          <p:attrName>stroke.color</p:attrName>
                                        </p:attrNameLst>
                                      </p:cBhvr>
                                      <p:by>
                                        <p:hsl h="0" s="12549" l="25098"/>
                                      </p:by>
                                    </p:animClr>
                                    <p:set>
                                      <p:cBhvr>
                                        <p:cTn id="18" dur="500" fill="hold"/>
                                        <p:tgtEl>
                                          <p:spTgt spid="2765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animBg="1"/>
      <p:bldP spid="27654" grpId="1" animBg="1"/>
      <p:bldP spid="27654"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503" y="125760"/>
            <a:ext cx="8229600" cy="1143000"/>
          </a:xfrm>
        </p:spPr>
        <p:txBody>
          <a:bodyPr>
            <a:noAutofit/>
          </a:bodyPr>
          <a:lstStyle/>
          <a:p>
            <a:pPr algn="just"/>
            <a:r>
              <a:rPr lang="en-US" smtClean="0"/>
              <a:t>Câu 1: </a:t>
            </a:r>
            <a:r>
              <a:rPr lang="vi-VN" smtClean="0"/>
              <a:t>Sức gió thổi được chia thành mấy cấp độ?</a:t>
            </a:r>
            <a:endParaRPr lang="en-US"/>
          </a:p>
        </p:txBody>
      </p:sp>
      <p:sp>
        <p:nvSpPr>
          <p:cNvPr id="3" name="TextBox 2"/>
          <p:cNvSpPr txBox="1"/>
          <p:nvPr/>
        </p:nvSpPr>
        <p:spPr>
          <a:xfrm>
            <a:off x="453503" y="1268760"/>
            <a:ext cx="8135542" cy="1323439"/>
          </a:xfrm>
          <a:prstGeom prst="rect">
            <a:avLst/>
          </a:prstGeom>
          <a:noFill/>
        </p:spPr>
        <p:txBody>
          <a:bodyPr wrap="square" rtlCol="0">
            <a:spAutoFit/>
          </a:bodyPr>
          <a:lstStyle/>
          <a:p>
            <a:r>
              <a:rPr lang="en-US" sz="4000" dirty="0" err="1" smtClean="0">
                <a:latin typeface="Times New Roman" pitchFamily="18" charset="0"/>
                <a:cs typeface="Times New Roman" pitchFamily="18" charset="0"/>
              </a:rPr>
              <a:t>Đáp</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án</a:t>
            </a:r>
            <a:r>
              <a:rPr lang="en-US" sz="4000" dirty="0" smtClean="0">
                <a:latin typeface="Times New Roman" pitchFamily="18" charset="0"/>
                <a:cs typeface="Times New Roman" pitchFamily="18" charset="0"/>
              </a:rPr>
              <a:t>:  </a:t>
            </a:r>
            <a:r>
              <a:rPr lang="vi-VN" sz="4000" dirty="0" smtClean="0">
                <a:latin typeface="Times New Roman" pitchFamily="18" charset="0"/>
                <a:cs typeface="Times New Roman" pitchFamily="18" charset="0"/>
              </a:rPr>
              <a:t>Sức gió thổi được chia thành 13 cấp độ</a:t>
            </a:r>
            <a:endParaRPr lang="en-US" sz="4000" dirty="0">
              <a:latin typeface="Times New Roman" pitchFamily="18" charset="0"/>
              <a:cs typeface="Times New Roman" pitchFamily="18" charset="0"/>
            </a:endParaRPr>
          </a:p>
        </p:txBody>
      </p:sp>
      <p:sp>
        <p:nvSpPr>
          <p:cNvPr id="4" name="TextBox 3"/>
          <p:cNvSpPr txBox="1"/>
          <p:nvPr/>
        </p:nvSpPr>
        <p:spPr>
          <a:xfrm>
            <a:off x="488235" y="2414498"/>
            <a:ext cx="8135541" cy="1446550"/>
          </a:xfrm>
          <a:prstGeom prst="rect">
            <a:avLst/>
          </a:prstGeom>
          <a:noFill/>
        </p:spPr>
        <p:txBody>
          <a:bodyPr wrap="square" rtlCol="0">
            <a:spAutoFit/>
          </a:bodyPr>
          <a:lstStyle/>
          <a:p>
            <a:pPr algn="just"/>
            <a:r>
              <a:rPr lang="en-US" sz="4400" smtClean="0">
                <a:latin typeface="Times New Roman" pitchFamily="18" charset="0"/>
                <a:cs typeface="Times New Roman" pitchFamily="18" charset="0"/>
              </a:rPr>
              <a:t>Câu 2: Em hãy nêu một số cách phòng chống bão mà em biết?</a:t>
            </a:r>
            <a:endParaRPr lang="en-US" sz="4400">
              <a:latin typeface="Times New Roman" pitchFamily="18" charset="0"/>
              <a:cs typeface="Times New Roman" pitchFamily="18" charset="0"/>
            </a:endParaRPr>
          </a:p>
        </p:txBody>
      </p:sp>
      <p:sp>
        <p:nvSpPr>
          <p:cNvPr id="5" name="TextBox 4"/>
          <p:cNvSpPr txBox="1"/>
          <p:nvPr/>
        </p:nvSpPr>
        <p:spPr>
          <a:xfrm>
            <a:off x="467545" y="3717032"/>
            <a:ext cx="8135541" cy="2554545"/>
          </a:xfrm>
          <a:prstGeom prst="rect">
            <a:avLst/>
          </a:prstGeom>
          <a:noFill/>
        </p:spPr>
        <p:txBody>
          <a:bodyPr wrap="square" rtlCol="0">
            <a:spAutoFit/>
          </a:bodyPr>
          <a:lstStyle/>
          <a:p>
            <a:pPr algn="just"/>
            <a:r>
              <a:rPr lang="vi-VN" sz="4000" dirty="0" smtClean="0">
                <a:latin typeface="Times New Roman" pitchFamily="18" charset="0"/>
                <a:cs typeface="Times New Roman" pitchFamily="18" charset="0"/>
              </a:rPr>
              <a:t>Đá</a:t>
            </a:r>
            <a:r>
              <a:rPr lang="en-US" sz="4000" dirty="0" smtClean="0">
                <a:latin typeface="Times New Roman" pitchFamily="18" charset="0"/>
                <a:cs typeface="Times New Roman" pitchFamily="18" charset="0"/>
              </a:rPr>
              <a:t>p </a:t>
            </a:r>
            <a:r>
              <a:rPr lang="en-US" sz="4000" dirty="0" err="1" smtClean="0">
                <a:latin typeface="Times New Roman" pitchFamily="18" charset="0"/>
                <a:cs typeface="Times New Roman" pitchFamily="18" charset="0"/>
              </a:rPr>
              <a:t>án</a:t>
            </a:r>
            <a:r>
              <a:rPr lang="en-US" sz="4000" dirty="0" smtClean="0">
                <a:latin typeface="Times New Roman" pitchFamily="18" charset="0"/>
                <a:cs typeface="Times New Roman" pitchFamily="18" charset="0"/>
              </a:rPr>
              <a:t>: </a:t>
            </a:r>
            <a:r>
              <a:rPr lang="vi-VN" sz="4000" dirty="0" smtClean="0">
                <a:latin typeface="Times New Roman" pitchFamily="18" charset="0"/>
                <a:cs typeface="Times New Roman" pitchFamily="18" charset="0"/>
              </a:rPr>
              <a:t>Một số cách phòng chống bão: Di dời dân, chằng chống nhà cửa, không ra khơi lúc gió to, cần cắt điện, đắp đê ngăn lũ,..</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8194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000"/>
                                        <p:tgtEl>
                                          <p:spTgt spid="4">
                                            <p:txEl>
                                              <p:pRg st="0" end="0"/>
                                            </p:txEl>
                                          </p:spTgt>
                                        </p:tgtEl>
                                      </p:cBhvr>
                                    </p:animEffect>
                                    <p:anim calcmode="lin" valueType="num">
                                      <p:cBhvr>
                                        <p:cTn id="1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barn(inVertical)">
                                      <p:cBhvr>
                                        <p:cTn id="2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mtClean="0">
                <a:latin typeface="Times New Roman" pitchFamily="18" charset="0"/>
                <a:cs typeface="Times New Roman" pitchFamily="18" charset="0"/>
              </a:rPr>
              <a:t>Câu 3: Em hãy nêu tác hại của bão gây ra?</a:t>
            </a:r>
            <a:endParaRPr lang="en-US">
              <a:latin typeface="Times New Roman" pitchFamily="18" charset="0"/>
              <a:cs typeface="Times New Roman" pitchFamily="18" charset="0"/>
            </a:endParaRPr>
          </a:p>
        </p:txBody>
      </p:sp>
      <p:sp>
        <p:nvSpPr>
          <p:cNvPr id="3" name="TextBox 2"/>
          <p:cNvSpPr txBox="1"/>
          <p:nvPr/>
        </p:nvSpPr>
        <p:spPr>
          <a:xfrm>
            <a:off x="525312" y="1570468"/>
            <a:ext cx="8064896" cy="1938992"/>
          </a:xfrm>
          <a:prstGeom prst="rect">
            <a:avLst/>
          </a:prstGeom>
          <a:noFill/>
        </p:spPr>
        <p:txBody>
          <a:bodyPr wrap="square" rtlCol="0">
            <a:spAutoFit/>
          </a:bodyPr>
          <a:lstStyle/>
          <a:p>
            <a:r>
              <a:rPr lang="vi-VN" sz="4000" dirty="0" smtClean="0">
                <a:latin typeface="Times New Roman" pitchFamily="18" charset="0"/>
                <a:cs typeface="Times New Roman" pitchFamily="18" charset="0"/>
              </a:rPr>
              <a:t>Đá</a:t>
            </a:r>
            <a:r>
              <a:rPr lang="en-US" sz="4000" dirty="0" smtClean="0">
                <a:latin typeface="Times New Roman" pitchFamily="18" charset="0"/>
                <a:cs typeface="Times New Roman" pitchFamily="18" charset="0"/>
              </a:rPr>
              <a:t>p </a:t>
            </a:r>
            <a:r>
              <a:rPr lang="en-US" sz="4000" dirty="0" err="1" smtClean="0">
                <a:latin typeface="Times New Roman" pitchFamily="18" charset="0"/>
                <a:cs typeface="Times New Roman" pitchFamily="18" charset="0"/>
              </a:rPr>
              <a:t>án</a:t>
            </a:r>
            <a:r>
              <a:rPr lang="en-US" sz="4000" dirty="0" smtClean="0">
                <a:latin typeface="Times New Roman" pitchFamily="18" charset="0"/>
                <a:cs typeface="Times New Roman" pitchFamily="18" charset="0"/>
              </a:rPr>
              <a:t>: </a:t>
            </a:r>
            <a:r>
              <a:rPr lang="vi-VN" sz="4000" dirty="0" smtClean="0">
                <a:latin typeface="Times New Roman" pitchFamily="18" charset="0"/>
                <a:cs typeface="Times New Roman" pitchFamily="18" charset="0"/>
              </a:rPr>
              <a:t>Bão lớn làm thiệt hại về người và của, nhà cửa sẽ sụp đổ, thiệt hại mùa vụ,...</a:t>
            </a:r>
            <a:endParaRPr lang="en-US" sz="40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3514148"/>
            <a:ext cx="4435223" cy="32142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552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980728"/>
            <a:ext cx="9144000" cy="1368152"/>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6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r>
            <a:br>
              <a:rPr lang="en-US" sz="36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br>
            <a:r>
              <a:rPr lang="en-US" sz="4800" b="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Bài: Không Khí Bị Ô Nhiễm</a:t>
            </a:r>
            <a:endPar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422481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363272" cy="1656184"/>
          </a:xfrm>
        </p:spPr>
        <p:txBody>
          <a:bodyPr>
            <a:noAutofit/>
          </a:bodyPr>
          <a:lstStyle/>
          <a:p>
            <a:pPr algn="l"/>
            <a:r>
              <a:rPr lang="vi-VN" smtClean="0"/>
              <a:t>* Hoạt động 1: Không khí sạch và không khí bị ô nhiễm</a:t>
            </a:r>
            <a:br>
              <a:rPr lang="vi-VN" smtClean="0"/>
            </a:br>
            <a:endParaRPr lang="en-US"/>
          </a:p>
        </p:txBody>
      </p:sp>
      <p:sp>
        <p:nvSpPr>
          <p:cNvPr id="3" name="TextBox 2"/>
          <p:cNvSpPr txBox="1"/>
          <p:nvPr/>
        </p:nvSpPr>
        <p:spPr>
          <a:xfrm>
            <a:off x="1043608" y="1523836"/>
            <a:ext cx="6840760" cy="707886"/>
          </a:xfrm>
          <a:prstGeom prst="rect">
            <a:avLst/>
          </a:prstGeom>
          <a:noFill/>
        </p:spPr>
        <p:txBody>
          <a:bodyPr wrap="square" rtlCol="0">
            <a:spAutoFit/>
          </a:bodyPr>
          <a:lstStyle/>
          <a:p>
            <a:r>
              <a:rPr lang="en-US" sz="4000" smtClean="0">
                <a:latin typeface="Times New Roman" pitchFamily="18" charset="0"/>
                <a:cs typeface="Times New Roman" pitchFamily="18" charset="0"/>
              </a:rPr>
              <a:t>Quan sát tranh và thảo luận: </a:t>
            </a:r>
            <a:endParaRPr lang="en-US" sz="4000">
              <a:latin typeface="Times New Roman" pitchFamily="18" charset="0"/>
              <a:cs typeface="Times New Roman" pitchFamily="18" charset="0"/>
            </a:endParaRPr>
          </a:p>
        </p:txBody>
      </p:sp>
      <p:sp>
        <p:nvSpPr>
          <p:cNvPr id="4" name="Right Arrow 3"/>
          <p:cNvSpPr/>
          <p:nvPr/>
        </p:nvSpPr>
        <p:spPr>
          <a:xfrm>
            <a:off x="323528" y="1700808"/>
            <a:ext cx="504056" cy="3539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xplosion 2 6"/>
          <p:cNvSpPr/>
          <p:nvPr/>
        </p:nvSpPr>
        <p:spPr>
          <a:xfrm>
            <a:off x="0" y="2212101"/>
            <a:ext cx="4644516" cy="442184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smtClean="0">
                <a:latin typeface="Times New Roman" pitchFamily="18" charset="0"/>
                <a:cs typeface="Times New Roman" pitchFamily="18" charset="0"/>
              </a:rPr>
              <a:t>Hình nào thể hiện bầu không khí trong sạch? Tại sao?</a:t>
            </a:r>
            <a:endParaRPr lang="en-US" sz="2800">
              <a:latin typeface="Times New Roman" pitchFamily="18" charset="0"/>
              <a:cs typeface="Times New Roman" pitchFamily="18" charset="0"/>
            </a:endParaRPr>
          </a:p>
        </p:txBody>
      </p:sp>
      <p:sp>
        <p:nvSpPr>
          <p:cNvPr id="8" name="Explosion 2 7"/>
          <p:cNvSpPr/>
          <p:nvPr/>
        </p:nvSpPr>
        <p:spPr>
          <a:xfrm rot="545221" flipH="1">
            <a:off x="4557574" y="2382668"/>
            <a:ext cx="4644824" cy="474577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smtClean="0">
                <a:latin typeface="Times New Roman" pitchFamily="18" charset="0"/>
                <a:cs typeface="Times New Roman" pitchFamily="18" charset="0"/>
              </a:rPr>
              <a:t>Hình nào thể hiện bầu không khí bị ô nhiễm? Tại sao?</a:t>
            </a:r>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402660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16632"/>
            <a:ext cx="3482291" cy="635551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7944" y="3785502"/>
            <a:ext cx="4392488" cy="266383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7944" y="56021"/>
            <a:ext cx="4392488" cy="3463660"/>
          </a:xfrm>
          <a:prstGeom prst="rect">
            <a:avLst/>
          </a:prstGeom>
        </p:spPr>
      </p:pic>
      <p:sp>
        <p:nvSpPr>
          <p:cNvPr id="6" name="TextBox 5"/>
          <p:cNvSpPr txBox="1"/>
          <p:nvPr/>
        </p:nvSpPr>
        <p:spPr>
          <a:xfrm>
            <a:off x="1092565" y="1988840"/>
            <a:ext cx="1944216" cy="461665"/>
          </a:xfrm>
          <a:prstGeom prst="rect">
            <a:avLst/>
          </a:prstGeom>
          <a:noFill/>
        </p:spPr>
        <p:txBody>
          <a:bodyPr wrap="square" rtlCol="0">
            <a:spAutoFit/>
          </a:bodyPr>
          <a:lstStyle/>
          <a:p>
            <a:pPr algn="ctr"/>
            <a:r>
              <a:rPr lang="en-US" sz="2400" smtClean="0">
                <a:latin typeface="Times New Roman" pitchFamily="18" charset="0"/>
                <a:cs typeface="Times New Roman" pitchFamily="18" charset="0"/>
              </a:rPr>
              <a:t>Hình 1</a:t>
            </a:r>
            <a:endParaRPr lang="en-US" sz="2400">
              <a:latin typeface="Times New Roman" pitchFamily="18" charset="0"/>
              <a:cs typeface="Times New Roman" pitchFamily="18" charset="0"/>
            </a:endParaRPr>
          </a:p>
        </p:txBody>
      </p:sp>
      <p:sp>
        <p:nvSpPr>
          <p:cNvPr id="7" name="TextBox 6"/>
          <p:cNvSpPr txBox="1"/>
          <p:nvPr/>
        </p:nvSpPr>
        <p:spPr>
          <a:xfrm>
            <a:off x="1475656" y="6446689"/>
            <a:ext cx="1224136" cy="461665"/>
          </a:xfrm>
          <a:prstGeom prst="rect">
            <a:avLst/>
          </a:prstGeom>
          <a:noFill/>
        </p:spPr>
        <p:txBody>
          <a:bodyPr wrap="square" rtlCol="0">
            <a:spAutoFit/>
          </a:bodyPr>
          <a:lstStyle/>
          <a:p>
            <a:r>
              <a:rPr lang="en-US" sz="2400" smtClean="0">
                <a:latin typeface="Times New Roman" pitchFamily="18" charset="0"/>
                <a:cs typeface="Times New Roman" pitchFamily="18" charset="0"/>
              </a:rPr>
              <a:t>Hình 2</a:t>
            </a:r>
            <a:endParaRPr lang="en-US" sz="2400">
              <a:latin typeface="Times New Roman" pitchFamily="18" charset="0"/>
              <a:cs typeface="Times New Roman" pitchFamily="18" charset="0"/>
            </a:endParaRPr>
          </a:p>
        </p:txBody>
      </p:sp>
      <p:sp>
        <p:nvSpPr>
          <p:cNvPr id="8" name="TextBox 7"/>
          <p:cNvSpPr txBox="1"/>
          <p:nvPr/>
        </p:nvSpPr>
        <p:spPr>
          <a:xfrm>
            <a:off x="5648022" y="3063555"/>
            <a:ext cx="2592288" cy="461665"/>
          </a:xfrm>
          <a:prstGeom prst="rect">
            <a:avLst/>
          </a:prstGeom>
          <a:noFill/>
        </p:spPr>
        <p:txBody>
          <a:bodyPr wrap="square" rtlCol="0">
            <a:spAutoFit/>
          </a:bodyPr>
          <a:lstStyle/>
          <a:p>
            <a:r>
              <a:rPr lang="en-US" sz="2400" smtClean="0">
                <a:latin typeface="Times New Roman" pitchFamily="18" charset="0"/>
                <a:cs typeface="Times New Roman" pitchFamily="18" charset="0"/>
              </a:rPr>
              <a:t>Hình 3</a:t>
            </a:r>
            <a:endParaRPr lang="en-US" sz="2400">
              <a:latin typeface="Times New Roman" pitchFamily="18" charset="0"/>
              <a:cs typeface="Times New Roman" pitchFamily="18" charset="0"/>
            </a:endParaRPr>
          </a:p>
        </p:txBody>
      </p:sp>
      <p:sp>
        <p:nvSpPr>
          <p:cNvPr id="9" name="TextBox 8"/>
          <p:cNvSpPr txBox="1"/>
          <p:nvPr/>
        </p:nvSpPr>
        <p:spPr>
          <a:xfrm>
            <a:off x="5724128" y="6472144"/>
            <a:ext cx="1080120" cy="461665"/>
          </a:xfrm>
          <a:prstGeom prst="rect">
            <a:avLst/>
          </a:prstGeom>
          <a:noFill/>
        </p:spPr>
        <p:txBody>
          <a:bodyPr wrap="square" rtlCol="0">
            <a:spAutoFit/>
          </a:bodyPr>
          <a:lstStyle/>
          <a:p>
            <a:r>
              <a:rPr lang="en-US" sz="2400" smtClean="0">
                <a:latin typeface="Times New Roman" pitchFamily="18" charset="0"/>
                <a:cs typeface="Times New Roman" pitchFamily="18" charset="0"/>
              </a:rPr>
              <a:t>Hình 4</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590161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404" y="188640"/>
            <a:ext cx="4792315" cy="5549605"/>
          </a:xfrm>
          <a:prstGeom prst="rect">
            <a:avLst/>
          </a:prstGeom>
        </p:spPr>
      </p:pic>
      <p:sp>
        <p:nvSpPr>
          <p:cNvPr id="4" name="Left Arrow Callout 3"/>
          <p:cNvSpPr/>
          <p:nvPr/>
        </p:nvSpPr>
        <p:spPr>
          <a:xfrm>
            <a:off x="5404654" y="188640"/>
            <a:ext cx="3487826" cy="5549606"/>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smtClean="0">
                <a:latin typeface="+mj-lt"/>
              </a:rPr>
              <a:t>Vì trong hình thể hiện không khí thoáng đãng, có cây cối tươi tốt</a:t>
            </a:r>
            <a:endParaRPr lang="en-US" sz="3600">
              <a:latin typeface="+mj-lt"/>
            </a:endParaRPr>
          </a:p>
        </p:txBody>
      </p:sp>
    </p:spTree>
    <p:extLst>
      <p:ext uri="{BB962C8B-B14F-4D97-AF65-F5344CB8AC3E}">
        <p14:creationId xmlns:p14="http://schemas.microsoft.com/office/powerpoint/2010/main" val="240673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16632"/>
            <a:ext cx="3845627" cy="283450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068960"/>
            <a:ext cx="3845627" cy="312457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16632"/>
            <a:ext cx="4032448" cy="2834506"/>
          </a:xfrm>
          <a:prstGeom prst="rect">
            <a:avLst/>
          </a:prstGeom>
        </p:spPr>
      </p:pic>
      <p:sp>
        <p:nvSpPr>
          <p:cNvPr id="10" name="TextBox 9"/>
          <p:cNvSpPr txBox="1"/>
          <p:nvPr/>
        </p:nvSpPr>
        <p:spPr>
          <a:xfrm>
            <a:off x="4427984" y="3212976"/>
            <a:ext cx="4392488" cy="3416320"/>
          </a:xfrm>
          <a:prstGeom prst="rect">
            <a:avLst/>
          </a:prstGeom>
          <a:noFill/>
        </p:spPr>
        <p:txBody>
          <a:bodyPr wrap="square" rtlCol="0">
            <a:spAutoFit/>
          </a:bodyPr>
          <a:lstStyle/>
          <a:p>
            <a:pPr algn="just"/>
            <a:r>
              <a:rPr lang="vi-VN" sz="2700" smtClean="0">
                <a:latin typeface="Times New Roman" pitchFamily="18" charset="0"/>
                <a:cs typeface="Times New Roman" pitchFamily="18" charset="0"/>
              </a:rPr>
              <a:t>+ Hình 1: Có nhiều ống khói của các nhà máy đang thải đám khói đen lên bầu trời.</a:t>
            </a:r>
          </a:p>
          <a:p>
            <a:pPr algn="just"/>
            <a:r>
              <a:rPr lang="vi-VN" sz="2700" smtClean="0">
                <a:latin typeface="Times New Roman" pitchFamily="18" charset="0"/>
                <a:cs typeface="Times New Roman" pitchFamily="18" charset="0"/>
              </a:rPr>
              <a:t>+ Hình 3: Khói bay lên do đốt rác thải</a:t>
            </a:r>
          </a:p>
          <a:p>
            <a:pPr algn="just"/>
            <a:r>
              <a:rPr lang="vi-VN" sz="2700" smtClean="0">
                <a:latin typeface="Times New Roman" pitchFamily="18" charset="0"/>
                <a:cs typeface="Times New Roman" pitchFamily="18" charset="0"/>
              </a:rPr>
              <a:t>+ Hình 4: Khói của các phương tiện giao thông và khói của nhà máy thải lên trời </a:t>
            </a:r>
            <a:endParaRPr lang="vi-VN" sz="2700">
              <a:latin typeface="Times New Roman" pitchFamily="18" charset="0"/>
              <a:cs typeface="Times New Roman" pitchFamily="18" charset="0"/>
            </a:endParaRPr>
          </a:p>
        </p:txBody>
      </p:sp>
    </p:spTree>
    <p:extLst>
      <p:ext uri="{BB962C8B-B14F-4D97-AF65-F5344CB8AC3E}">
        <p14:creationId xmlns:p14="http://schemas.microsoft.com/office/powerpoint/2010/main" val="195774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loud 2"/>
          <p:cNvSpPr/>
          <p:nvPr/>
        </p:nvSpPr>
        <p:spPr>
          <a:xfrm>
            <a:off x="3851920" y="3284984"/>
            <a:ext cx="4536504" cy="338437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latin typeface="Times New Roman" pitchFamily="18" charset="0"/>
                <a:cs typeface="Times New Roman" pitchFamily="18" charset="0"/>
              </a:rPr>
              <a:t>Em có nhận xét gì về bầu không khí ở </a:t>
            </a:r>
            <a:r>
              <a:rPr lang="vi-VN" sz="3200" smtClean="0">
                <a:latin typeface="Times New Roman" pitchFamily="18" charset="0"/>
                <a:cs typeface="Times New Roman" pitchFamily="18" charset="0"/>
              </a:rPr>
              <a:t>địa</a:t>
            </a:r>
            <a:r>
              <a:rPr lang="en-US" sz="3200" smtClean="0">
                <a:latin typeface="Times New Roman" pitchFamily="18" charset="0"/>
                <a:cs typeface="Times New Roman" pitchFamily="18" charset="0"/>
              </a:rPr>
              <a:t> ph</a:t>
            </a:r>
            <a:r>
              <a:rPr lang="vi-VN" sz="3200" smtClean="0">
                <a:latin typeface="Times New Roman" pitchFamily="18" charset="0"/>
                <a:cs typeface="Times New Roman" pitchFamily="18" charset="0"/>
              </a:rPr>
              <a:t>ương</a:t>
            </a:r>
            <a:r>
              <a:rPr lang="en-US" sz="3200" smtClean="0">
                <a:latin typeface="Times New Roman" pitchFamily="18" charset="0"/>
                <a:cs typeface="Times New Roman" pitchFamily="18" charset="0"/>
              </a:rPr>
              <a:t> em?</a:t>
            </a:r>
            <a:endParaRPr lang="en-US" sz="320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1" y="235119"/>
            <a:ext cx="4026254" cy="4032448"/>
          </a:xfrm>
          <a:prstGeom prst="rect">
            <a:avLst/>
          </a:prstGeom>
        </p:spPr>
      </p:pic>
    </p:spTree>
    <p:extLst>
      <p:ext uri="{BB962C8B-B14F-4D97-AF65-F5344CB8AC3E}">
        <p14:creationId xmlns:p14="http://schemas.microsoft.com/office/powerpoint/2010/main" val="73258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2551</TotalTime>
  <Words>650</Words>
  <Application>Microsoft Office PowerPoint</Application>
  <PresentationFormat>On-screen Show (4:3)</PresentationFormat>
  <Paragraphs>67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KHỞI ĐỘNG</vt:lpstr>
      <vt:lpstr>Câu 1: Sức gió thổi được chia thành mấy cấp độ?</vt:lpstr>
      <vt:lpstr>Câu 3: Em hãy nêu tác hại của bão gây ra?</vt:lpstr>
      <vt:lpstr> Bài: Không Khí Bị Ô Nhiễm</vt:lpstr>
      <vt:lpstr>* Hoạt động 1: Không khí sạch và không khí bị ô nhiễm </vt:lpstr>
      <vt:lpstr>PowerPoint Presentation</vt:lpstr>
      <vt:lpstr>PowerPoint Presentation</vt:lpstr>
      <vt:lpstr>PowerPoint Presentation</vt:lpstr>
      <vt:lpstr>PowerPoint Presentation</vt:lpstr>
      <vt:lpstr>Thế nào là không khí trong sạch? </vt:lpstr>
      <vt:lpstr>* Hoạt động 2: Nguyên nhân gây ô nhiễm không khí</vt:lpstr>
      <vt:lpstr>kết luận: Không khí bị ô nhiễm do khói bụi, vi khuẩn, khí độc,...không khí bị ô nhiễm sẽ ảnh hưởng đến sức khỏe của con người, sự phát triển sinh sống của các loài sinh vật..Vì vậy chúng ta cần trồng nhiều cây xanh, không xả rác bừa bãi, không thải khói bụi vào không khí,...</vt:lpstr>
      <vt:lpstr>PowerPoint Presentation</vt:lpstr>
      <vt:lpstr>Hàng ngang gồm 9 chữ cái   Đây là một tính chất của không khí?</vt:lpstr>
      <vt:lpstr>Hàng ngang có 4 chữ cái   Ở các nhà máy thải ra cái gì để làm ô nhiễm không khí?</vt:lpstr>
      <vt:lpstr>Hàng ngang gồm 5 chữ cái   Sau khi ăn quà bánh xong thì các em không nên làm gì?</vt:lpstr>
      <vt:lpstr>Hàng ngang gồm 6 chữ cái   Khói, bụi, khí độc,...làm cho không khí như thế nào?</vt:lpstr>
      <vt:lpstr>PowerPoint Presentation</vt:lpstr>
      <vt:lpstr>PowerPoint Presentation</vt:lpstr>
    </vt:vector>
  </TitlesOfParts>
  <Company>Truong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Tiểu Học Kim Đồng</dc:title>
  <dc:creator>Nguyen</dc:creator>
  <cp:lastModifiedBy>Windows User</cp:lastModifiedBy>
  <cp:revision>30</cp:revision>
  <dcterms:created xsi:type="dcterms:W3CDTF">2019-01-19T13:42:06Z</dcterms:created>
  <dcterms:modified xsi:type="dcterms:W3CDTF">2021-01-28T00:54:32Z</dcterms:modified>
</cp:coreProperties>
</file>