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8" r:id="rId5"/>
    <p:sldId id="267" r:id="rId6"/>
    <p:sldId id="262" r:id="rId7"/>
    <p:sldId id="263" r:id="rId8"/>
    <p:sldId id="269" r:id="rId9"/>
    <p:sldId id="264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99"/>
    <a:srgbClr val="990000"/>
    <a:srgbClr val="990099"/>
    <a:srgbClr val="FFCC99"/>
    <a:srgbClr val="CCECFF"/>
    <a:srgbClr val="FFFFC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3" autoAdjust="0"/>
    <p:restoredTop sz="94631" autoAdjust="0"/>
  </p:normalViewPr>
  <p:slideViewPr>
    <p:cSldViewPr>
      <p:cViewPr>
        <p:scale>
          <a:sx n="77" d="100"/>
          <a:sy n="77" d="100"/>
        </p:scale>
        <p:origin x="-30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2FB28-9182-41E1-9373-D1F9A1621F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31031-FB84-45F2-B7A2-A6A0F2CB0F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8A73F3-837C-47FD-A3CA-05C9C18F1A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6CCF0-7E02-41EC-84B9-FB5851C7A5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944E1-8AF4-4CE8-96A3-D7B7CC3894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28224-89FF-41AE-ADED-90F571AB71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38D0C-5694-450E-9BEB-F9A718009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2FAD8-6C41-40EE-A688-8FE6B9FA1C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05AE1-5FB7-42DC-B8DE-3CFA2FD9A1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7687E4-14C8-43C2-AEBA-CF1BF86561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A724F-105D-4191-B6C7-9FC7163CE0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rgbClr val="FFCC9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D009D3A-E80F-4368-93DA-27B71C5F53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WordArt 12"/>
          <p:cNvSpPr>
            <a:spLocks noChangeArrowheads="1" noChangeShapeType="1" noTextEdit="1"/>
          </p:cNvSpPr>
          <p:nvPr/>
        </p:nvSpPr>
        <p:spPr bwMode="auto">
          <a:xfrm>
            <a:off x="1905000" y="2819400"/>
            <a:ext cx="52578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3600" b="1" kern="10">
                <a:ln w="9525">
                  <a:noFill/>
                  <a:round/>
                  <a:headEnd/>
                  <a:tailEnd/>
                </a:ln>
                <a:solidFill>
                  <a:srgbClr val="19194D"/>
                </a:solidFill>
                <a:latin typeface="Arial"/>
                <a:cs typeface="Arial"/>
              </a:rPr>
              <a:t>CƠ QUAN TIÊU HOÁ </a:t>
            </a:r>
            <a:endParaRPr lang="en-US" sz="3600" b="1" kern="10">
              <a:ln w="9525">
                <a:noFill/>
                <a:round/>
                <a:headEnd/>
                <a:tailEnd/>
              </a:ln>
              <a:solidFill>
                <a:srgbClr val="19194D"/>
              </a:solidFill>
              <a:latin typeface="Arial"/>
              <a:cs typeface="Arial"/>
            </a:endParaRP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1219200" y="1676400"/>
            <a:ext cx="16002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u="sng">
                <a:solidFill>
                  <a:srgbClr val="990000"/>
                </a:solidFill>
              </a:rPr>
              <a:t>Bài 5 :</a:t>
            </a:r>
            <a:r>
              <a:rPr lang="en-US" sz="4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4" grpId="0" animBg="1"/>
      <p:bldP spid="3084" grpId="1" animBg="1"/>
      <p:bldP spid="308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hinh n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smtClean="0"/>
              <a:t>TRÒ CH</a:t>
            </a:r>
            <a:r>
              <a:rPr lang="vi-VN" sz="3200" b="1" smtClean="0"/>
              <a:t>Ơ</a:t>
            </a:r>
            <a:r>
              <a:rPr lang="en-US" sz="3200" b="1" smtClean="0"/>
              <a:t>I:</a:t>
            </a:r>
            <a:r>
              <a:rPr lang="en-US" sz="3200" smtClean="0"/>
              <a:t> </a:t>
            </a:r>
            <a:r>
              <a:rPr lang="en-US" sz="3200" b="1" smtClean="0">
                <a:solidFill>
                  <a:srgbClr val="9933FF"/>
                </a:solidFill>
              </a:rPr>
              <a:t>CHẾ BIẾN THỨC ĂN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3505200"/>
            <a:ext cx="2971800" cy="6858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rgbClr val="FF0000"/>
                </a:solidFill>
              </a:rPr>
              <a:t>- Chế biến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828800" y="1981200"/>
            <a:ext cx="2971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en-US" sz="3600" b="1">
                <a:solidFill>
                  <a:srgbClr val="FF0000"/>
                </a:solidFill>
              </a:rPr>
              <a:t>- Nhập khẩu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981200" y="2667000"/>
            <a:ext cx="3124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b="1">
                <a:solidFill>
                  <a:srgbClr val="FF0000"/>
                </a:solidFill>
              </a:rPr>
              <a:t>- Vận chuyển</a:t>
            </a: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3D7D8"/>
              </a:clrFrom>
              <a:clrTo>
                <a:srgbClr val="D3D7D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75350" y="3657600"/>
            <a:ext cx="316865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  <p:bldP spid="5125" grpId="0"/>
      <p:bldP spid="51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77562" y="422918"/>
            <a:ext cx="8314038" cy="715963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US" sz="3600" b="1" u="sng" dirty="0" smtClean="0">
                <a:solidFill>
                  <a:srgbClr val="FF0000"/>
                </a:solidFill>
              </a:rPr>
              <a:t>HOẠT ĐỘNG 1</a:t>
            </a:r>
            <a:r>
              <a:rPr lang="en-US" sz="3600" b="1" dirty="0" smtClean="0">
                <a:solidFill>
                  <a:srgbClr val="FF0000"/>
                </a:solidFill>
              </a:rPr>
              <a:t>:</a:t>
            </a:r>
            <a:r>
              <a:rPr lang="en-US" sz="3600" b="1" dirty="0" smtClean="0">
                <a:solidFill>
                  <a:schemeClr val="accent2"/>
                </a:solidFill>
              </a:rPr>
              <a:t>  </a:t>
            </a:r>
            <a:r>
              <a:rPr lang="en-US" sz="4000" b="1" dirty="0" err="1" smtClean="0">
                <a:solidFill>
                  <a:schemeClr val="accent2"/>
                </a:solidFill>
              </a:rPr>
              <a:t>Thảo</a:t>
            </a:r>
            <a:r>
              <a:rPr lang="en-US" sz="4000" b="1" dirty="0" smtClean="0">
                <a:solidFill>
                  <a:schemeClr val="accent2"/>
                </a:solidFill>
              </a:rPr>
              <a:t> </a:t>
            </a:r>
            <a:r>
              <a:rPr lang="en-US" sz="4000" b="1" dirty="0" err="1" smtClean="0">
                <a:solidFill>
                  <a:schemeClr val="accent2"/>
                </a:solidFill>
              </a:rPr>
              <a:t>luận</a:t>
            </a:r>
            <a:r>
              <a:rPr lang="en-US" sz="4000" b="1" dirty="0" smtClean="0">
                <a:solidFill>
                  <a:schemeClr val="accent2"/>
                </a:solidFill>
              </a:rPr>
              <a:t> </a:t>
            </a:r>
            <a:r>
              <a:rPr lang="en-US" sz="4000" b="1" dirty="0" err="1" smtClean="0">
                <a:solidFill>
                  <a:schemeClr val="accent2"/>
                </a:solidFill>
              </a:rPr>
              <a:t>nhóm</a:t>
            </a:r>
            <a:r>
              <a:rPr lang="en-US" sz="4000" b="1" dirty="0" smtClean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4191000"/>
            <a:ext cx="8229600" cy="1600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600" smtClean="0"/>
              <a:t>* </a:t>
            </a:r>
            <a:r>
              <a:rPr lang="en-US" sz="3600" smtClean="0">
                <a:solidFill>
                  <a:schemeClr val="accent2"/>
                </a:solidFill>
              </a:rPr>
              <a:t>Nhóm 4,5,6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smtClean="0"/>
              <a:t>- Thức </a:t>
            </a:r>
            <a:r>
              <a:rPr lang="vi-VN" sz="3600" smtClean="0"/>
              <a:t>ă</a:t>
            </a:r>
            <a:r>
              <a:rPr lang="en-US" sz="3600" smtClean="0"/>
              <a:t>n sau khi vào miệng </a:t>
            </a:r>
            <a:r>
              <a:rPr lang="vi-VN" sz="3600" smtClean="0"/>
              <a:t>đư</a:t>
            </a:r>
            <a:r>
              <a:rPr lang="en-US" sz="3600" smtClean="0"/>
              <a:t>ợc nhai, nuốt rồi </a:t>
            </a:r>
            <a:r>
              <a:rPr lang="vi-VN" sz="3600" smtClean="0"/>
              <a:t>đ</a:t>
            </a:r>
            <a:r>
              <a:rPr lang="en-US" sz="3600" smtClean="0"/>
              <a:t>i </a:t>
            </a:r>
            <a:r>
              <a:rPr lang="vi-VN" sz="3600" smtClean="0"/>
              <a:t>đ</a:t>
            </a:r>
            <a:r>
              <a:rPr lang="en-US" sz="3600" smtClean="0"/>
              <a:t>âu? 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762000" y="1143000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en-US" sz="3200"/>
              <a:t>Các em hãy quan sát s</a:t>
            </a:r>
            <a:r>
              <a:rPr lang="vi-VN" sz="3200"/>
              <a:t>ơ</a:t>
            </a:r>
            <a:r>
              <a:rPr lang="en-US" sz="3200"/>
              <a:t> </a:t>
            </a:r>
            <a:r>
              <a:rPr lang="vi-VN" sz="3200"/>
              <a:t>đ</a:t>
            </a:r>
            <a:r>
              <a:rPr lang="en-US" sz="3200"/>
              <a:t>ồ ống tiêu hoá trong SGK trang 12: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990600" y="2362200"/>
            <a:ext cx="77724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/>
              <a:t>* </a:t>
            </a:r>
            <a:r>
              <a:rPr lang="en-US" sz="3600">
                <a:solidFill>
                  <a:srgbClr val="FF0066"/>
                </a:solidFill>
              </a:rPr>
              <a:t>Nhóm 1,2,3</a:t>
            </a:r>
          </a:p>
          <a:p>
            <a:r>
              <a:rPr lang="en-US" sz="3600"/>
              <a:t>- Đọc chú thích và chỉ vị trí các bộ phận của ống tiêu hoá.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7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  <p:bldP spid="7174" grpId="0"/>
      <p:bldP spid="717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>
            <a:off x="914400" y="762000"/>
            <a:ext cx="7391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solidFill>
                  <a:srgbClr val="3333FF"/>
                </a:solidFill>
              </a:rPr>
              <a:t>Học sinh trình bày</a:t>
            </a:r>
          </a:p>
        </p:txBody>
      </p:sp>
      <p:pic>
        <p:nvPicPr>
          <p:cNvPr id="5123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600200"/>
            <a:ext cx="5715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533400" y="381000"/>
            <a:ext cx="1143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Miệng </a:t>
            </a: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85800" y="2178050"/>
            <a:ext cx="14017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228600" y="1371600"/>
            <a:ext cx="16303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Thực quản </a:t>
            </a:r>
          </a:p>
        </p:txBody>
      </p:sp>
      <p:sp>
        <p:nvSpPr>
          <p:cNvPr id="61447" name="Text Box 7"/>
          <p:cNvSpPr txBox="1">
            <a:spLocks noChangeArrowheads="1"/>
          </p:cNvSpPr>
          <p:nvPr/>
        </p:nvSpPr>
        <p:spPr bwMode="auto">
          <a:xfrm>
            <a:off x="304800" y="3200400"/>
            <a:ext cx="137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Dạ dày </a:t>
            </a:r>
          </a:p>
        </p:txBody>
      </p:sp>
      <p:sp>
        <p:nvSpPr>
          <p:cNvPr id="61448" name="Text Box 8"/>
          <p:cNvSpPr txBox="1">
            <a:spLocks noChangeArrowheads="1"/>
          </p:cNvSpPr>
          <p:nvPr/>
        </p:nvSpPr>
        <p:spPr bwMode="auto">
          <a:xfrm>
            <a:off x="381000" y="4191000"/>
            <a:ext cx="16303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Ruột non</a:t>
            </a:r>
            <a:r>
              <a:rPr lang="en-US"/>
              <a:t> </a:t>
            </a:r>
          </a:p>
        </p:txBody>
      </p:sp>
      <p:sp>
        <p:nvSpPr>
          <p:cNvPr id="61449" name="Text Box 9"/>
          <p:cNvSpPr txBox="1">
            <a:spLocks noChangeArrowheads="1"/>
          </p:cNvSpPr>
          <p:nvPr/>
        </p:nvSpPr>
        <p:spPr bwMode="auto">
          <a:xfrm>
            <a:off x="381000" y="4876800"/>
            <a:ext cx="1371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Ruột già</a:t>
            </a:r>
            <a:r>
              <a:rPr lang="en-US"/>
              <a:t> </a:t>
            </a:r>
          </a:p>
        </p:txBody>
      </p:sp>
      <p:sp>
        <p:nvSpPr>
          <p:cNvPr id="61450" name="Text Box 10"/>
          <p:cNvSpPr txBox="1">
            <a:spLocks noChangeArrowheads="1"/>
          </p:cNvSpPr>
          <p:nvPr/>
        </p:nvSpPr>
        <p:spPr bwMode="auto">
          <a:xfrm>
            <a:off x="381000" y="5791200"/>
            <a:ext cx="16303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Hậu môn</a:t>
            </a:r>
            <a:r>
              <a:rPr lang="en-US"/>
              <a:t> </a:t>
            </a:r>
          </a:p>
        </p:txBody>
      </p:sp>
      <p:sp>
        <p:nvSpPr>
          <p:cNvPr id="6153" name="Text Box 11"/>
          <p:cNvSpPr txBox="1">
            <a:spLocks noChangeArrowheads="1"/>
          </p:cNvSpPr>
          <p:nvPr/>
        </p:nvSpPr>
        <p:spPr bwMode="auto">
          <a:xfrm>
            <a:off x="7269163" y="990600"/>
            <a:ext cx="18748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61452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228600"/>
            <a:ext cx="4953000" cy="619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3" name="Text Box 13"/>
          <p:cNvSpPr txBox="1">
            <a:spLocks noChangeArrowheads="1"/>
          </p:cNvSpPr>
          <p:nvPr/>
        </p:nvSpPr>
        <p:spPr bwMode="auto">
          <a:xfrm>
            <a:off x="6400800" y="1143000"/>
            <a:ext cx="2514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Tuyến n</a:t>
            </a:r>
            <a:r>
              <a:rPr lang="vi-VN" sz="2400" b="1">
                <a:solidFill>
                  <a:schemeClr val="accent2"/>
                </a:solidFill>
              </a:rPr>
              <a:t>ư</a:t>
            </a:r>
            <a:r>
              <a:rPr lang="en-US" sz="2400" b="1">
                <a:solidFill>
                  <a:schemeClr val="accent2"/>
                </a:solidFill>
              </a:rPr>
              <a:t>ớc bọt </a:t>
            </a:r>
          </a:p>
        </p:txBody>
      </p:sp>
      <p:sp>
        <p:nvSpPr>
          <p:cNvPr id="61454" name="Text Box 14"/>
          <p:cNvSpPr txBox="1">
            <a:spLocks noChangeArrowheads="1"/>
          </p:cNvSpPr>
          <p:nvPr/>
        </p:nvSpPr>
        <p:spPr bwMode="auto">
          <a:xfrm>
            <a:off x="7269163" y="27432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Gan</a:t>
            </a:r>
            <a:r>
              <a:rPr lang="en-US" sz="24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61455" name="Text Box 15"/>
          <p:cNvSpPr txBox="1">
            <a:spLocks noChangeArrowheads="1"/>
          </p:cNvSpPr>
          <p:nvPr/>
        </p:nvSpPr>
        <p:spPr bwMode="auto">
          <a:xfrm>
            <a:off x="7010400" y="35052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Túi mật</a:t>
            </a:r>
          </a:p>
        </p:txBody>
      </p:sp>
      <p:sp>
        <p:nvSpPr>
          <p:cNvPr id="61456" name="Text Box 16"/>
          <p:cNvSpPr txBox="1">
            <a:spLocks noChangeArrowheads="1"/>
          </p:cNvSpPr>
          <p:nvPr/>
        </p:nvSpPr>
        <p:spPr bwMode="auto">
          <a:xfrm>
            <a:off x="7239000" y="40386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Tuỵ</a:t>
            </a:r>
          </a:p>
        </p:txBody>
      </p:sp>
      <p:sp>
        <p:nvSpPr>
          <p:cNvPr id="61479" name="Line 39"/>
          <p:cNvSpPr>
            <a:spLocks noChangeShapeType="1"/>
          </p:cNvSpPr>
          <p:nvPr/>
        </p:nvSpPr>
        <p:spPr bwMode="auto">
          <a:xfrm>
            <a:off x="1371600" y="685800"/>
            <a:ext cx="2514600" cy="6746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1481" name="Line 41"/>
          <p:cNvSpPr>
            <a:spLocks noChangeShapeType="1"/>
          </p:cNvSpPr>
          <p:nvPr/>
        </p:nvSpPr>
        <p:spPr bwMode="auto">
          <a:xfrm>
            <a:off x="1752600" y="1676400"/>
            <a:ext cx="2971800" cy="1524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1482" name="Line 42"/>
          <p:cNvSpPr>
            <a:spLocks noChangeShapeType="1"/>
          </p:cNvSpPr>
          <p:nvPr/>
        </p:nvSpPr>
        <p:spPr bwMode="auto">
          <a:xfrm>
            <a:off x="1371600" y="3455772"/>
            <a:ext cx="37338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1483" name="Line 43"/>
          <p:cNvSpPr>
            <a:spLocks noChangeShapeType="1"/>
          </p:cNvSpPr>
          <p:nvPr/>
        </p:nvSpPr>
        <p:spPr bwMode="auto">
          <a:xfrm>
            <a:off x="1752600" y="4419600"/>
            <a:ext cx="28956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1484" name="Line 44"/>
          <p:cNvSpPr>
            <a:spLocks noChangeShapeType="1"/>
          </p:cNvSpPr>
          <p:nvPr/>
        </p:nvSpPr>
        <p:spPr bwMode="auto">
          <a:xfrm flipV="1">
            <a:off x="1600200" y="4038600"/>
            <a:ext cx="2590800" cy="10668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86" name="Line 46"/>
          <p:cNvSpPr>
            <a:spLocks noChangeShapeType="1"/>
          </p:cNvSpPr>
          <p:nvPr/>
        </p:nvSpPr>
        <p:spPr bwMode="auto">
          <a:xfrm flipV="1">
            <a:off x="1828800" y="4953000"/>
            <a:ext cx="2971800" cy="12954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1487" name="Line 47"/>
          <p:cNvSpPr>
            <a:spLocks noChangeShapeType="1"/>
          </p:cNvSpPr>
          <p:nvPr/>
        </p:nvSpPr>
        <p:spPr bwMode="auto">
          <a:xfrm flipH="1" flipV="1">
            <a:off x="4876800" y="1219200"/>
            <a:ext cx="1524000" cy="381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1490" name="Line 50"/>
          <p:cNvSpPr>
            <a:spLocks noChangeShapeType="1"/>
          </p:cNvSpPr>
          <p:nvPr/>
        </p:nvSpPr>
        <p:spPr bwMode="auto">
          <a:xfrm flipH="1">
            <a:off x="4648200" y="2971800"/>
            <a:ext cx="2743200" cy="2667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1491" name="Line 51"/>
          <p:cNvSpPr>
            <a:spLocks noChangeShapeType="1"/>
          </p:cNvSpPr>
          <p:nvPr/>
        </p:nvSpPr>
        <p:spPr bwMode="auto">
          <a:xfrm flipH="1" flipV="1">
            <a:off x="4114800" y="3543300"/>
            <a:ext cx="3048000" cy="1143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1492" name="Line 52"/>
          <p:cNvSpPr>
            <a:spLocks noChangeShapeType="1"/>
          </p:cNvSpPr>
          <p:nvPr/>
        </p:nvSpPr>
        <p:spPr bwMode="auto">
          <a:xfrm flipH="1" flipV="1">
            <a:off x="5181600" y="3657600"/>
            <a:ext cx="2057400" cy="609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1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1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1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1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1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1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14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1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4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14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1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1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1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1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1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1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61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61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1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1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61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61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61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2" presetID="3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1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61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614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61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1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1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61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61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61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61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61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1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4" grpId="0"/>
      <p:bldP spid="61446" grpId="0"/>
      <p:bldP spid="61447" grpId="0"/>
      <p:bldP spid="61448" grpId="0"/>
      <p:bldP spid="61449" grpId="0"/>
      <p:bldP spid="61450" grpId="0"/>
      <p:bldP spid="61453" grpId="0"/>
      <p:bldP spid="61454" grpId="0"/>
      <p:bldP spid="61455" grpId="0"/>
      <p:bldP spid="61456" grpId="0"/>
      <p:bldP spid="61479" grpId="0" animBg="1"/>
      <p:bldP spid="61481" grpId="0" animBg="1"/>
      <p:bldP spid="61482" grpId="0" animBg="1"/>
      <p:bldP spid="61483" grpId="0" animBg="1"/>
      <p:bldP spid="61484" grpId="0" animBg="1"/>
      <p:bldP spid="61486" grpId="0" animBg="1"/>
      <p:bldP spid="61487" grpId="0" animBg="1"/>
      <p:bldP spid="61490" grpId="0" animBg="1"/>
      <p:bldP spid="61491" grpId="0" animBg="1"/>
      <p:bldP spid="61491" grpId="1" animBg="1"/>
      <p:bldP spid="6149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7543800" cy="762000"/>
          </a:xfrm>
        </p:spPr>
        <p:txBody>
          <a:bodyPr/>
          <a:lstStyle/>
          <a:p>
            <a:pPr algn="l" eaLnBrk="1" hangingPunct="1"/>
            <a:r>
              <a:rPr lang="en-US" sz="3200" b="1" smtClean="0">
                <a:solidFill>
                  <a:schemeClr val="hlink"/>
                </a:solidFill>
              </a:rPr>
              <a:t>HOẠT ĐỘNG 2: LÀM VIỆC THEO NHÓM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3820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  </a:t>
            </a:r>
            <a:r>
              <a:rPr lang="en-US" sz="2800" smtClean="0"/>
              <a:t>Quan sát hình vẽ và nốùi tên các c</a:t>
            </a:r>
            <a:r>
              <a:rPr lang="vi-VN" sz="2800" smtClean="0"/>
              <a:t>ơ</a:t>
            </a:r>
            <a:r>
              <a:rPr lang="en-US" sz="2800" smtClean="0"/>
              <a:t> quan tiêu hoá vào hình vẽ cho phù hợp.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600200" y="2209800"/>
            <a:ext cx="1143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Miệng </a:t>
            </a:r>
          </a:p>
        </p:txBody>
      </p:sp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396875" y="2560638"/>
            <a:ext cx="1033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762000" y="2819400"/>
            <a:ext cx="182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Thực quản 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990600" y="4038600"/>
            <a:ext cx="12049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Dạ dày 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990600" y="4724400"/>
            <a:ext cx="1447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Ruột non</a:t>
            </a:r>
            <a:r>
              <a:rPr lang="en-US"/>
              <a:t> 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990600" y="5562600"/>
            <a:ext cx="1590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Ruột già</a:t>
            </a:r>
            <a:r>
              <a:rPr lang="en-US"/>
              <a:t> 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1066800" y="6400800"/>
            <a:ext cx="170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Hậu môn</a:t>
            </a:r>
            <a:r>
              <a:rPr lang="en-US"/>
              <a:t> </a:t>
            </a:r>
          </a:p>
        </p:txBody>
      </p:sp>
      <p:sp>
        <p:nvSpPr>
          <p:cNvPr id="7179" name="Text Box 12"/>
          <p:cNvSpPr txBox="1">
            <a:spLocks noChangeArrowheads="1"/>
          </p:cNvSpPr>
          <p:nvPr/>
        </p:nvSpPr>
        <p:spPr bwMode="auto">
          <a:xfrm>
            <a:off x="7102475" y="1373188"/>
            <a:ext cx="1384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2133600"/>
            <a:ext cx="3000375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6402388" y="2058988"/>
            <a:ext cx="25130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Tuyến n</a:t>
            </a:r>
            <a:r>
              <a:rPr lang="vi-VN" sz="2400" b="1">
                <a:solidFill>
                  <a:schemeClr val="accent2"/>
                </a:solidFill>
              </a:rPr>
              <a:t>ư</a:t>
            </a:r>
            <a:r>
              <a:rPr lang="en-US" sz="2400" b="1">
                <a:solidFill>
                  <a:schemeClr val="accent2"/>
                </a:solidFill>
              </a:rPr>
              <a:t>ớc bọt </a:t>
            </a: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7010400" y="2971800"/>
            <a:ext cx="1282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Gan</a:t>
            </a:r>
            <a:r>
              <a:rPr lang="en-US" sz="24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6781800" y="4419600"/>
            <a:ext cx="1914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Túi mật</a:t>
            </a:r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6477000" y="5334000"/>
            <a:ext cx="731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Tuỵ</a:t>
            </a:r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 flipV="1">
            <a:off x="3124200" y="2667000"/>
            <a:ext cx="1208088" cy="328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35" name="Line 19"/>
          <p:cNvSpPr>
            <a:spLocks noChangeShapeType="1"/>
          </p:cNvSpPr>
          <p:nvPr/>
        </p:nvSpPr>
        <p:spPr bwMode="auto">
          <a:xfrm flipH="1">
            <a:off x="2667000" y="3276600"/>
            <a:ext cx="21161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36" name="Line 20"/>
          <p:cNvSpPr>
            <a:spLocks noChangeShapeType="1"/>
          </p:cNvSpPr>
          <p:nvPr/>
        </p:nvSpPr>
        <p:spPr bwMode="auto">
          <a:xfrm flipH="1" flipV="1">
            <a:off x="2362200" y="4419600"/>
            <a:ext cx="2782888" cy="55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 flipH="1" flipV="1">
            <a:off x="2438400" y="5029200"/>
            <a:ext cx="2208213" cy="163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 flipH="1">
            <a:off x="2438400" y="5410200"/>
            <a:ext cx="2179638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39" name="Line 23"/>
          <p:cNvSpPr>
            <a:spLocks noChangeShapeType="1"/>
          </p:cNvSpPr>
          <p:nvPr/>
        </p:nvSpPr>
        <p:spPr bwMode="auto">
          <a:xfrm flipH="1">
            <a:off x="2819400" y="5715000"/>
            <a:ext cx="1990725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41" name="Line 25"/>
          <p:cNvSpPr>
            <a:spLocks noChangeShapeType="1"/>
          </p:cNvSpPr>
          <p:nvPr/>
        </p:nvSpPr>
        <p:spPr bwMode="auto">
          <a:xfrm flipV="1">
            <a:off x="4800600" y="3505200"/>
            <a:ext cx="2057400" cy="917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42" name="Line 26"/>
          <p:cNvSpPr>
            <a:spLocks noChangeShapeType="1"/>
          </p:cNvSpPr>
          <p:nvPr/>
        </p:nvSpPr>
        <p:spPr bwMode="auto">
          <a:xfrm>
            <a:off x="5334000" y="4800600"/>
            <a:ext cx="13843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43" name="Line 27"/>
          <p:cNvSpPr>
            <a:spLocks noChangeShapeType="1"/>
          </p:cNvSpPr>
          <p:nvPr/>
        </p:nvSpPr>
        <p:spPr bwMode="auto">
          <a:xfrm rot="859951">
            <a:off x="4648200" y="4953000"/>
            <a:ext cx="1743075" cy="334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44" name="WordArt 28"/>
          <p:cNvSpPr>
            <a:spLocks noChangeArrowheads="1" noChangeShapeType="1" noTextEdit="1"/>
          </p:cNvSpPr>
          <p:nvPr/>
        </p:nvSpPr>
        <p:spPr bwMode="auto">
          <a:xfrm>
            <a:off x="2971800" y="2209800"/>
            <a:ext cx="168275" cy="274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33CC33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9245" name="WordArt 29"/>
          <p:cNvSpPr>
            <a:spLocks noChangeArrowheads="1" noChangeShapeType="1" noTextEdit="1"/>
          </p:cNvSpPr>
          <p:nvPr/>
        </p:nvSpPr>
        <p:spPr bwMode="auto">
          <a:xfrm>
            <a:off x="2667000" y="2819400"/>
            <a:ext cx="168275" cy="274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33CC33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9246" name="WordArt 30"/>
          <p:cNvSpPr>
            <a:spLocks noChangeArrowheads="1" noChangeShapeType="1" noTextEdit="1"/>
          </p:cNvSpPr>
          <p:nvPr/>
        </p:nvSpPr>
        <p:spPr bwMode="auto">
          <a:xfrm>
            <a:off x="2438400" y="3962400"/>
            <a:ext cx="168275" cy="274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33CC33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9247" name="WordArt 31"/>
          <p:cNvSpPr>
            <a:spLocks noChangeArrowheads="1" noChangeShapeType="1" noTextEdit="1"/>
          </p:cNvSpPr>
          <p:nvPr/>
        </p:nvSpPr>
        <p:spPr bwMode="auto">
          <a:xfrm>
            <a:off x="2819400" y="4648200"/>
            <a:ext cx="168275" cy="274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33CC33"/>
                </a:solidFill>
                <a:latin typeface="Arial"/>
                <a:cs typeface="Arial"/>
              </a:rPr>
              <a:t>4</a:t>
            </a:r>
          </a:p>
        </p:txBody>
      </p:sp>
      <p:sp>
        <p:nvSpPr>
          <p:cNvPr id="9248" name="WordArt 32"/>
          <p:cNvSpPr>
            <a:spLocks noChangeArrowheads="1" noChangeShapeType="1" noTextEdit="1"/>
          </p:cNvSpPr>
          <p:nvPr/>
        </p:nvSpPr>
        <p:spPr bwMode="auto">
          <a:xfrm>
            <a:off x="2514600" y="5257800"/>
            <a:ext cx="168275" cy="274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33CC33"/>
                </a:solidFill>
                <a:latin typeface="Arial"/>
                <a:cs typeface="Arial"/>
              </a:rPr>
              <a:t>5</a:t>
            </a:r>
          </a:p>
        </p:txBody>
      </p:sp>
      <p:sp>
        <p:nvSpPr>
          <p:cNvPr id="9249" name="WordArt 33"/>
          <p:cNvSpPr>
            <a:spLocks noChangeArrowheads="1" noChangeShapeType="1" noTextEdit="1"/>
          </p:cNvSpPr>
          <p:nvPr/>
        </p:nvSpPr>
        <p:spPr bwMode="auto">
          <a:xfrm>
            <a:off x="2743200" y="6019800"/>
            <a:ext cx="168275" cy="274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33CC33"/>
                </a:solidFill>
                <a:latin typeface="Arial"/>
                <a:cs typeface="Arial"/>
              </a:rPr>
              <a:t>6</a:t>
            </a:r>
          </a:p>
        </p:txBody>
      </p:sp>
      <p:sp>
        <p:nvSpPr>
          <p:cNvPr id="9250" name="WordArt 34"/>
          <p:cNvSpPr>
            <a:spLocks noChangeArrowheads="1" noChangeShapeType="1" noTextEdit="1"/>
          </p:cNvSpPr>
          <p:nvPr/>
        </p:nvSpPr>
        <p:spPr bwMode="auto">
          <a:xfrm>
            <a:off x="6248400" y="2057400"/>
            <a:ext cx="168275" cy="274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33CC33"/>
                </a:solidFill>
                <a:latin typeface="Arial"/>
                <a:cs typeface="Arial"/>
              </a:rPr>
              <a:t>7</a:t>
            </a:r>
          </a:p>
        </p:txBody>
      </p:sp>
      <p:sp>
        <p:nvSpPr>
          <p:cNvPr id="9251" name="WordArt 35"/>
          <p:cNvSpPr>
            <a:spLocks noChangeArrowheads="1" noChangeShapeType="1" noTextEdit="1"/>
          </p:cNvSpPr>
          <p:nvPr/>
        </p:nvSpPr>
        <p:spPr bwMode="auto">
          <a:xfrm>
            <a:off x="6477000" y="3200400"/>
            <a:ext cx="168275" cy="274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33CC33"/>
                </a:solidFill>
                <a:latin typeface="Arial"/>
                <a:cs typeface="Arial"/>
              </a:rPr>
              <a:t>8</a:t>
            </a:r>
          </a:p>
        </p:txBody>
      </p:sp>
      <p:sp>
        <p:nvSpPr>
          <p:cNvPr id="9252" name="WordArt 36"/>
          <p:cNvSpPr>
            <a:spLocks noChangeArrowheads="1" noChangeShapeType="1" noTextEdit="1"/>
          </p:cNvSpPr>
          <p:nvPr/>
        </p:nvSpPr>
        <p:spPr bwMode="auto">
          <a:xfrm>
            <a:off x="6248400" y="4419600"/>
            <a:ext cx="168275" cy="274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33CC33"/>
                </a:solidFill>
                <a:latin typeface="Arial"/>
                <a:cs typeface="Arial"/>
              </a:rPr>
              <a:t>9</a:t>
            </a:r>
          </a:p>
        </p:txBody>
      </p:sp>
      <p:sp>
        <p:nvSpPr>
          <p:cNvPr id="9253" name="WordArt 37"/>
          <p:cNvSpPr>
            <a:spLocks noChangeArrowheads="1" noChangeShapeType="1" noTextEdit="1"/>
          </p:cNvSpPr>
          <p:nvPr/>
        </p:nvSpPr>
        <p:spPr bwMode="auto">
          <a:xfrm>
            <a:off x="6324600" y="5181600"/>
            <a:ext cx="168275" cy="274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33CC33"/>
                </a:solidFill>
                <a:latin typeface="Arial"/>
                <a:cs typeface="Arial"/>
              </a:rPr>
              <a:t>10</a:t>
            </a:r>
          </a:p>
        </p:txBody>
      </p:sp>
      <p:sp>
        <p:nvSpPr>
          <p:cNvPr id="9254" name="Line 38"/>
          <p:cNvSpPr>
            <a:spLocks noChangeShapeType="1"/>
          </p:cNvSpPr>
          <p:nvPr/>
        </p:nvSpPr>
        <p:spPr bwMode="auto">
          <a:xfrm flipV="1">
            <a:off x="4876800" y="2409825"/>
            <a:ext cx="1524000" cy="409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2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9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9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9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9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9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9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9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9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9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9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9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92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9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1550"/>
                            </p:stCondLst>
                            <p:childTnLst>
                              <p:par>
                                <p:cTn id="12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  <p:bldP spid="9221" grpId="0"/>
      <p:bldP spid="9223" grpId="0"/>
      <p:bldP spid="9224" grpId="0"/>
      <p:bldP spid="9225" grpId="0"/>
      <p:bldP spid="9226" grpId="0"/>
      <p:bldP spid="9227" grpId="0"/>
      <p:bldP spid="9230" grpId="0"/>
      <p:bldP spid="9231" grpId="0"/>
      <p:bldP spid="9232" grpId="0"/>
      <p:bldP spid="9233" grpId="0"/>
      <p:bldP spid="9234" grpId="0" animBg="1"/>
      <p:bldP spid="9235" grpId="0" animBg="1"/>
      <p:bldP spid="9236" grpId="0" animBg="1"/>
      <p:bldP spid="9237" grpId="0" animBg="1"/>
      <p:bldP spid="9238" grpId="0" animBg="1"/>
      <p:bldP spid="9239" grpId="0" animBg="1"/>
      <p:bldP spid="9241" grpId="0" animBg="1"/>
      <p:bldP spid="9242" grpId="0" animBg="1"/>
      <p:bldP spid="9243" grpId="0" animBg="1"/>
      <p:bldP spid="9244" grpId="0" animBg="1"/>
      <p:bldP spid="9245" grpId="0" animBg="1"/>
      <p:bldP spid="9246" grpId="0" animBg="1"/>
      <p:bldP spid="9247" grpId="0" animBg="1"/>
      <p:bldP spid="9248" grpId="0" animBg="1"/>
      <p:bldP spid="9249" grpId="0" animBg="1"/>
      <p:bldP spid="9250" grpId="0" animBg="1"/>
      <p:bldP spid="9251" grpId="0" animBg="1"/>
      <p:bldP spid="9252" grpId="0" animBg="1"/>
      <p:bldP spid="9253" grpId="0" animBg="1"/>
      <p:bldP spid="925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2438400"/>
          </a:xfrm>
        </p:spPr>
        <p:txBody>
          <a:bodyPr/>
          <a:lstStyle/>
          <a:p>
            <a:pPr eaLnBrk="1" hangingPunct="1"/>
            <a:r>
              <a:rPr lang="en-US" sz="4000" smtClean="0"/>
              <a:t>      </a:t>
            </a:r>
            <a:r>
              <a:rPr lang="en-US" sz="4000" smtClean="0">
                <a:solidFill>
                  <a:srgbClr val="FF0066"/>
                </a:solidFill>
              </a:rPr>
              <a:t>Kết luận:</a:t>
            </a:r>
          </a:p>
          <a:p>
            <a:pPr eaLnBrk="1" hangingPunct="1"/>
            <a:r>
              <a:rPr lang="en-US" smtClean="0"/>
              <a:t>C</a:t>
            </a:r>
            <a:r>
              <a:rPr lang="vi-VN" smtClean="0"/>
              <a:t>ơ</a:t>
            </a:r>
            <a:r>
              <a:rPr lang="en-US" smtClean="0"/>
              <a:t> quan tiêu hoá gồm có miệng, thực quản, dạ dày, ruột non, ruột già và các tuyến tiêu hoá nh</a:t>
            </a:r>
            <a:r>
              <a:rPr lang="vi-VN" smtClean="0"/>
              <a:t>ư</a:t>
            </a:r>
            <a:r>
              <a:rPr lang="en-US" smtClean="0"/>
              <a:t> tuyến n</a:t>
            </a:r>
            <a:r>
              <a:rPr lang="vi-VN" smtClean="0"/>
              <a:t>ư</a:t>
            </a:r>
            <a:r>
              <a:rPr lang="en-US" smtClean="0"/>
              <a:t>ớc bọt, gan, tuỵ…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1447800" y="914400"/>
            <a:ext cx="20701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990000"/>
                </a:solidFill>
              </a:rPr>
              <a:t>Trò ch</a:t>
            </a:r>
            <a:r>
              <a:rPr lang="vi-VN" sz="4000">
                <a:solidFill>
                  <a:srgbClr val="990000"/>
                </a:solidFill>
              </a:rPr>
              <a:t>ơ</a:t>
            </a:r>
            <a:r>
              <a:rPr lang="en-US" sz="4000">
                <a:solidFill>
                  <a:srgbClr val="990000"/>
                </a:solidFill>
              </a:rPr>
              <a:t>i</a:t>
            </a:r>
          </a:p>
        </p:txBody>
      </p:sp>
      <p:sp>
        <p:nvSpPr>
          <p:cNvPr id="65542" name="WordArt 6"/>
          <p:cNvSpPr>
            <a:spLocks noChangeArrowheads="1" noChangeShapeType="1" noTextEdit="1"/>
          </p:cNvSpPr>
          <p:nvPr/>
        </p:nvSpPr>
        <p:spPr bwMode="auto">
          <a:xfrm>
            <a:off x="1828800" y="2286000"/>
            <a:ext cx="6400800" cy="1362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solidFill>
                  <a:srgbClr val="FF33CC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AI NHANH NHẤT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0" grpId="0"/>
      <p:bldP spid="6554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62" name="Picture 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04800"/>
            <a:ext cx="8763000" cy="457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smtClean="0"/>
              <a:t>Chọn từ trong khung  </a:t>
            </a:r>
            <a:r>
              <a:rPr lang="vi-VN" sz="2800" smtClean="0"/>
              <a:t>đ</a:t>
            </a:r>
            <a:r>
              <a:rPr lang="en-US" sz="2800" smtClean="0"/>
              <a:t>ể </a:t>
            </a:r>
            <a:r>
              <a:rPr lang="vi-VN" sz="2800" smtClean="0"/>
              <a:t>đ</a:t>
            </a:r>
            <a:r>
              <a:rPr lang="en-US" sz="2800" smtClean="0"/>
              <a:t>iền vào          cho phù hợp: :</a:t>
            </a:r>
          </a:p>
        </p:txBody>
      </p:sp>
      <p:sp>
        <p:nvSpPr>
          <p:cNvPr id="10244" name="WordArt 16"/>
          <p:cNvSpPr>
            <a:spLocks noChangeArrowheads="1" noChangeShapeType="1" noTextEdit="1"/>
          </p:cNvSpPr>
          <p:nvPr/>
        </p:nvSpPr>
        <p:spPr bwMode="auto">
          <a:xfrm>
            <a:off x="3200400" y="2743200"/>
            <a:ext cx="152400" cy="30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CC"/>
                  </a:solidFill>
                  <a:round/>
                  <a:headEnd/>
                  <a:tailEnd/>
                </a:ln>
                <a:solidFill>
                  <a:srgbClr val="FFFFCC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10245" name="WordArt 18"/>
          <p:cNvSpPr>
            <a:spLocks noChangeArrowheads="1" noChangeShapeType="1" noTextEdit="1"/>
          </p:cNvSpPr>
          <p:nvPr/>
        </p:nvSpPr>
        <p:spPr bwMode="auto">
          <a:xfrm>
            <a:off x="3200400" y="4800600"/>
            <a:ext cx="152400" cy="30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CC"/>
                  </a:solidFill>
                  <a:round/>
                  <a:headEnd/>
                  <a:tailEnd/>
                </a:ln>
                <a:solidFill>
                  <a:srgbClr val="FFFFCC"/>
                </a:solidFill>
                <a:latin typeface="Arial"/>
                <a:cs typeface="Arial"/>
              </a:rPr>
              <a:t>4</a:t>
            </a:r>
          </a:p>
        </p:txBody>
      </p:sp>
      <p:sp>
        <p:nvSpPr>
          <p:cNvPr id="10246" name="Text Box 22"/>
          <p:cNvSpPr txBox="1">
            <a:spLocks noChangeArrowheads="1"/>
          </p:cNvSpPr>
          <p:nvPr/>
        </p:nvSpPr>
        <p:spPr bwMode="auto">
          <a:xfrm>
            <a:off x="1981200" y="4876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4363" name="Rectangle 27"/>
          <p:cNvSpPr>
            <a:spLocks noChangeArrowheads="1"/>
          </p:cNvSpPr>
          <p:nvPr/>
        </p:nvSpPr>
        <p:spPr bwMode="auto">
          <a:xfrm>
            <a:off x="5410200" y="381000"/>
            <a:ext cx="914400" cy="3048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4" name="Text Box 28"/>
          <p:cNvSpPr txBox="1">
            <a:spLocks noChangeArrowheads="1"/>
          </p:cNvSpPr>
          <p:nvPr/>
        </p:nvSpPr>
        <p:spPr bwMode="auto">
          <a:xfrm>
            <a:off x="304800" y="838200"/>
            <a:ext cx="84582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FF0000"/>
                </a:solidFill>
              </a:rPr>
              <a:t>ruột non ,thực quản , miệng,dạ dày, ruột già, tuỵ , gan.</a:t>
            </a:r>
          </a:p>
        </p:txBody>
      </p:sp>
      <p:sp>
        <p:nvSpPr>
          <p:cNvPr id="14365" name="Text Box 29"/>
          <p:cNvSpPr txBox="1">
            <a:spLocks noChangeArrowheads="1"/>
          </p:cNvSpPr>
          <p:nvPr/>
        </p:nvSpPr>
        <p:spPr bwMode="auto">
          <a:xfrm>
            <a:off x="685800" y="4800600"/>
            <a:ext cx="1828800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FF0000"/>
                </a:solidFill>
              </a:rPr>
              <a:t>ruột non .</a:t>
            </a:r>
          </a:p>
        </p:txBody>
      </p:sp>
      <p:sp>
        <p:nvSpPr>
          <p:cNvPr id="14366" name="Text Box 30"/>
          <p:cNvSpPr txBox="1">
            <a:spLocks noChangeArrowheads="1"/>
          </p:cNvSpPr>
          <p:nvPr/>
        </p:nvSpPr>
        <p:spPr bwMode="auto">
          <a:xfrm>
            <a:off x="6629400" y="5257800"/>
            <a:ext cx="1828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FF0000"/>
                </a:solidFill>
              </a:rPr>
              <a:t>Ruột gia  .</a:t>
            </a:r>
          </a:p>
        </p:txBody>
      </p:sp>
      <p:sp>
        <p:nvSpPr>
          <p:cNvPr id="14367" name="Text Box 31"/>
          <p:cNvSpPr txBox="1">
            <a:spLocks noChangeArrowheads="1"/>
          </p:cNvSpPr>
          <p:nvPr/>
        </p:nvSpPr>
        <p:spPr bwMode="auto">
          <a:xfrm>
            <a:off x="6629400" y="3733800"/>
            <a:ext cx="1828800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FF0000"/>
                </a:solidFill>
              </a:rPr>
              <a:t>Dạ dày  .</a:t>
            </a:r>
          </a:p>
        </p:txBody>
      </p:sp>
      <p:sp>
        <p:nvSpPr>
          <p:cNvPr id="14368" name="Text Box 32"/>
          <p:cNvSpPr txBox="1">
            <a:spLocks noChangeArrowheads="1"/>
          </p:cNvSpPr>
          <p:nvPr/>
        </p:nvSpPr>
        <p:spPr bwMode="auto">
          <a:xfrm>
            <a:off x="6477000" y="2971800"/>
            <a:ext cx="22860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FF0000"/>
                </a:solidFill>
              </a:rPr>
              <a:t>Thực quản   .</a:t>
            </a:r>
          </a:p>
        </p:txBody>
      </p:sp>
      <p:sp>
        <p:nvSpPr>
          <p:cNvPr id="14369" name="Text Box 33"/>
          <p:cNvSpPr txBox="1">
            <a:spLocks noChangeArrowheads="1"/>
          </p:cNvSpPr>
          <p:nvPr/>
        </p:nvSpPr>
        <p:spPr bwMode="auto">
          <a:xfrm>
            <a:off x="457200" y="2286000"/>
            <a:ext cx="22860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FF0000"/>
                </a:solidFill>
              </a:rPr>
              <a:t>Miệng    .</a:t>
            </a:r>
          </a:p>
        </p:txBody>
      </p:sp>
      <p:sp>
        <p:nvSpPr>
          <p:cNvPr id="14370" name="Text Box 34"/>
          <p:cNvSpPr txBox="1">
            <a:spLocks noChangeArrowheads="1"/>
          </p:cNvSpPr>
          <p:nvPr/>
        </p:nvSpPr>
        <p:spPr bwMode="auto">
          <a:xfrm>
            <a:off x="6400800" y="4419600"/>
            <a:ext cx="22860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FF0000"/>
                </a:solidFill>
              </a:rPr>
              <a:t>Tuỵ   .</a:t>
            </a:r>
          </a:p>
        </p:txBody>
      </p:sp>
      <p:sp>
        <p:nvSpPr>
          <p:cNvPr id="14371" name="Text Box 35"/>
          <p:cNvSpPr txBox="1">
            <a:spLocks noChangeArrowheads="1"/>
          </p:cNvSpPr>
          <p:nvPr/>
        </p:nvSpPr>
        <p:spPr bwMode="auto">
          <a:xfrm>
            <a:off x="381000" y="3962400"/>
            <a:ext cx="22860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FF0000"/>
                </a:solidFill>
              </a:rPr>
              <a:t>Gan  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4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4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4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  <p:bldP spid="14339" grpId="1" build="p"/>
      <p:bldP spid="14363" grpId="0" animBg="1"/>
      <p:bldP spid="14364" grpId="0"/>
      <p:bldP spid="14365" grpId="0"/>
      <p:bldP spid="14366" grpId="0"/>
      <p:bldP spid="14367" grpId="0"/>
      <p:bldP spid="14368" grpId="0"/>
      <p:bldP spid="14369" grpId="0"/>
      <p:bldP spid="14370" grpId="0"/>
      <p:bldP spid="14371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Watermark</Template>
  <TotalTime>665</TotalTime>
  <Words>271</Words>
  <Application>Microsoft Office PowerPoint</Application>
  <PresentationFormat>On-screen Show (4:3)</PresentationFormat>
  <Paragraphs>60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 Design</vt:lpstr>
      <vt:lpstr>PowerPoint Presentation</vt:lpstr>
      <vt:lpstr>TRÒ CHƠI: CHẾ BIẾN THỨC ĂN</vt:lpstr>
      <vt:lpstr>HOẠT ĐỘNG 1:  Thảo luận nhóm </vt:lpstr>
      <vt:lpstr>PowerPoint Presentation</vt:lpstr>
      <vt:lpstr>PowerPoint Presentation</vt:lpstr>
      <vt:lpstr>HOẠT ĐỘNG 2: LÀM VIỆC THEO NHÓM</vt:lpstr>
      <vt:lpstr>PowerPoint Presentation</vt:lpstr>
      <vt:lpstr>PowerPoint Presentation</vt:lpstr>
      <vt:lpstr>PowerPoint Presentation</vt:lpstr>
    </vt:vector>
  </TitlesOfParts>
  <Company>VietNam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TÖÏ NHIEÂN VAØ XAÕ HOÄI LÔÙP 2</dc:title>
  <dc:creator>Tuan</dc:creator>
  <cp:lastModifiedBy>Admin</cp:lastModifiedBy>
  <cp:revision>32</cp:revision>
  <dcterms:created xsi:type="dcterms:W3CDTF">2007-09-25T03:51:44Z</dcterms:created>
  <dcterms:modified xsi:type="dcterms:W3CDTF">2020-10-06T07:21:53Z</dcterms:modified>
</cp:coreProperties>
</file>