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8" r:id="rId2"/>
    <p:sldId id="317" r:id="rId3"/>
    <p:sldId id="306" r:id="rId4"/>
    <p:sldId id="289" r:id="rId5"/>
    <p:sldId id="310" r:id="rId6"/>
    <p:sldId id="307" r:id="rId7"/>
    <p:sldId id="308" r:id="rId8"/>
    <p:sldId id="291" r:id="rId9"/>
    <p:sldId id="269" r:id="rId10"/>
    <p:sldId id="311" r:id="rId11"/>
    <p:sldId id="312" r:id="rId12"/>
    <p:sldId id="283" r:id="rId13"/>
    <p:sldId id="272" r:id="rId14"/>
    <p:sldId id="286" r:id="rId15"/>
    <p:sldId id="314" r:id="rId16"/>
  </p:sldIdLst>
  <p:sldSz cx="123444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9900"/>
    <a:srgbClr val="6600CC"/>
    <a:srgbClr val="CCCCFF"/>
    <a:srgbClr val="FFFFCC"/>
    <a:srgbClr val="FF99FF"/>
    <a:srgbClr val="FF6600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2" autoAdjust="0"/>
    <p:restoredTop sz="94595" autoAdjust="0"/>
  </p:normalViewPr>
  <p:slideViewPr>
    <p:cSldViewPr>
      <p:cViewPr>
        <p:scale>
          <a:sx n="77" d="100"/>
          <a:sy n="77" d="100"/>
        </p:scale>
        <p:origin x="-438" y="12"/>
      </p:cViewPr>
      <p:guideLst>
        <p:guide orient="horz" pos="2160"/>
        <p:guide pos="38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42900" y="685800"/>
            <a:ext cx="61722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425ADC2A-3A0C-432A-82ED-15DF3DEC5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80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5830" y="2130426"/>
            <a:ext cx="1049274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1660" y="3886200"/>
            <a:ext cx="864108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55E8C-A529-4D2C-840E-2C3B7F1D2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8C55A-5E1D-4657-A132-29B11D45B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9690" y="274639"/>
            <a:ext cx="277749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220" y="274639"/>
            <a:ext cx="81267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42831-4C2F-4511-AA2E-8629DB34F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110996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7220" y="1600201"/>
            <a:ext cx="545211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70" y="1600201"/>
            <a:ext cx="545211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D3153-7147-4A4B-A608-393AE67570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110996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7220" y="1600201"/>
            <a:ext cx="545211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275070" y="1600200"/>
            <a:ext cx="545211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75070" y="3938589"/>
            <a:ext cx="545211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9F762-0D1B-4937-857D-46CCC563A1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17220" y="274639"/>
            <a:ext cx="1110996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C8D7F-29A2-46A0-9AC3-5E9F0B533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0385E-817C-4EE0-A292-473135C35A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123" y="4406901"/>
            <a:ext cx="1049274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5123" y="2906713"/>
            <a:ext cx="1049274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9954E-8151-4A41-BBDD-6E48C2759F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600201"/>
            <a:ext cx="545211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70" y="1600201"/>
            <a:ext cx="545211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8A25C-9A95-49DD-812A-203314EDE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35113"/>
            <a:ext cx="545425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2174875"/>
            <a:ext cx="545425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0785" y="1535113"/>
            <a:ext cx="54563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0785" y="2174875"/>
            <a:ext cx="54563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4E549-D7AD-4E78-A581-630093972A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8FF83-2A43-45EE-832C-AD33DD3B43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D1EAF-5CD4-48AA-8D0B-DB52629AEF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3050"/>
            <a:ext cx="406122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317" y="273051"/>
            <a:ext cx="6900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20" y="1435101"/>
            <a:ext cx="406122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DD563-7CD0-4D17-AA92-FC27CDA01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9589" y="4800600"/>
            <a:ext cx="740664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19589" y="612775"/>
            <a:ext cx="740664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19589" y="5367338"/>
            <a:ext cx="740664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A1E32-375E-4267-8EC2-CD56BD161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7220" y="274638"/>
            <a:ext cx="1110996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7220" y="1600201"/>
            <a:ext cx="1110996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7220" y="6245225"/>
            <a:ext cx="288036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217670" y="6245225"/>
            <a:ext cx="390906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46820" y="6245225"/>
            <a:ext cx="288036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46F036E0-2302-49B9-ABA0-48ACEEA3FF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2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15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Khung nen bieu tuong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-28575"/>
            <a:ext cx="9525000" cy="691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2667000" y="2874963"/>
            <a:ext cx="6781800" cy="1016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6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altLang="en-US" sz="60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40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28600" y="304800"/>
            <a:ext cx="11887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2362200"/>
            <a:ext cx="11932920" cy="3352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7239000" cy="8382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b="1" dirty="0" err="1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b="1" dirty="0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b="1" dirty="0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3600" b="1" dirty="0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3600" b="1" dirty="0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b="1" dirty="0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838200"/>
            <a:ext cx="1036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1600200"/>
            <a:ext cx="11734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quỵ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28600" y="4419600"/>
            <a:ext cx="12115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đặn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4%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12%.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228600" y="455474"/>
            <a:ext cx="12115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3400" y="2133600"/>
            <a:ext cx="11277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105000"/>
              </a:lnSpc>
              <a:spcBef>
                <a:spcPct val="20000"/>
              </a:spcBef>
              <a:buFontTx/>
              <a:buChar char="•"/>
            </a:pP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05000"/>
              </a:lnSpc>
              <a:spcBef>
                <a:spcPct val="20000"/>
              </a:spcBef>
              <a:buFontTx/>
              <a:buChar char="•"/>
            </a:pP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05000"/>
              </a:lnSpc>
              <a:spcBef>
                <a:spcPct val="20000"/>
              </a:spcBef>
            </a:pP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57200"/>
            <a:ext cx="11658600" cy="1447800"/>
          </a:xfrm>
        </p:spPr>
        <p:txBody>
          <a:bodyPr/>
          <a:lstStyle/>
          <a:p>
            <a:pPr algn="l" eaLnBrk="1" hangingPunct="1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SGK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en-US" sz="3600" b="1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1828800"/>
            <a:ext cx="12344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bôr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46482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548640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endParaRPr lang="en-US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9" name="Oval 9"/>
          <p:cNvSpPr>
            <a:spLocks noChangeArrowheads="1"/>
          </p:cNvSpPr>
          <p:nvPr/>
        </p:nvSpPr>
        <p:spPr bwMode="auto">
          <a:xfrm>
            <a:off x="457200" y="3352800"/>
            <a:ext cx="731520" cy="731520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4800">
              <a:ln>
                <a:solidFill>
                  <a:srgbClr val="FF00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7220" y="274638"/>
            <a:ext cx="11346180" cy="1143000"/>
          </a:xfrm>
        </p:spPr>
        <p:txBody>
          <a:bodyPr/>
          <a:lstStyle/>
          <a:p>
            <a:pPr eaLnBrk="1" hangingPunct="1"/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7220" y="1447800"/>
            <a:ext cx="11109960" cy="914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a) cơm, gà luộc, mực sào, thịt bò chiên,dưa hấu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533400" y="3276600"/>
            <a:ext cx="1121283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xào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617220" y="5105401"/>
            <a:ext cx="109363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800" b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c) cơm, rau muống luộc, đậu sào, canh đậu phụ nấu chua, </a:t>
            </a:r>
          </a:p>
        </p:txBody>
      </p:sp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563880" y="1447800"/>
            <a:ext cx="11551920" cy="13716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4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4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4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4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luộc</a:t>
            </a:r>
            <a:r>
              <a:rPr lang="en-US" sz="4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4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xào</a:t>
            </a:r>
            <a:r>
              <a:rPr lang="en-US" sz="4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4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4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chiên,dưa</a:t>
            </a:r>
            <a:r>
              <a:rPr lang="en-US" sz="4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hấu</a:t>
            </a:r>
            <a:endParaRPr lang="en-US" sz="4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11" name="Rectangle 11"/>
          <p:cNvSpPr>
            <a:spLocks noChangeArrowheads="1"/>
          </p:cNvSpPr>
          <p:nvPr/>
        </p:nvSpPr>
        <p:spPr bwMode="auto">
          <a:xfrm>
            <a:off x="685800" y="5029200"/>
            <a:ext cx="11658600" cy="156966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muống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luộc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xào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20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2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9" grpId="0" animBg="1"/>
      <p:bldP spid="51202" grpId="0"/>
      <p:bldP spid="51203" grpId="0" build="p"/>
      <p:bldP spid="51203" grpId="1" build="p"/>
      <p:bldP spid="51204" grpId="0"/>
      <p:bldP spid="51205" grpId="0"/>
      <p:bldP spid="51205" grpId="1"/>
      <p:bldP spid="51205" grpId="2"/>
      <p:bldP spid="51210" grpId="0" animBg="1"/>
      <p:bldP spid="51210" grpId="1" animBg="1"/>
      <p:bldP spid="51210" grpId="2" animBg="1"/>
      <p:bldP spid="51211" grpId="0" animBg="1"/>
      <p:bldP spid="51211" grpId="1" animBg="1"/>
      <p:bldP spid="51211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0" y="0"/>
            <a:ext cx="12344400" cy="6858000"/>
            <a:chOff x="0" y="0"/>
            <a:chExt cx="9144000" cy="6858000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19463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464" name="Content Placeholder 2"/>
              <p:cNvSpPr txBox="1">
                <a:spLocks/>
              </p:cNvSpPr>
              <p:nvPr/>
            </p:nvSpPr>
            <p:spPr bwMode="auto">
              <a:xfrm>
                <a:off x="1500166" y="2028820"/>
                <a:ext cx="5891234" cy="7143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r>
                  <a:rPr lang="en-US" alt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alt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Ôn</a:t>
                </a:r>
                <a:r>
                  <a:rPr lang="en-US" alt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nội</a:t>
                </a:r>
                <a:r>
                  <a:rPr lang="en-US" alt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dung </a:t>
                </a:r>
                <a:r>
                  <a:rPr lang="en-US" alt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alt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học</a:t>
                </a:r>
                <a:r>
                  <a:rPr lang="en-US" alt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  <p:sp>
            <p:nvSpPr>
              <p:cNvPr id="19465" name="Content Placeholder 2"/>
              <p:cNvSpPr txBox="1">
                <a:spLocks/>
              </p:cNvSpPr>
              <p:nvPr/>
            </p:nvSpPr>
            <p:spPr bwMode="auto">
              <a:xfrm>
                <a:off x="1219200" y="3124200"/>
                <a:ext cx="6629400" cy="1676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marL="347663" indent="-347663" algn="just">
                  <a:buFontTx/>
                  <a:buChar char="-"/>
                </a:pPr>
                <a:r>
                  <a:rPr lang="en-US" alt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Chuẩn</a:t>
                </a:r>
                <a:r>
                  <a:rPr lang="en-US" alt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bị</a:t>
                </a:r>
                <a:r>
                  <a:rPr lang="en-US" alt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altLang="en-US" sz="4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Sử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dụng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hợp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lí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chất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béo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muối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4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ăn</a:t>
                </a:r>
                <a:r>
                  <a:rPr lang="en-US" altLang="en-US" sz="4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altLang="en-US" sz="4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466" name="Content Placeholder 2"/>
              <p:cNvSpPr txBox="1">
                <a:spLocks/>
              </p:cNvSpPr>
              <p:nvPr/>
            </p:nvSpPr>
            <p:spPr bwMode="auto">
              <a:xfrm>
                <a:off x="1500166" y="2730266"/>
                <a:ext cx="4714908" cy="7143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just"/>
                <a:endParaRPr lang="en-US" altLang="en-US">
                  <a:solidFill>
                    <a:schemeClr val="bg2"/>
                  </a:solidFill>
                  <a:cs typeface="Arial" charset="0"/>
                </a:endParaRPr>
              </a:p>
            </p:txBody>
          </p:sp>
        </p:grpSp>
        <p:sp>
          <p:nvSpPr>
            <p:cNvPr id="2" name="Content Placeholder 2"/>
            <p:cNvSpPr txBox="1">
              <a:spLocks/>
            </p:cNvSpPr>
            <p:nvPr/>
          </p:nvSpPr>
          <p:spPr bwMode="auto">
            <a:xfrm>
              <a:off x="2105226" y="904868"/>
              <a:ext cx="5572164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lnSpc>
                  <a:spcPts val="6000"/>
                </a:lnSpc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US" sz="6000" dirty="0" err="1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Dặn</a:t>
              </a:r>
              <a:r>
                <a:rPr lang="en-US" sz="6000" dirty="0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dirty="0" err="1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dò</a:t>
              </a:r>
              <a:r>
                <a:rPr lang="en-US" sz="6000" dirty="0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64" name="Picture 32" descr="140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18664" y="5867400"/>
            <a:ext cx="11255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5" name="Text Box 33"/>
          <p:cNvSpPr txBox="1">
            <a:spLocks noChangeArrowheads="1"/>
          </p:cNvSpPr>
          <p:nvPr/>
        </p:nvSpPr>
        <p:spPr bwMode="auto">
          <a:xfrm>
            <a:off x="2895600" y="1371601"/>
            <a:ext cx="6553200" cy="1446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>
                <a:solidFill>
                  <a:srgbClr val="FF0000"/>
                </a:solidFill>
                <a:latin typeface=".VnTime" panose="020B7200000000000000" pitchFamily="34" charset="0"/>
              </a:rPr>
              <a:t>1. H·y kÓ tªn mét sè thøc ¨n cã chøa chÊt ®¹m?</a:t>
            </a:r>
          </a:p>
        </p:txBody>
      </p:sp>
      <p:sp>
        <p:nvSpPr>
          <p:cNvPr id="18466" name="Text Box 34"/>
          <p:cNvSpPr txBox="1">
            <a:spLocks noChangeArrowheads="1"/>
          </p:cNvSpPr>
          <p:nvPr/>
        </p:nvSpPr>
        <p:spPr bwMode="auto">
          <a:xfrm>
            <a:off x="2895601" y="3124201"/>
            <a:ext cx="6011863" cy="1446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>
                <a:solidFill>
                  <a:srgbClr val="FF0000"/>
                </a:solidFill>
                <a:latin typeface=".VnTime" panose="020B7200000000000000" pitchFamily="34" charset="0"/>
              </a:rPr>
              <a:t>2. Nªu vai trß cña chÊt ®¹m ®èi víi c¬ thÓ?</a:t>
            </a:r>
          </a:p>
        </p:txBody>
      </p:sp>
    </p:spTree>
    <p:extLst>
      <p:ext uri="{BB962C8B-B14F-4D97-AF65-F5344CB8AC3E}">
        <p14:creationId xmlns:p14="http://schemas.microsoft.com/office/powerpoint/2010/main" val="610674094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8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184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65" grpId="0" build="allAtOnce" animBg="1"/>
      <p:bldP spid="18466" grpId="0" animBg="1"/>
      <p:bldP spid="1846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khung nen\beautyframesprd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344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727007" y="2286000"/>
            <a:ext cx="7483793" cy="2667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TẠI SAO CẦN ĂN PHỐI HỢP ĐẠM ĐỘNG VẬT VÀ ĐẠM THỰC VẬT?</a:t>
            </a:r>
          </a:p>
          <a:p>
            <a:pPr algn="r">
              <a:buFontTx/>
              <a:buNone/>
            </a:pPr>
            <a:endParaRPr lang="en-US" alt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alt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</a:p>
          <a:p>
            <a:pPr algn="ctr">
              <a:buFontTx/>
              <a:buNone/>
            </a:pPr>
            <a:endParaRPr lang="en-US" alt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en-US" alt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endParaRPr lang="en-US" alt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Hình Chữ nhật 4"/>
          <p:cNvSpPr>
            <a:spLocks noChangeArrowheads="1"/>
          </p:cNvSpPr>
          <p:nvPr/>
        </p:nvSpPr>
        <p:spPr bwMode="auto">
          <a:xfrm>
            <a:off x="0" y="282714"/>
            <a:ext cx="1234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1.Nên 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5125" name="Hình Chữ nhật 5"/>
          <p:cNvSpPr>
            <a:spLocks noChangeArrowheads="1"/>
          </p:cNvSpPr>
          <p:nvPr/>
        </p:nvSpPr>
        <p:spPr bwMode="auto">
          <a:xfrm>
            <a:off x="617220" y="5112603"/>
            <a:ext cx="11727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69"/>
          <p:cNvSpPr>
            <a:spLocks noChangeArrowheads="1"/>
          </p:cNvSpPr>
          <p:nvPr/>
        </p:nvSpPr>
        <p:spPr bwMode="auto">
          <a:xfrm>
            <a:off x="304800" y="2020669"/>
            <a:ext cx="11811000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vi-VN" sz="4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 </a:t>
            </a:r>
            <a:r>
              <a:rPr lang="vi-VN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0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9"/>
          <p:cNvSpPr>
            <a:spLocks noChangeArrowheads="1"/>
          </p:cNvSpPr>
          <p:nvPr/>
        </p:nvSpPr>
        <p:spPr bwMode="auto">
          <a:xfrm>
            <a:off x="304800" y="1182469"/>
            <a:ext cx="11811000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6600CC"/>
                </a:solidFill>
              </a:rPr>
              <a:t>- </a:t>
            </a:r>
            <a:r>
              <a:rPr lang="vi-VN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</a:t>
            </a:r>
            <a:r>
              <a:rPr lang="vi-VN" sz="4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các món ăn có chứa nhiều chất đạm.</a:t>
            </a:r>
          </a:p>
        </p:txBody>
      </p:sp>
      <p:sp>
        <p:nvSpPr>
          <p:cNvPr id="8" name="Rectangle 69"/>
          <p:cNvSpPr>
            <a:spLocks noChangeArrowheads="1"/>
          </p:cNvSpPr>
          <p:nvPr/>
        </p:nvSpPr>
        <p:spPr bwMode="auto">
          <a:xfrm>
            <a:off x="381000" y="2782669"/>
            <a:ext cx="11811000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vi-VN" sz="4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 </a:t>
            </a:r>
            <a:r>
              <a:rPr lang="vi-VN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0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69"/>
          <p:cNvSpPr>
            <a:spLocks noChangeArrowheads="1"/>
          </p:cNvSpPr>
          <p:nvPr/>
        </p:nvSpPr>
        <p:spPr bwMode="auto">
          <a:xfrm>
            <a:off x="381000" y="3676471"/>
            <a:ext cx="11811000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chứa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0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3" name="Picture 11" descr="10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1981200"/>
            <a:ext cx="339471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9" name="Picture 27" descr="canh-cua-rau-day1-300x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3657600"/>
            <a:ext cx="318897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1" name="Picture 29" descr="co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07090" y="1905000"/>
            <a:ext cx="133731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2" name="Picture 30" descr="dau ph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3657600"/>
            <a:ext cx="329184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3" name="Picture 31" descr="dau sao muc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1905000"/>
            <a:ext cx="318897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4" name="Picture 32" descr="canh bo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62400" y="1905000"/>
            <a:ext cx="339471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5" name="Picture 33" descr="ca sot ca chu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92490" y="5334000"/>
            <a:ext cx="339471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7" name="Picture 35" descr="ghẹ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566910" y="3581400"/>
            <a:ext cx="2777490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8" name="Picture 36" descr="ga_luoc_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3400" y="3657600"/>
            <a:ext cx="2057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9" name="Picture 37" descr="tom_rang_muoi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886200" y="304800"/>
            <a:ext cx="370332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91" name="Picture 39" descr="thịt lượn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848600" y="304800"/>
            <a:ext cx="370332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đạm thực vật gạo lứt"/>
          <p:cNvPicPr/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33400" y="5257800"/>
            <a:ext cx="27051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2 cách chế biến món thịt chó hấp tại nhà ngon khó cưỡng - Tạp chí Đời Sống  &amp; Pháp Luật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114800" y="5334000"/>
            <a:ext cx="3581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38"/>
          <p:cNvSpPr txBox="1">
            <a:spLocks noChangeArrowheads="1"/>
          </p:cNvSpPr>
          <p:nvPr/>
        </p:nvSpPr>
        <p:spPr bwMode="auto">
          <a:xfrm>
            <a:off x="76200" y="152400"/>
            <a:ext cx="3733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vi-VN" sz="36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món ăn </a:t>
            </a:r>
            <a:r>
              <a:rPr lang="vi-VN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8"/>
          <p:cNvSpPr txBox="1">
            <a:spLocks noChangeArrowheads="1"/>
          </p:cNvSpPr>
          <p:nvPr/>
        </p:nvSpPr>
        <p:spPr bwMode="auto">
          <a:xfrm>
            <a:off x="514350" y="388203"/>
            <a:ext cx="118300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vi-VN" sz="48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món ăn </a:t>
            </a:r>
            <a:r>
              <a:rPr lang="vi-VN" sz="4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 </a:t>
            </a:r>
            <a:r>
              <a:rPr lang="vi-VN" sz="48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 động </a:t>
            </a:r>
            <a:r>
              <a:rPr lang="vi-VN" sz="4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8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7" descr="tom_rang_muo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76400"/>
            <a:ext cx="370332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9" descr="thịt lượ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676400"/>
            <a:ext cx="370332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3" descr="ca sot ca chu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657600"/>
            <a:ext cx="339471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6" descr="ga_luoc_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733800"/>
            <a:ext cx="3581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5" descr="ghẹ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39200" y="1652587"/>
            <a:ext cx="320040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9" descr="coc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372600" y="3581400"/>
            <a:ext cx="182880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8"/>
          <p:cNvSpPr txBox="1">
            <a:spLocks noChangeArrowheads="1"/>
          </p:cNvSpPr>
          <p:nvPr/>
        </p:nvSpPr>
        <p:spPr bwMode="auto">
          <a:xfrm>
            <a:off x="514350" y="388203"/>
            <a:ext cx="118300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vi-VN" sz="48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món ăn </a:t>
            </a:r>
            <a:r>
              <a:rPr lang="vi-VN" sz="4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 </a:t>
            </a:r>
            <a:r>
              <a:rPr lang="vi-VN" sz="48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 </a:t>
            </a:r>
            <a:r>
              <a:rPr lang="en-US" sz="48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4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vật</a:t>
            </a:r>
            <a:r>
              <a:rPr lang="en-US" sz="4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8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5" descr="cong_dung_tuyet_voi_tu_tau_hu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447800"/>
            <a:ext cx="2571750" cy="2438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4" name="Picture 3" descr="Cách Làm Món Đậu phụ chiên tẩm hành của Xoanguyen - Cookpad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524000"/>
            <a:ext cx="282892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Đậu Hà Lan tươi ngon sạch loại 1 (1kg) tại Nông Sản Dũng Hà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10600" y="1524000"/>
            <a:ext cx="2362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đạm thực vật gạo lứt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00300" y="4114800"/>
            <a:ext cx="27051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í quyết LUỘC SÚP LƠ XANH GIÒN không phải ai cũng biết! - YouTube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0" y="4267200"/>
            <a:ext cx="30003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3" name="Picture 11" descr="10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9600" y="2209800"/>
            <a:ext cx="339471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9" name="Picture 27" descr="canh-cua-rau-day1-300x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4495800"/>
            <a:ext cx="318897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2" name="Picture 30" descr="dau ph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4495800"/>
            <a:ext cx="329184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3" name="Picture 31" descr="dau sao mu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2209800"/>
            <a:ext cx="318897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4" name="Picture 32" descr="canh bo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25290" y="2286000"/>
            <a:ext cx="339471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9" name="Text Box 42"/>
          <p:cNvSpPr txBox="1">
            <a:spLocks noChangeArrowheads="1"/>
          </p:cNvSpPr>
          <p:nvPr/>
        </p:nvSpPr>
        <p:spPr bwMode="auto">
          <a:xfrm>
            <a:off x="514350" y="381001"/>
            <a:ext cx="115214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vi-VN" sz="48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món ăn vừa chứa đạm động vật vừa chứa đạm thực vật: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52400"/>
            <a:ext cx="1181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2.Tại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sao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cần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ăn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phối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đạm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đạm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457200" y="1402140"/>
            <a:ext cx="11658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Thông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tin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về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giá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trị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dinh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dưỡng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của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một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số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thức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ăn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chứa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chất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 </a:t>
            </a:r>
            <a:r>
              <a:rPr lang="en-US" sz="3600" dirty="0" err="1">
                <a:solidFill>
                  <a:srgbClr val="6600CC"/>
                </a:solidFill>
                <a:cs typeface="Arial" charset="0"/>
              </a:rPr>
              <a:t>đạm</a:t>
            </a:r>
            <a:r>
              <a:rPr lang="en-US" sz="3600" dirty="0">
                <a:solidFill>
                  <a:srgbClr val="6600CC"/>
                </a:solidFill>
                <a:cs typeface="Arial" charset="0"/>
              </a:rPr>
              <a:t>. 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14350" y="0"/>
            <a:ext cx="11830050" cy="3581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3600" kern="0" dirty="0" smtClean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00050" lvl="0" indent="-742950" algn="just">
              <a:spcBef>
                <a:spcPts val="0"/>
              </a:spcBef>
              <a:defRPr/>
            </a:pPr>
            <a:r>
              <a:rPr lang="en-US" sz="3600" kern="0" dirty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kern="0" dirty="0" err="1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kern="0" dirty="0">
                <a:solidFill>
                  <a:srgbClr val="F30B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vữa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ạch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742950" marR="0" lvl="0" indent="-74295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4820" y="3733800"/>
            <a:ext cx="1172718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30B1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:Những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nành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-34290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30B1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Vừng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30B1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Cho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đạm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797</Words>
  <Application>Microsoft Office PowerPoint</Application>
  <PresentationFormat>Custom</PresentationFormat>
  <Paragraphs>50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Giá trị dinh dưỡng của cá.</vt:lpstr>
      <vt:lpstr>PowerPoint Presentation</vt:lpstr>
      <vt:lpstr>Đọc mục bạn cần biết trong SGK cho biết:  Tại sao cần ăn phối hợp đạm động vật và đạm thực vật? </vt:lpstr>
      <vt:lpstr>Chọn 1 thực đơn phù hợp nhất cho bữa ăn trưa.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Hiep</dc:creator>
  <cp:lastModifiedBy>Windows User</cp:lastModifiedBy>
  <cp:revision>103</cp:revision>
  <dcterms:created xsi:type="dcterms:W3CDTF">2009-09-19T16:08:01Z</dcterms:created>
  <dcterms:modified xsi:type="dcterms:W3CDTF">2021-01-21T08:46:12Z</dcterms:modified>
</cp:coreProperties>
</file>