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5" r:id="rId1"/>
  </p:sldMasterIdLst>
  <p:notesMasterIdLst>
    <p:notesMasterId r:id="rId13"/>
  </p:notesMasterIdLst>
  <p:sldIdLst>
    <p:sldId id="308" r:id="rId2"/>
    <p:sldId id="279" r:id="rId3"/>
    <p:sldId id="280" r:id="rId4"/>
    <p:sldId id="275" r:id="rId5"/>
    <p:sldId id="267" r:id="rId6"/>
    <p:sldId id="305" r:id="rId7"/>
    <p:sldId id="281" r:id="rId8"/>
    <p:sldId id="284" r:id="rId9"/>
    <p:sldId id="296" r:id="rId10"/>
    <p:sldId id="306" r:id="rId11"/>
    <p:sldId id="302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FF0066"/>
    <a:srgbClr val="006600"/>
    <a:srgbClr val="00FF00"/>
    <a:srgbClr val="0000FF"/>
    <a:srgbClr val="FF0000"/>
    <a:srgbClr val="CC0099"/>
    <a:srgbClr val="0000CC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1854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200" b="0">
                <a:latin typeface=".VnTim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sz="1200" b="0">
                <a:latin typeface=".VnTim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200" b="0">
                <a:latin typeface=".VnTim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sz="1200" b="0">
                <a:latin typeface=".VnTime" pitchFamily="34" charset="0"/>
              </a:defRPr>
            </a:lvl1pPr>
          </a:lstStyle>
          <a:p>
            <a:pPr>
              <a:defRPr/>
            </a:pPr>
            <a:fld id="{CF325639-9C08-4F1D-8392-16CA4AA7FB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.VnTime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.VnTime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.VnTime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.VnTime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.VnTime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88A6DE-1B0A-4B15-AED3-04B43BC830FE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43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C3308D-2797-4F27-9A00-6C47285CF2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8C954-A0BF-4626-8401-0751D4E4E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8892E-27E6-4E95-A9C6-FC02D0E9B6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DB29D-60ED-40E1-BF61-FC311A372A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EDC89-9D0A-4EDB-9884-A3D1931CA9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94E4A2-29A1-4BDD-81CA-539E506312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E03280-6C5B-4463-9183-4BA30F2B92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39185-1693-454C-BCEB-11D123F68B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DD51B-7CEB-437B-8463-16CAE5D877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D10D0-89D6-41B7-8C5A-72DD92CB4C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43DFA-F3C6-4289-ABDE-6D1D0F8D6F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3B578037-ED0E-4484-8B9A-54D6F72A3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3" name="Text Box 5"/>
          <p:cNvSpPr txBox="1">
            <a:spLocks noChangeArrowheads="1"/>
          </p:cNvSpPr>
          <p:nvPr/>
        </p:nvSpPr>
        <p:spPr bwMode="auto">
          <a:xfrm>
            <a:off x="393700" y="841375"/>
            <a:ext cx="1539875" cy="708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u="sng">
                <a:solidFill>
                  <a:schemeClr val="bg1"/>
                </a:solidFill>
              </a:rPr>
              <a:t>Toán:</a:t>
            </a:r>
          </a:p>
        </p:txBody>
      </p:sp>
      <p:sp>
        <p:nvSpPr>
          <p:cNvPr id="99334" name="Text Box 6"/>
          <p:cNvSpPr txBox="1">
            <a:spLocks noChangeArrowheads="1"/>
          </p:cNvSpPr>
          <p:nvPr/>
        </p:nvSpPr>
        <p:spPr bwMode="auto">
          <a:xfrm>
            <a:off x="381000" y="1828800"/>
            <a:ext cx="8915400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400">
                <a:solidFill>
                  <a:srgbClr val="FFFF00"/>
                </a:solidFill>
              </a:rPr>
              <a:t>Phép cộng có tổng bằng 100</a:t>
            </a:r>
          </a:p>
        </p:txBody>
      </p:sp>
      <p:sp>
        <p:nvSpPr>
          <p:cNvPr id="2052" name="Rectangle 7"/>
          <p:cNvSpPr>
            <a:spLocks noChangeArrowheads="1"/>
          </p:cNvSpPr>
          <p:nvPr/>
        </p:nvSpPr>
        <p:spPr bwMode="auto">
          <a:xfrm>
            <a:off x="152400" y="3225800"/>
            <a:ext cx="184150" cy="368300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99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9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3" grpId="0"/>
      <p:bldP spid="9933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990600" y="2147888"/>
            <a:ext cx="7620000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400" b="0">
                <a:solidFill>
                  <a:srgbClr val="FFFF00"/>
                </a:solidFill>
              </a:rPr>
              <a:t>Điền số nhanh vào ô trống:</a:t>
            </a:r>
          </a:p>
        </p:txBody>
      </p:sp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1828800" y="3671888"/>
            <a:ext cx="685800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400" b="0">
                <a:solidFill>
                  <a:schemeClr val="bg1"/>
                </a:solidFill>
              </a:rPr>
              <a:t>a) </a:t>
            </a:r>
          </a:p>
        </p:txBody>
      </p:sp>
      <p:sp>
        <p:nvSpPr>
          <p:cNvPr id="11268" name="Oval 6"/>
          <p:cNvSpPr>
            <a:spLocks noChangeArrowheads="1"/>
          </p:cNvSpPr>
          <p:nvPr/>
        </p:nvSpPr>
        <p:spPr bwMode="auto">
          <a:xfrm>
            <a:off x="2514600" y="5410200"/>
            <a:ext cx="1143000" cy="1081088"/>
          </a:xfrm>
          <a:prstGeom prst="ellipse">
            <a:avLst/>
          </a:prstGeom>
          <a:solidFill>
            <a:srgbClr val="FFFF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400" b="0"/>
              <a:t>35</a:t>
            </a:r>
          </a:p>
        </p:txBody>
      </p:sp>
      <p:sp>
        <p:nvSpPr>
          <p:cNvPr id="11269" name="Oval 7"/>
          <p:cNvSpPr>
            <a:spLocks noChangeArrowheads="1"/>
          </p:cNvSpPr>
          <p:nvPr/>
        </p:nvSpPr>
        <p:spPr bwMode="auto">
          <a:xfrm>
            <a:off x="2557463" y="3581400"/>
            <a:ext cx="1143000" cy="1081088"/>
          </a:xfrm>
          <a:prstGeom prst="ellipse">
            <a:avLst/>
          </a:prstGeom>
          <a:solidFill>
            <a:srgbClr val="FFFF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400" b="0"/>
              <a:t>58</a:t>
            </a:r>
          </a:p>
        </p:txBody>
      </p:sp>
      <p:sp>
        <p:nvSpPr>
          <p:cNvPr id="11270" name="Line 8"/>
          <p:cNvSpPr>
            <a:spLocks noChangeShapeType="1"/>
          </p:cNvSpPr>
          <p:nvPr/>
        </p:nvSpPr>
        <p:spPr bwMode="auto">
          <a:xfrm>
            <a:off x="5791200" y="4114800"/>
            <a:ext cx="13716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none" w="sm" len="sm"/>
            <a:tailEnd type="triangle" w="sm" len="sm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271" name="Text Box 9"/>
          <p:cNvSpPr txBox="1">
            <a:spLocks noChangeArrowheads="1"/>
          </p:cNvSpPr>
          <p:nvPr/>
        </p:nvSpPr>
        <p:spPr bwMode="auto">
          <a:xfrm>
            <a:off x="3581400" y="3390900"/>
            <a:ext cx="1676400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400" b="0">
                <a:solidFill>
                  <a:schemeClr val="bg1"/>
                </a:solidFill>
              </a:rPr>
              <a:t>+ 12</a:t>
            </a:r>
          </a:p>
        </p:txBody>
      </p:sp>
      <p:sp>
        <p:nvSpPr>
          <p:cNvPr id="11272" name="Rectangle 10"/>
          <p:cNvSpPr>
            <a:spLocks noChangeArrowheads="1"/>
          </p:cNvSpPr>
          <p:nvPr/>
        </p:nvSpPr>
        <p:spPr bwMode="auto">
          <a:xfrm>
            <a:off x="5029200" y="5797550"/>
            <a:ext cx="762000" cy="3683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273" name="Rectangle 11"/>
          <p:cNvSpPr>
            <a:spLocks noChangeArrowheads="1"/>
          </p:cNvSpPr>
          <p:nvPr/>
        </p:nvSpPr>
        <p:spPr bwMode="auto">
          <a:xfrm>
            <a:off x="7124700" y="3816350"/>
            <a:ext cx="914400" cy="3683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274" name="Line 12"/>
          <p:cNvSpPr>
            <a:spLocks noChangeShapeType="1"/>
          </p:cNvSpPr>
          <p:nvPr/>
        </p:nvSpPr>
        <p:spPr bwMode="auto">
          <a:xfrm>
            <a:off x="5791200" y="5943600"/>
            <a:ext cx="13716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none" w="sm" len="sm"/>
            <a:tailEnd type="triangle" w="sm" len="sm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275" name="Text Box 13"/>
          <p:cNvSpPr txBox="1">
            <a:spLocks noChangeArrowheads="1"/>
          </p:cNvSpPr>
          <p:nvPr/>
        </p:nvSpPr>
        <p:spPr bwMode="auto">
          <a:xfrm>
            <a:off x="5791200" y="3352800"/>
            <a:ext cx="1676400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400" b="0">
                <a:solidFill>
                  <a:schemeClr val="bg1"/>
                </a:solidFill>
              </a:rPr>
              <a:t>+ 30</a:t>
            </a:r>
          </a:p>
        </p:txBody>
      </p:sp>
      <p:sp>
        <p:nvSpPr>
          <p:cNvPr id="11276" name="Line 14"/>
          <p:cNvSpPr>
            <a:spLocks noChangeShapeType="1"/>
          </p:cNvSpPr>
          <p:nvPr/>
        </p:nvSpPr>
        <p:spPr bwMode="auto">
          <a:xfrm>
            <a:off x="3657600" y="5943600"/>
            <a:ext cx="13716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none" w="sm" len="sm"/>
            <a:tailEnd type="triangle" w="sm" len="sm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277" name="Rectangle 15"/>
          <p:cNvSpPr>
            <a:spLocks noChangeArrowheads="1"/>
          </p:cNvSpPr>
          <p:nvPr/>
        </p:nvSpPr>
        <p:spPr bwMode="auto">
          <a:xfrm>
            <a:off x="5029200" y="3892550"/>
            <a:ext cx="762000" cy="3683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278" name="Rectangle 16"/>
          <p:cNvSpPr>
            <a:spLocks noChangeArrowheads="1"/>
          </p:cNvSpPr>
          <p:nvPr/>
        </p:nvSpPr>
        <p:spPr bwMode="auto">
          <a:xfrm>
            <a:off x="7162800" y="5797550"/>
            <a:ext cx="762000" cy="3683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279" name="Text Box 17"/>
          <p:cNvSpPr txBox="1">
            <a:spLocks noChangeArrowheads="1"/>
          </p:cNvSpPr>
          <p:nvPr/>
        </p:nvSpPr>
        <p:spPr bwMode="auto">
          <a:xfrm>
            <a:off x="5943600" y="5181600"/>
            <a:ext cx="1676400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400" b="0">
                <a:solidFill>
                  <a:schemeClr val="bg1"/>
                </a:solidFill>
              </a:rPr>
              <a:t>- 20</a:t>
            </a:r>
          </a:p>
        </p:txBody>
      </p:sp>
      <p:sp>
        <p:nvSpPr>
          <p:cNvPr id="11280" name="Text Box 18"/>
          <p:cNvSpPr txBox="1">
            <a:spLocks noChangeArrowheads="1"/>
          </p:cNvSpPr>
          <p:nvPr/>
        </p:nvSpPr>
        <p:spPr bwMode="auto">
          <a:xfrm>
            <a:off x="3581400" y="5181600"/>
            <a:ext cx="1676400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400" b="0">
                <a:solidFill>
                  <a:schemeClr val="bg1"/>
                </a:solidFill>
              </a:rPr>
              <a:t>+ 15</a:t>
            </a:r>
          </a:p>
        </p:txBody>
      </p:sp>
      <p:sp>
        <p:nvSpPr>
          <p:cNvPr id="11281" name="Line 19"/>
          <p:cNvSpPr>
            <a:spLocks noChangeShapeType="1"/>
          </p:cNvSpPr>
          <p:nvPr/>
        </p:nvSpPr>
        <p:spPr bwMode="auto">
          <a:xfrm>
            <a:off x="3657600" y="4129088"/>
            <a:ext cx="13716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none" w="sm" len="sm"/>
            <a:tailEnd type="triangle" w="sm" len="sm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282" name="Text Box 20"/>
          <p:cNvSpPr txBox="1">
            <a:spLocks noChangeArrowheads="1"/>
          </p:cNvSpPr>
          <p:nvPr/>
        </p:nvSpPr>
        <p:spPr bwMode="auto">
          <a:xfrm>
            <a:off x="1828800" y="5424488"/>
            <a:ext cx="838200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400" b="0">
                <a:solidFill>
                  <a:schemeClr val="bg1"/>
                </a:solidFill>
              </a:rPr>
              <a:t>b)</a:t>
            </a:r>
          </a:p>
        </p:txBody>
      </p:sp>
      <p:sp>
        <p:nvSpPr>
          <p:cNvPr id="78869" name="Rectangle 21"/>
          <p:cNvSpPr>
            <a:spLocks noChangeArrowheads="1"/>
          </p:cNvSpPr>
          <p:nvPr/>
        </p:nvSpPr>
        <p:spPr bwMode="auto">
          <a:xfrm>
            <a:off x="5029200" y="3748088"/>
            <a:ext cx="762000" cy="701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>
                <a:solidFill>
                  <a:srgbClr val="FF0000"/>
                </a:solidFill>
              </a:rPr>
              <a:t>70</a:t>
            </a:r>
          </a:p>
        </p:txBody>
      </p:sp>
      <p:sp>
        <p:nvSpPr>
          <p:cNvPr id="78870" name="Rectangle 22"/>
          <p:cNvSpPr>
            <a:spLocks noChangeArrowheads="1"/>
          </p:cNvSpPr>
          <p:nvPr/>
        </p:nvSpPr>
        <p:spPr bwMode="auto">
          <a:xfrm>
            <a:off x="7010400" y="3717925"/>
            <a:ext cx="1143000" cy="701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78871" name="Rectangle 23"/>
          <p:cNvSpPr>
            <a:spLocks noChangeArrowheads="1"/>
          </p:cNvSpPr>
          <p:nvPr/>
        </p:nvSpPr>
        <p:spPr bwMode="auto">
          <a:xfrm>
            <a:off x="4953000" y="5653088"/>
            <a:ext cx="990600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40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78872" name="Rectangle 24"/>
          <p:cNvSpPr>
            <a:spLocks noChangeArrowheads="1"/>
          </p:cNvSpPr>
          <p:nvPr/>
        </p:nvSpPr>
        <p:spPr bwMode="auto">
          <a:xfrm>
            <a:off x="7086600" y="5638800"/>
            <a:ext cx="990600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40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1287" name="Rectangle 26"/>
          <p:cNvSpPr>
            <a:spLocks noChangeArrowheads="1"/>
          </p:cNvSpPr>
          <p:nvPr/>
        </p:nvSpPr>
        <p:spPr bwMode="auto">
          <a:xfrm>
            <a:off x="152400" y="3225800"/>
            <a:ext cx="184150" cy="368300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288" name="Text Box 28"/>
          <p:cNvSpPr txBox="1">
            <a:spLocks noChangeArrowheads="1"/>
          </p:cNvSpPr>
          <p:nvPr/>
        </p:nvSpPr>
        <p:spPr bwMode="auto">
          <a:xfrm>
            <a:off x="393700" y="688975"/>
            <a:ext cx="1539875" cy="708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u="sng">
                <a:solidFill>
                  <a:schemeClr val="bg1"/>
                </a:solidFill>
              </a:rPr>
              <a:t>Toán:</a:t>
            </a:r>
          </a:p>
        </p:txBody>
      </p:sp>
      <p:sp>
        <p:nvSpPr>
          <p:cNvPr id="11289" name="Text Box 29"/>
          <p:cNvSpPr txBox="1">
            <a:spLocks noChangeArrowheads="1"/>
          </p:cNvSpPr>
          <p:nvPr/>
        </p:nvSpPr>
        <p:spPr bwMode="auto">
          <a:xfrm>
            <a:off x="990600" y="685800"/>
            <a:ext cx="8915400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400">
                <a:solidFill>
                  <a:srgbClr val="FFFF00"/>
                </a:solidFill>
              </a:rPr>
              <a:t>Phép cộng có tổng bằng 100</a:t>
            </a:r>
          </a:p>
        </p:txBody>
      </p:sp>
    </p:spTree>
  </p:cSld>
  <p:clrMapOvr>
    <a:masterClrMapping/>
  </p:clrMapOvr>
  <p:transition advClick="0">
    <p:blinds dir="vert"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8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8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8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8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69" grpId="0"/>
      <p:bldP spid="78870" grpId="0"/>
      <p:bldP spid="7887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2"/>
          <p:cNvSpPr txBox="1">
            <a:spLocks noChangeArrowheads="1"/>
          </p:cNvSpPr>
          <p:nvPr/>
        </p:nvSpPr>
        <p:spPr bwMode="auto">
          <a:xfrm>
            <a:off x="914400" y="1752600"/>
            <a:ext cx="8229600" cy="40322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 sz="3200">
                <a:solidFill>
                  <a:schemeClr val="bg1"/>
                </a:solidFill>
              </a:rPr>
              <a:t>Tính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 sz="3200">
                <a:solidFill>
                  <a:schemeClr val="bg1"/>
                </a:solidFill>
              </a:rPr>
              <a:t>Tính nhẩm</a:t>
            </a:r>
          </a:p>
          <a:p>
            <a:pPr marL="457200" indent="-457200">
              <a:spcBef>
                <a:spcPct val="50000"/>
              </a:spcBef>
              <a:buFontTx/>
              <a:buAutoNum type="arabicPeriod" startAt="4"/>
            </a:pPr>
            <a:r>
              <a:rPr lang="en-US" sz="3200">
                <a:solidFill>
                  <a:schemeClr val="bg1"/>
                </a:solidFill>
              </a:rPr>
              <a:t>                                Bài giải</a:t>
            </a:r>
          </a:p>
          <a:p>
            <a:pPr marL="457200" indent="-457200"/>
            <a:r>
              <a:rPr lang="en-US" sz="3200">
                <a:solidFill>
                  <a:schemeClr val="bg1"/>
                </a:solidFill>
              </a:rPr>
              <a:t>    Số ki-lô-gam đường buổi chiều bán được là:</a:t>
            </a:r>
          </a:p>
          <a:p>
            <a:pPr marL="457200" indent="-457200"/>
            <a:r>
              <a:rPr lang="en-US" sz="3200">
                <a:solidFill>
                  <a:schemeClr val="bg1"/>
                </a:solidFill>
              </a:rPr>
              <a:t>                          85 +15 = 100 (kg)</a:t>
            </a:r>
          </a:p>
          <a:p>
            <a:pPr marL="457200" indent="-457200"/>
            <a:r>
              <a:rPr lang="en-US" sz="3200">
                <a:solidFill>
                  <a:schemeClr val="bg1"/>
                </a:solidFill>
              </a:rPr>
              <a:t>                                   </a:t>
            </a:r>
            <a:r>
              <a:rPr lang="en-US" sz="3200" u="sng">
                <a:solidFill>
                  <a:schemeClr val="bg1"/>
                </a:solidFill>
              </a:rPr>
              <a:t>Đáp số</a:t>
            </a:r>
            <a:r>
              <a:rPr lang="en-US" sz="3200">
                <a:solidFill>
                  <a:schemeClr val="bg1"/>
                </a:solidFill>
              </a:rPr>
              <a:t> : 100 kg</a:t>
            </a:r>
            <a:endParaRPr lang="en-US" sz="3200" b="0">
              <a:solidFill>
                <a:schemeClr val="bg1"/>
              </a:solidFill>
            </a:endParaRPr>
          </a:p>
        </p:txBody>
      </p:sp>
      <p:sp>
        <p:nvSpPr>
          <p:cNvPr id="12291" name="Rectangle 13"/>
          <p:cNvSpPr>
            <a:spLocks noChangeArrowheads="1"/>
          </p:cNvSpPr>
          <p:nvPr/>
        </p:nvSpPr>
        <p:spPr bwMode="auto">
          <a:xfrm>
            <a:off x="152400" y="3225800"/>
            <a:ext cx="184150" cy="368300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292" name="Text Box 15"/>
          <p:cNvSpPr txBox="1">
            <a:spLocks noChangeArrowheads="1"/>
          </p:cNvSpPr>
          <p:nvPr/>
        </p:nvSpPr>
        <p:spPr bwMode="auto">
          <a:xfrm>
            <a:off x="393700" y="688975"/>
            <a:ext cx="1539875" cy="708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u="sng">
                <a:solidFill>
                  <a:schemeClr val="bg1"/>
                </a:solidFill>
              </a:rPr>
              <a:t>Toán:</a:t>
            </a:r>
          </a:p>
        </p:txBody>
      </p:sp>
      <p:sp>
        <p:nvSpPr>
          <p:cNvPr id="12293" name="Text Box 16"/>
          <p:cNvSpPr txBox="1">
            <a:spLocks noChangeArrowheads="1"/>
          </p:cNvSpPr>
          <p:nvPr/>
        </p:nvSpPr>
        <p:spPr bwMode="auto">
          <a:xfrm>
            <a:off x="990600" y="685800"/>
            <a:ext cx="8915400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400">
                <a:solidFill>
                  <a:srgbClr val="FFFF00"/>
                </a:solidFill>
              </a:rPr>
              <a:t>Phép cộng có tổng bằng 100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55" name="Text Box 67"/>
          <p:cNvSpPr txBox="1">
            <a:spLocks noChangeArrowheads="1"/>
          </p:cNvSpPr>
          <p:nvPr/>
        </p:nvSpPr>
        <p:spPr bwMode="auto">
          <a:xfrm>
            <a:off x="292100" y="1984375"/>
            <a:ext cx="2598738" cy="7699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400" u="sng">
                <a:solidFill>
                  <a:srgbClr val="FFFF00"/>
                </a:solidFill>
              </a:rPr>
              <a:t>Bài toán:</a:t>
            </a:r>
          </a:p>
        </p:txBody>
      </p:sp>
      <p:sp>
        <p:nvSpPr>
          <p:cNvPr id="37956" name="Text Box 68"/>
          <p:cNvSpPr txBox="1">
            <a:spLocks noChangeArrowheads="1"/>
          </p:cNvSpPr>
          <p:nvPr/>
        </p:nvSpPr>
        <p:spPr bwMode="auto">
          <a:xfrm>
            <a:off x="304800" y="2590800"/>
            <a:ext cx="8915400" cy="21240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400">
                <a:solidFill>
                  <a:schemeClr val="bg1"/>
                </a:solidFill>
              </a:rPr>
              <a:t>Có 83 que tính, thêm 17 que tính nữa. Hỏi có tất cả bao nhiêu que tính?</a:t>
            </a:r>
          </a:p>
        </p:txBody>
      </p:sp>
      <p:sp>
        <p:nvSpPr>
          <p:cNvPr id="37961" name="Line 73"/>
          <p:cNvSpPr>
            <a:spLocks noChangeShapeType="1"/>
          </p:cNvSpPr>
          <p:nvPr/>
        </p:nvSpPr>
        <p:spPr bwMode="auto">
          <a:xfrm>
            <a:off x="838200" y="3276600"/>
            <a:ext cx="28956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7963" name="Line 75"/>
          <p:cNvSpPr>
            <a:spLocks noChangeShapeType="1"/>
          </p:cNvSpPr>
          <p:nvPr/>
        </p:nvSpPr>
        <p:spPr bwMode="auto">
          <a:xfrm>
            <a:off x="4191000" y="3276600"/>
            <a:ext cx="38100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7966" name="Line 78"/>
          <p:cNvSpPr>
            <a:spLocks noChangeShapeType="1"/>
          </p:cNvSpPr>
          <p:nvPr/>
        </p:nvSpPr>
        <p:spPr bwMode="auto">
          <a:xfrm>
            <a:off x="304800" y="4724400"/>
            <a:ext cx="12954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7967" name="Line 79"/>
          <p:cNvSpPr>
            <a:spLocks noChangeShapeType="1"/>
          </p:cNvSpPr>
          <p:nvPr/>
        </p:nvSpPr>
        <p:spPr bwMode="auto">
          <a:xfrm>
            <a:off x="304800" y="4648200"/>
            <a:ext cx="12954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7970" name="Line 82"/>
          <p:cNvSpPr>
            <a:spLocks noChangeShapeType="1"/>
          </p:cNvSpPr>
          <p:nvPr/>
        </p:nvSpPr>
        <p:spPr bwMode="auto">
          <a:xfrm>
            <a:off x="1676400" y="4038600"/>
            <a:ext cx="62484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7972" name="Line 84"/>
          <p:cNvSpPr>
            <a:spLocks noChangeShapeType="1"/>
          </p:cNvSpPr>
          <p:nvPr/>
        </p:nvSpPr>
        <p:spPr bwMode="auto">
          <a:xfrm>
            <a:off x="1676400" y="3962400"/>
            <a:ext cx="62484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082" name="Text Box 86"/>
          <p:cNvSpPr txBox="1">
            <a:spLocks noChangeArrowheads="1"/>
          </p:cNvSpPr>
          <p:nvPr/>
        </p:nvSpPr>
        <p:spPr bwMode="auto">
          <a:xfrm>
            <a:off x="393700" y="688975"/>
            <a:ext cx="1539875" cy="708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u="sng">
                <a:solidFill>
                  <a:schemeClr val="bg1"/>
                </a:solidFill>
              </a:rPr>
              <a:t>Toán:</a:t>
            </a:r>
          </a:p>
        </p:txBody>
      </p:sp>
      <p:sp>
        <p:nvSpPr>
          <p:cNvPr id="3083" name="Text Box 87"/>
          <p:cNvSpPr txBox="1">
            <a:spLocks noChangeArrowheads="1"/>
          </p:cNvSpPr>
          <p:nvPr/>
        </p:nvSpPr>
        <p:spPr bwMode="auto">
          <a:xfrm>
            <a:off x="990600" y="685800"/>
            <a:ext cx="8915400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400">
                <a:solidFill>
                  <a:srgbClr val="FFFF00"/>
                </a:solidFill>
              </a:rPr>
              <a:t>Phép cộng có tổng bằng 100</a:t>
            </a:r>
          </a:p>
        </p:txBody>
      </p:sp>
      <p:sp>
        <p:nvSpPr>
          <p:cNvPr id="3084" name="Rectangle 88"/>
          <p:cNvSpPr>
            <a:spLocks noChangeArrowheads="1"/>
          </p:cNvSpPr>
          <p:nvPr/>
        </p:nvSpPr>
        <p:spPr bwMode="auto">
          <a:xfrm>
            <a:off x="152400" y="3225800"/>
            <a:ext cx="184150" cy="368300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9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7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79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7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7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7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7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7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7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55" grpId="0"/>
      <p:bldP spid="37956" grpId="0"/>
      <p:bldP spid="37961" grpId="0" animBg="1"/>
      <p:bldP spid="37963" grpId="0" animBg="1"/>
      <p:bldP spid="37966" grpId="0" animBg="1"/>
      <p:bldP spid="37967" grpId="0" animBg="1"/>
      <p:bldP spid="37970" grpId="0" animBg="1"/>
      <p:bldP spid="3797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95" name="Text Box 83"/>
          <p:cNvSpPr txBox="1">
            <a:spLocks noChangeArrowheads="1"/>
          </p:cNvSpPr>
          <p:nvPr/>
        </p:nvSpPr>
        <p:spPr bwMode="auto">
          <a:xfrm>
            <a:off x="381000" y="1619250"/>
            <a:ext cx="2782888" cy="701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>
                <a:solidFill>
                  <a:srgbClr val="FFFF00"/>
                </a:solidFill>
              </a:rPr>
              <a:t>83 + 17 = ?</a:t>
            </a:r>
          </a:p>
        </p:txBody>
      </p:sp>
      <p:sp>
        <p:nvSpPr>
          <p:cNvPr id="38996" name="Text Box 84"/>
          <p:cNvSpPr txBox="1">
            <a:spLocks noChangeArrowheads="1"/>
          </p:cNvSpPr>
          <p:nvPr/>
        </p:nvSpPr>
        <p:spPr bwMode="auto">
          <a:xfrm>
            <a:off x="762000" y="5257800"/>
            <a:ext cx="4454525" cy="9239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5400">
                <a:solidFill>
                  <a:schemeClr val="bg1"/>
                </a:solidFill>
              </a:rPr>
              <a:t>83 + 17 = 100</a:t>
            </a:r>
          </a:p>
        </p:txBody>
      </p:sp>
      <p:sp>
        <p:nvSpPr>
          <p:cNvPr id="38997" name="Text Box 85"/>
          <p:cNvSpPr txBox="1">
            <a:spLocks noChangeArrowheads="1"/>
          </p:cNvSpPr>
          <p:nvPr/>
        </p:nvSpPr>
        <p:spPr bwMode="auto">
          <a:xfrm>
            <a:off x="2971800" y="2928938"/>
            <a:ext cx="6142038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>
                <a:solidFill>
                  <a:schemeClr val="bg1"/>
                </a:solidFill>
              </a:rPr>
              <a:t>3 cộng 7 bằng 10, viết 0, nhớ 1</a:t>
            </a:r>
          </a:p>
        </p:txBody>
      </p:sp>
      <p:sp>
        <p:nvSpPr>
          <p:cNvPr id="38998" name="Text Box 86"/>
          <p:cNvSpPr txBox="1">
            <a:spLocks noChangeArrowheads="1"/>
          </p:cNvSpPr>
          <p:nvPr/>
        </p:nvSpPr>
        <p:spPr bwMode="auto">
          <a:xfrm>
            <a:off x="2971800" y="3810000"/>
            <a:ext cx="5867400" cy="1066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>
                <a:solidFill>
                  <a:schemeClr val="bg1"/>
                </a:solidFill>
              </a:rPr>
              <a:t>8 cộng 1 bằng 9, thêm 1 bằng 10, viết 10</a:t>
            </a:r>
          </a:p>
        </p:txBody>
      </p:sp>
      <p:sp>
        <p:nvSpPr>
          <p:cNvPr id="39000" name="Text Box 88"/>
          <p:cNvSpPr txBox="1">
            <a:spLocks noChangeArrowheads="1"/>
          </p:cNvSpPr>
          <p:nvPr/>
        </p:nvSpPr>
        <p:spPr bwMode="auto">
          <a:xfrm>
            <a:off x="644525" y="3157538"/>
            <a:ext cx="425450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39002" name="Line 90"/>
          <p:cNvSpPr>
            <a:spLocks noChangeShapeType="1"/>
          </p:cNvSpPr>
          <p:nvPr/>
        </p:nvSpPr>
        <p:spPr bwMode="auto">
          <a:xfrm>
            <a:off x="914400" y="4343400"/>
            <a:ext cx="746125" cy="1588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9003" name="WordArt 91"/>
          <p:cNvSpPr>
            <a:spLocks noChangeArrowheads="1" noChangeShapeType="1" noTextEdit="1"/>
          </p:cNvSpPr>
          <p:nvPr/>
        </p:nvSpPr>
        <p:spPr bwMode="auto">
          <a:xfrm>
            <a:off x="762000" y="4581525"/>
            <a:ext cx="228600" cy="447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bg1"/>
                  </a:solidFill>
                  <a:round/>
                  <a:headEnd type="none" w="sm" len="sm"/>
                  <a:tailEnd type="none" w="sm" len="sm"/>
                </a:ln>
                <a:solidFill>
                  <a:schemeClr val="bg1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39004" name="WordArt 92"/>
          <p:cNvSpPr>
            <a:spLocks noChangeArrowheads="1" noChangeShapeType="1" noTextEdit="1"/>
          </p:cNvSpPr>
          <p:nvPr/>
        </p:nvSpPr>
        <p:spPr bwMode="auto">
          <a:xfrm>
            <a:off x="1143000" y="4581525"/>
            <a:ext cx="228600" cy="447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bg1"/>
                  </a:solidFill>
                  <a:round/>
                  <a:headEnd type="none" w="sm" len="sm"/>
                  <a:tailEnd type="none" w="sm" len="sm"/>
                </a:ln>
                <a:solidFill>
                  <a:schemeClr val="bg1"/>
                </a:solidFill>
                <a:latin typeface="Arial"/>
                <a:cs typeface="Arial"/>
              </a:rPr>
              <a:t>0</a:t>
            </a:r>
          </a:p>
        </p:txBody>
      </p:sp>
      <p:sp>
        <p:nvSpPr>
          <p:cNvPr id="39005" name="WordArt 93"/>
          <p:cNvSpPr>
            <a:spLocks noChangeArrowheads="1" noChangeShapeType="1" noTextEdit="1"/>
          </p:cNvSpPr>
          <p:nvPr/>
        </p:nvSpPr>
        <p:spPr bwMode="auto">
          <a:xfrm>
            <a:off x="1447800" y="4581525"/>
            <a:ext cx="228600" cy="447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bg1"/>
                  </a:solidFill>
                  <a:round/>
                  <a:headEnd type="none" w="sm" len="sm"/>
                  <a:tailEnd type="none" w="sm" len="sm"/>
                </a:ln>
                <a:solidFill>
                  <a:schemeClr val="bg1"/>
                </a:solidFill>
                <a:latin typeface="Arial"/>
                <a:cs typeface="Arial"/>
              </a:rPr>
              <a:t>0</a:t>
            </a:r>
          </a:p>
        </p:txBody>
      </p:sp>
      <p:sp>
        <p:nvSpPr>
          <p:cNvPr id="39006" name="Oval 94"/>
          <p:cNvSpPr>
            <a:spLocks noChangeArrowheads="1"/>
          </p:cNvSpPr>
          <p:nvPr/>
        </p:nvSpPr>
        <p:spPr bwMode="auto">
          <a:xfrm>
            <a:off x="2743200" y="3854450"/>
            <a:ext cx="26035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9007" name="Oval 95"/>
          <p:cNvSpPr>
            <a:spLocks noChangeArrowheads="1"/>
          </p:cNvSpPr>
          <p:nvPr/>
        </p:nvSpPr>
        <p:spPr bwMode="auto">
          <a:xfrm>
            <a:off x="2743200" y="2940050"/>
            <a:ext cx="260350" cy="520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9011" name="Text Box 99"/>
          <p:cNvSpPr txBox="1">
            <a:spLocks noChangeArrowheads="1"/>
          </p:cNvSpPr>
          <p:nvPr/>
        </p:nvSpPr>
        <p:spPr bwMode="auto">
          <a:xfrm>
            <a:off x="1066800" y="2500313"/>
            <a:ext cx="914400" cy="17843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>
                <a:solidFill>
                  <a:schemeClr val="bg1"/>
                </a:solidFill>
              </a:rPr>
              <a:t>83</a:t>
            </a:r>
          </a:p>
          <a:p>
            <a:pPr>
              <a:spcBef>
                <a:spcPct val="50000"/>
              </a:spcBef>
            </a:pPr>
            <a:r>
              <a:rPr lang="en-US" sz="4400">
                <a:solidFill>
                  <a:schemeClr val="bg1"/>
                </a:solidFill>
              </a:rPr>
              <a:t>17</a:t>
            </a:r>
          </a:p>
        </p:txBody>
      </p:sp>
      <p:sp>
        <p:nvSpPr>
          <p:cNvPr id="4110" name="Text Box 101"/>
          <p:cNvSpPr txBox="1">
            <a:spLocks noChangeArrowheads="1"/>
          </p:cNvSpPr>
          <p:nvPr/>
        </p:nvSpPr>
        <p:spPr bwMode="auto">
          <a:xfrm>
            <a:off x="393700" y="688975"/>
            <a:ext cx="1539875" cy="708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u="sng">
                <a:solidFill>
                  <a:schemeClr val="bg1"/>
                </a:solidFill>
              </a:rPr>
              <a:t>Toán:</a:t>
            </a:r>
          </a:p>
        </p:txBody>
      </p:sp>
      <p:sp>
        <p:nvSpPr>
          <p:cNvPr id="4111" name="Text Box 102"/>
          <p:cNvSpPr txBox="1">
            <a:spLocks noChangeArrowheads="1"/>
          </p:cNvSpPr>
          <p:nvPr/>
        </p:nvSpPr>
        <p:spPr bwMode="auto">
          <a:xfrm>
            <a:off x="990600" y="685800"/>
            <a:ext cx="8915400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400">
                <a:solidFill>
                  <a:srgbClr val="FFFF00"/>
                </a:solidFill>
              </a:rPr>
              <a:t>Phép cộng có tổng bằng 100</a:t>
            </a:r>
          </a:p>
        </p:txBody>
      </p:sp>
      <p:sp>
        <p:nvSpPr>
          <p:cNvPr id="4112" name="Rectangle 103"/>
          <p:cNvSpPr>
            <a:spLocks noChangeArrowheads="1"/>
          </p:cNvSpPr>
          <p:nvPr/>
        </p:nvSpPr>
        <p:spPr bwMode="auto">
          <a:xfrm>
            <a:off x="152400" y="3225800"/>
            <a:ext cx="184150" cy="368300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9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9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9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9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9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8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9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9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8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9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9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8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95" grpId="0"/>
      <p:bldP spid="38996" grpId="0"/>
      <p:bldP spid="38997" grpId="0"/>
      <p:bldP spid="38998" grpId="0"/>
      <p:bldP spid="39000" grpId="0"/>
      <p:bldP spid="39002" grpId="0" animBg="1"/>
      <p:bldP spid="39003" grpId="0" animBg="1"/>
      <p:bldP spid="39004" grpId="0" animBg="1"/>
      <p:bldP spid="39005" grpId="0" animBg="1"/>
      <p:bldP spid="39006" grpId="0" animBg="1"/>
      <p:bldP spid="3900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08" name="Text Box 36"/>
          <p:cNvSpPr txBox="1">
            <a:spLocks noChangeArrowheads="1"/>
          </p:cNvSpPr>
          <p:nvPr/>
        </p:nvSpPr>
        <p:spPr bwMode="auto">
          <a:xfrm>
            <a:off x="381000" y="1447800"/>
            <a:ext cx="7407275" cy="14652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3600">
              <a:solidFill>
                <a:schemeClr val="bg1"/>
              </a:solidFill>
            </a:endParaRPr>
          </a:p>
          <a:p>
            <a:pPr eaLnBrk="0" hangingPunct="0">
              <a:spcBef>
                <a:spcPct val="50000"/>
              </a:spcBef>
            </a:pPr>
            <a:r>
              <a:rPr lang="en-US" sz="3600">
                <a:solidFill>
                  <a:schemeClr val="bg1"/>
                </a:solidFill>
              </a:rPr>
              <a:t>Luyện tập và thực hành:</a:t>
            </a:r>
          </a:p>
        </p:txBody>
      </p:sp>
      <p:sp>
        <p:nvSpPr>
          <p:cNvPr id="5123" name="Text Box 43"/>
          <p:cNvSpPr txBox="1">
            <a:spLocks noChangeArrowheads="1"/>
          </p:cNvSpPr>
          <p:nvPr/>
        </p:nvSpPr>
        <p:spPr bwMode="auto">
          <a:xfrm>
            <a:off x="393700" y="688975"/>
            <a:ext cx="1539875" cy="708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u="sng">
                <a:solidFill>
                  <a:schemeClr val="bg1"/>
                </a:solidFill>
              </a:rPr>
              <a:t>Toán:</a:t>
            </a:r>
          </a:p>
        </p:txBody>
      </p:sp>
      <p:sp>
        <p:nvSpPr>
          <p:cNvPr id="5124" name="Text Box 44"/>
          <p:cNvSpPr txBox="1">
            <a:spLocks noChangeArrowheads="1"/>
          </p:cNvSpPr>
          <p:nvPr/>
        </p:nvSpPr>
        <p:spPr bwMode="auto">
          <a:xfrm>
            <a:off x="990600" y="685800"/>
            <a:ext cx="8915400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400">
                <a:solidFill>
                  <a:srgbClr val="FFFF00"/>
                </a:solidFill>
              </a:rPr>
              <a:t>Phép cộng có tổng bằng 100</a:t>
            </a:r>
          </a:p>
        </p:txBody>
      </p:sp>
      <p:sp>
        <p:nvSpPr>
          <p:cNvPr id="5125" name="Rectangle 45"/>
          <p:cNvSpPr>
            <a:spLocks noChangeArrowheads="1"/>
          </p:cNvSpPr>
          <p:nvPr/>
        </p:nvSpPr>
        <p:spPr bwMode="auto">
          <a:xfrm>
            <a:off x="152400" y="3225800"/>
            <a:ext cx="184150" cy="368300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8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8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0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63"/>
          <p:cNvSpPr txBox="1">
            <a:spLocks noChangeArrowheads="1"/>
          </p:cNvSpPr>
          <p:nvPr/>
        </p:nvSpPr>
        <p:spPr bwMode="auto">
          <a:xfrm>
            <a:off x="263525" y="1757363"/>
            <a:ext cx="2378075" cy="8302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800">
                <a:solidFill>
                  <a:schemeClr val="bg1"/>
                </a:solidFill>
              </a:rPr>
              <a:t>1. Tính:</a:t>
            </a:r>
          </a:p>
        </p:txBody>
      </p:sp>
      <p:sp>
        <p:nvSpPr>
          <p:cNvPr id="15424" name="Text Box 64"/>
          <p:cNvSpPr txBox="1">
            <a:spLocks noChangeArrowheads="1"/>
          </p:cNvSpPr>
          <p:nvPr/>
        </p:nvSpPr>
        <p:spPr bwMode="auto">
          <a:xfrm>
            <a:off x="1254125" y="2822575"/>
            <a:ext cx="812800" cy="17843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400">
                <a:solidFill>
                  <a:schemeClr val="bg1"/>
                </a:solidFill>
              </a:rPr>
              <a:t>99</a:t>
            </a:r>
          </a:p>
          <a:p>
            <a:pPr eaLnBrk="0" hangingPunct="0">
              <a:spcBef>
                <a:spcPct val="50000"/>
              </a:spcBef>
            </a:pPr>
            <a:r>
              <a:rPr lang="en-US" sz="4400" u="sng">
                <a:solidFill>
                  <a:schemeClr val="bg1"/>
                </a:solidFill>
              </a:rPr>
              <a:t>  1</a:t>
            </a:r>
          </a:p>
        </p:txBody>
      </p:sp>
      <p:sp>
        <p:nvSpPr>
          <p:cNvPr id="15425" name="Text Box 65"/>
          <p:cNvSpPr txBox="1">
            <a:spLocks noChangeArrowheads="1"/>
          </p:cNvSpPr>
          <p:nvPr/>
        </p:nvSpPr>
        <p:spPr bwMode="auto">
          <a:xfrm>
            <a:off x="3190875" y="2822575"/>
            <a:ext cx="812800" cy="17843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400">
                <a:solidFill>
                  <a:schemeClr val="bg1"/>
                </a:solidFill>
              </a:rPr>
              <a:t>75</a:t>
            </a:r>
          </a:p>
          <a:p>
            <a:pPr eaLnBrk="0" hangingPunct="0">
              <a:spcBef>
                <a:spcPct val="50000"/>
              </a:spcBef>
            </a:pPr>
            <a:r>
              <a:rPr lang="en-US" sz="4400" u="sng">
                <a:solidFill>
                  <a:schemeClr val="bg1"/>
                </a:solidFill>
              </a:rPr>
              <a:t>25</a:t>
            </a:r>
          </a:p>
        </p:txBody>
      </p:sp>
      <p:sp>
        <p:nvSpPr>
          <p:cNvPr id="15426" name="Text Box 66"/>
          <p:cNvSpPr txBox="1">
            <a:spLocks noChangeArrowheads="1"/>
          </p:cNvSpPr>
          <p:nvPr/>
        </p:nvSpPr>
        <p:spPr bwMode="auto">
          <a:xfrm>
            <a:off x="5695950" y="2805113"/>
            <a:ext cx="1349375" cy="17843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400">
                <a:solidFill>
                  <a:schemeClr val="bg1"/>
                </a:solidFill>
              </a:rPr>
              <a:t>64                          </a:t>
            </a:r>
          </a:p>
          <a:p>
            <a:pPr eaLnBrk="0" hangingPunct="0">
              <a:spcBef>
                <a:spcPct val="50000"/>
              </a:spcBef>
            </a:pPr>
            <a:r>
              <a:rPr lang="en-US" sz="4400" u="sng">
                <a:solidFill>
                  <a:schemeClr val="bg1"/>
                </a:solidFill>
              </a:rPr>
              <a:t>36</a:t>
            </a:r>
            <a:endParaRPr lang="en-US" sz="4400" b="0">
              <a:solidFill>
                <a:schemeClr val="bg1"/>
              </a:solidFill>
            </a:endParaRPr>
          </a:p>
        </p:txBody>
      </p:sp>
      <p:sp>
        <p:nvSpPr>
          <p:cNvPr id="15427" name="Text Box 67"/>
          <p:cNvSpPr txBox="1">
            <a:spLocks noChangeArrowheads="1"/>
          </p:cNvSpPr>
          <p:nvPr/>
        </p:nvSpPr>
        <p:spPr bwMode="auto">
          <a:xfrm>
            <a:off x="7502525" y="2822575"/>
            <a:ext cx="1284288" cy="17843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400">
                <a:solidFill>
                  <a:schemeClr val="bg1"/>
                </a:solidFill>
              </a:rPr>
              <a:t>   48</a:t>
            </a:r>
          </a:p>
          <a:p>
            <a:pPr eaLnBrk="0" hangingPunct="0">
              <a:spcBef>
                <a:spcPct val="50000"/>
              </a:spcBef>
            </a:pPr>
            <a:r>
              <a:rPr lang="en-US" sz="4400">
                <a:solidFill>
                  <a:schemeClr val="bg1"/>
                </a:solidFill>
              </a:rPr>
              <a:t>   </a:t>
            </a:r>
            <a:r>
              <a:rPr lang="en-US" sz="4400" u="sng">
                <a:solidFill>
                  <a:schemeClr val="bg1"/>
                </a:solidFill>
              </a:rPr>
              <a:t>52</a:t>
            </a:r>
          </a:p>
        </p:txBody>
      </p:sp>
      <p:sp>
        <p:nvSpPr>
          <p:cNvPr id="15428" name="Text Box 68"/>
          <p:cNvSpPr txBox="1">
            <a:spLocks noChangeArrowheads="1"/>
          </p:cNvSpPr>
          <p:nvPr/>
        </p:nvSpPr>
        <p:spPr bwMode="auto">
          <a:xfrm>
            <a:off x="796925" y="4498975"/>
            <a:ext cx="1284288" cy="7699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400">
                <a:solidFill>
                  <a:srgbClr val="FFFF00"/>
                </a:solidFill>
              </a:rPr>
              <a:t> 100</a:t>
            </a:r>
            <a:endParaRPr lang="en-US" sz="4400" u="sng">
              <a:solidFill>
                <a:srgbClr val="FFFF00"/>
              </a:solidFill>
            </a:endParaRPr>
          </a:p>
        </p:txBody>
      </p:sp>
      <p:sp>
        <p:nvSpPr>
          <p:cNvPr id="15429" name="Text Box 69"/>
          <p:cNvSpPr txBox="1">
            <a:spLocks noChangeArrowheads="1"/>
          </p:cNvSpPr>
          <p:nvPr/>
        </p:nvSpPr>
        <p:spPr bwMode="auto">
          <a:xfrm>
            <a:off x="2778125" y="4498975"/>
            <a:ext cx="1284288" cy="7699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400">
                <a:solidFill>
                  <a:srgbClr val="FFFF00"/>
                </a:solidFill>
              </a:rPr>
              <a:t> 100</a:t>
            </a:r>
            <a:endParaRPr lang="en-US" sz="4400" u="sng">
              <a:solidFill>
                <a:srgbClr val="FFFF00"/>
              </a:solidFill>
            </a:endParaRPr>
          </a:p>
        </p:txBody>
      </p:sp>
      <p:sp>
        <p:nvSpPr>
          <p:cNvPr id="15430" name="Text Box 70"/>
          <p:cNvSpPr txBox="1">
            <a:spLocks noChangeArrowheads="1"/>
          </p:cNvSpPr>
          <p:nvPr/>
        </p:nvSpPr>
        <p:spPr bwMode="auto">
          <a:xfrm>
            <a:off x="5238750" y="4498975"/>
            <a:ext cx="1284288" cy="7699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400">
                <a:solidFill>
                  <a:srgbClr val="FFFF00"/>
                </a:solidFill>
              </a:rPr>
              <a:t> 100</a:t>
            </a:r>
            <a:endParaRPr lang="en-US" sz="4400" u="sng">
              <a:solidFill>
                <a:srgbClr val="FFFF00"/>
              </a:solidFill>
            </a:endParaRPr>
          </a:p>
        </p:txBody>
      </p:sp>
      <p:sp>
        <p:nvSpPr>
          <p:cNvPr id="15431" name="Text Box 71"/>
          <p:cNvSpPr txBox="1">
            <a:spLocks noChangeArrowheads="1"/>
          </p:cNvSpPr>
          <p:nvPr/>
        </p:nvSpPr>
        <p:spPr bwMode="auto">
          <a:xfrm>
            <a:off x="7524750" y="4498975"/>
            <a:ext cx="1284288" cy="7699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400">
                <a:solidFill>
                  <a:srgbClr val="FFFF00"/>
                </a:solidFill>
              </a:rPr>
              <a:t> 100</a:t>
            </a:r>
            <a:endParaRPr lang="en-US" sz="4400" u="sng">
              <a:solidFill>
                <a:srgbClr val="FFFF00"/>
              </a:solidFill>
            </a:endParaRPr>
          </a:p>
        </p:txBody>
      </p:sp>
      <p:sp>
        <p:nvSpPr>
          <p:cNvPr id="15434" name="Text Box 74"/>
          <p:cNvSpPr txBox="1">
            <a:spLocks noChangeArrowheads="1"/>
          </p:cNvSpPr>
          <p:nvPr/>
        </p:nvSpPr>
        <p:spPr bwMode="auto">
          <a:xfrm>
            <a:off x="949325" y="3505200"/>
            <a:ext cx="45720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5435" name="Text Box 75"/>
          <p:cNvSpPr txBox="1">
            <a:spLocks noChangeArrowheads="1"/>
          </p:cNvSpPr>
          <p:nvPr/>
        </p:nvSpPr>
        <p:spPr bwMode="auto">
          <a:xfrm>
            <a:off x="2854325" y="3505200"/>
            <a:ext cx="53340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5436" name="Text Box 76"/>
          <p:cNvSpPr txBox="1">
            <a:spLocks noChangeArrowheads="1"/>
          </p:cNvSpPr>
          <p:nvPr/>
        </p:nvSpPr>
        <p:spPr bwMode="auto">
          <a:xfrm>
            <a:off x="5292725" y="3505200"/>
            <a:ext cx="45720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5437" name="Text Box 77"/>
          <p:cNvSpPr txBox="1">
            <a:spLocks noChangeArrowheads="1"/>
          </p:cNvSpPr>
          <p:nvPr/>
        </p:nvSpPr>
        <p:spPr bwMode="auto">
          <a:xfrm>
            <a:off x="7426325" y="3505200"/>
            <a:ext cx="38100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6159" name="Text Box 80"/>
          <p:cNvSpPr txBox="1">
            <a:spLocks noChangeArrowheads="1"/>
          </p:cNvSpPr>
          <p:nvPr/>
        </p:nvSpPr>
        <p:spPr bwMode="auto">
          <a:xfrm>
            <a:off x="393700" y="688975"/>
            <a:ext cx="1539875" cy="708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u="sng">
                <a:solidFill>
                  <a:schemeClr val="bg1"/>
                </a:solidFill>
              </a:rPr>
              <a:t>Toán:</a:t>
            </a:r>
          </a:p>
        </p:txBody>
      </p:sp>
      <p:sp>
        <p:nvSpPr>
          <p:cNvPr id="6160" name="Text Box 81"/>
          <p:cNvSpPr txBox="1">
            <a:spLocks noChangeArrowheads="1"/>
          </p:cNvSpPr>
          <p:nvPr/>
        </p:nvSpPr>
        <p:spPr bwMode="auto">
          <a:xfrm>
            <a:off x="990600" y="685800"/>
            <a:ext cx="8915400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400">
                <a:solidFill>
                  <a:srgbClr val="FFFF00"/>
                </a:solidFill>
              </a:rPr>
              <a:t>Phép cộng có tổng bằng 100</a:t>
            </a:r>
          </a:p>
        </p:txBody>
      </p:sp>
      <p:sp>
        <p:nvSpPr>
          <p:cNvPr id="6161" name="Rectangle 82"/>
          <p:cNvSpPr>
            <a:spLocks noChangeArrowheads="1"/>
          </p:cNvSpPr>
          <p:nvPr/>
        </p:nvSpPr>
        <p:spPr bwMode="auto">
          <a:xfrm>
            <a:off x="152400" y="3225800"/>
            <a:ext cx="184150" cy="368300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5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5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5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5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5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5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5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5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24" grpId="0"/>
      <p:bldP spid="15425" grpId="0"/>
      <p:bldP spid="15426" grpId="0"/>
      <p:bldP spid="15427" grpId="0"/>
      <p:bldP spid="15429" grpId="0"/>
      <p:bldP spid="15430" grpId="0"/>
      <p:bldP spid="15431" grpId="0"/>
      <p:bldP spid="15434" grpId="0"/>
      <p:bldP spid="15435" grpId="0"/>
      <p:bldP spid="15436" grpId="0"/>
      <p:bldP spid="154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971800"/>
            <a:ext cx="3581400" cy="11430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chemeClr val="bg1"/>
                </a:solidFill>
              </a:rPr>
              <a:t>Mẫu: 60 + 40 = ?</a:t>
            </a:r>
            <a:br>
              <a:rPr lang="en-US" sz="3200" b="1" smtClean="0">
                <a:solidFill>
                  <a:schemeClr val="bg1"/>
                </a:solidFill>
              </a:rPr>
            </a:br>
            <a:endParaRPr lang="en-US" sz="3200" b="1" smtClean="0">
              <a:solidFill>
                <a:schemeClr val="bg1"/>
              </a:solidFill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4538" y="4922838"/>
            <a:ext cx="4437062" cy="11731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 b="1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smtClean="0">
                <a:solidFill>
                  <a:schemeClr val="bg1"/>
                </a:solidFill>
              </a:rPr>
              <a:t>    Vậy: 60 + 40 = 100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286000" y="4724400"/>
            <a:ext cx="5486400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4400" b="0">
              <a:solidFill>
                <a:schemeClr val="bg1"/>
              </a:solidFill>
            </a:endParaRPr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381000" y="4191000"/>
            <a:ext cx="152400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sz="3200">
                <a:solidFill>
                  <a:schemeClr val="bg1"/>
                </a:solidFill>
              </a:rPr>
              <a:t>Nhẩm: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127125" y="3525838"/>
            <a:ext cx="2835275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4400" b="0">
              <a:solidFill>
                <a:schemeClr val="bg1"/>
              </a:solidFill>
            </a:endParaRPr>
          </a:p>
        </p:txBody>
      </p:sp>
      <p:sp>
        <p:nvSpPr>
          <p:cNvPr id="77831" name="Rectangle 7"/>
          <p:cNvSpPr>
            <a:spLocks noChangeArrowheads="1"/>
          </p:cNvSpPr>
          <p:nvPr/>
        </p:nvSpPr>
        <p:spPr bwMode="auto">
          <a:xfrm>
            <a:off x="1981200" y="4224338"/>
            <a:ext cx="1481138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sz="3200">
                <a:solidFill>
                  <a:schemeClr val="bg1"/>
                </a:solidFill>
              </a:rPr>
              <a:t>6 chục</a:t>
            </a:r>
          </a:p>
        </p:txBody>
      </p:sp>
      <p:sp>
        <p:nvSpPr>
          <p:cNvPr id="77832" name="Rectangle 8"/>
          <p:cNvSpPr>
            <a:spLocks noChangeArrowheads="1"/>
          </p:cNvSpPr>
          <p:nvPr/>
        </p:nvSpPr>
        <p:spPr bwMode="auto">
          <a:xfrm>
            <a:off x="3505200" y="4224338"/>
            <a:ext cx="1949450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sz="3200">
                <a:solidFill>
                  <a:schemeClr val="bg1"/>
                </a:solidFill>
              </a:rPr>
              <a:t>+  4 chục</a:t>
            </a:r>
          </a:p>
        </p:txBody>
      </p:sp>
      <p:sp>
        <p:nvSpPr>
          <p:cNvPr id="77833" name="Rectangle 9"/>
          <p:cNvSpPr>
            <a:spLocks noChangeArrowheads="1"/>
          </p:cNvSpPr>
          <p:nvPr/>
        </p:nvSpPr>
        <p:spPr bwMode="auto">
          <a:xfrm>
            <a:off x="5248275" y="4221163"/>
            <a:ext cx="2063750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bg2"/>
              </a:buClr>
              <a:buFont typeface="Monotype Sorts" pitchFamily="2" charset="2"/>
              <a:buNone/>
            </a:pPr>
            <a:r>
              <a:rPr kumimoji="1" lang="en-US" sz="3200">
                <a:solidFill>
                  <a:schemeClr val="bg1"/>
                </a:solidFill>
              </a:rPr>
              <a:t>= 10 chục</a:t>
            </a:r>
          </a:p>
        </p:txBody>
      </p:sp>
      <p:sp>
        <p:nvSpPr>
          <p:cNvPr id="77834" name="Rectangle 10"/>
          <p:cNvSpPr>
            <a:spLocks noChangeArrowheads="1"/>
          </p:cNvSpPr>
          <p:nvPr/>
        </p:nvSpPr>
        <p:spPr bwMode="auto">
          <a:xfrm>
            <a:off x="2057400" y="4724400"/>
            <a:ext cx="2860675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sz="3200">
                <a:solidFill>
                  <a:schemeClr val="bg1"/>
                </a:solidFill>
              </a:rPr>
              <a:t>10 chục = 100</a:t>
            </a:r>
          </a:p>
        </p:txBody>
      </p:sp>
      <p:sp>
        <p:nvSpPr>
          <p:cNvPr id="77835" name="Text Box 11"/>
          <p:cNvSpPr txBox="1">
            <a:spLocks noChangeArrowheads="1"/>
          </p:cNvSpPr>
          <p:nvPr/>
        </p:nvSpPr>
        <p:spPr bwMode="auto">
          <a:xfrm>
            <a:off x="349250" y="1830388"/>
            <a:ext cx="3186113" cy="6461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600">
                <a:solidFill>
                  <a:srgbClr val="FFFF00"/>
                </a:solidFill>
              </a:rPr>
              <a:t>2. Tính nhẩm: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7604125" y="2386013"/>
            <a:ext cx="184150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4400" b="0">
              <a:solidFill>
                <a:schemeClr val="bg1"/>
              </a:solidFill>
            </a:endParaRPr>
          </a:p>
        </p:txBody>
      </p:sp>
      <p:sp>
        <p:nvSpPr>
          <p:cNvPr id="7181" name="Rectangle 14"/>
          <p:cNvSpPr>
            <a:spLocks noChangeArrowheads="1"/>
          </p:cNvSpPr>
          <p:nvPr/>
        </p:nvSpPr>
        <p:spPr bwMode="auto">
          <a:xfrm>
            <a:off x="152400" y="3225800"/>
            <a:ext cx="184150" cy="368300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182" name="Text Box 17"/>
          <p:cNvSpPr txBox="1">
            <a:spLocks noChangeArrowheads="1"/>
          </p:cNvSpPr>
          <p:nvPr/>
        </p:nvSpPr>
        <p:spPr bwMode="auto">
          <a:xfrm>
            <a:off x="393700" y="688975"/>
            <a:ext cx="1539875" cy="708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u="sng">
                <a:solidFill>
                  <a:schemeClr val="bg1"/>
                </a:solidFill>
              </a:rPr>
              <a:t>Toán:</a:t>
            </a:r>
          </a:p>
        </p:txBody>
      </p:sp>
      <p:sp>
        <p:nvSpPr>
          <p:cNvPr id="7183" name="Text Box 18"/>
          <p:cNvSpPr txBox="1">
            <a:spLocks noChangeArrowheads="1"/>
          </p:cNvSpPr>
          <p:nvPr/>
        </p:nvSpPr>
        <p:spPr bwMode="auto">
          <a:xfrm>
            <a:off x="990600" y="685800"/>
            <a:ext cx="8915400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400">
                <a:solidFill>
                  <a:srgbClr val="FFFF00"/>
                </a:solidFill>
              </a:rPr>
              <a:t>Phép cộng có tổng bằng 100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7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7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77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/>
      <p:bldP spid="77831" grpId="0"/>
      <p:bldP spid="77832" grpId="0"/>
      <p:bldP spid="77833" grpId="0"/>
      <p:bldP spid="77834" grpId="0"/>
      <p:bldP spid="778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9" name="Text Box 9"/>
          <p:cNvSpPr txBox="1">
            <a:spLocks noChangeArrowheads="1"/>
          </p:cNvSpPr>
          <p:nvPr/>
        </p:nvSpPr>
        <p:spPr bwMode="auto">
          <a:xfrm>
            <a:off x="273050" y="1677988"/>
            <a:ext cx="3186113" cy="6461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600">
                <a:solidFill>
                  <a:schemeClr val="bg1"/>
                </a:solidFill>
              </a:rPr>
              <a:t>2. Tính nhẩm:</a:t>
            </a:r>
          </a:p>
        </p:txBody>
      </p:sp>
      <p:sp>
        <p:nvSpPr>
          <p:cNvPr id="40971" name="Text Box 11"/>
          <p:cNvSpPr txBox="1">
            <a:spLocks noChangeArrowheads="1"/>
          </p:cNvSpPr>
          <p:nvPr/>
        </p:nvSpPr>
        <p:spPr bwMode="auto">
          <a:xfrm>
            <a:off x="457200" y="2476500"/>
            <a:ext cx="2473325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>
                <a:solidFill>
                  <a:schemeClr val="bg1"/>
                </a:solidFill>
              </a:rPr>
              <a:t>80 + 20 = </a:t>
            </a:r>
          </a:p>
        </p:txBody>
      </p:sp>
      <p:sp>
        <p:nvSpPr>
          <p:cNvPr id="40972" name="Text Box 12"/>
          <p:cNvSpPr txBox="1">
            <a:spLocks noChangeArrowheads="1"/>
          </p:cNvSpPr>
          <p:nvPr/>
        </p:nvSpPr>
        <p:spPr bwMode="auto">
          <a:xfrm>
            <a:off x="396875" y="3203575"/>
            <a:ext cx="2060575" cy="708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>
                <a:solidFill>
                  <a:schemeClr val="bg1"/>
                </a:solidFill>
              </a:rPr>
              <a:t>30 + 70 =</a:t>
            </a:r>
            <a:r>
              <a:rPr lang="en-US" sz="4000">
                <a:solidFill>
                  <a:schemeClr val="bg1"/>
                </a:solidFill>
              </a:rPr>
              <a:t> </a:t>
            </a:r>
            <a:endParaRPr lang="en-US" sz="4400">
              <a:solidFill>
                <a:schemeClr val="bg1"/>
              </a:solidFill>
            </a:endParaRPr>
          </a:p>
        </p:txBody>
      </p:sp>
      <p:sp>
        <p:nvSpPr>
          <p:cNvPr id="40973" name="Text Box 13"/>
          <p:cNvSpPr txBox="1">
            <a:spLocks noChangeArrowheads="1"/>
          </p:cNvSpPr>
          <p:nvPr/>
        </p:nvSpPr>
        <p:spPr bwMode="auto">
          <a:xfrm>
            <a:off x="425450" y="4041775"/>
            <a:ext cx="2032000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>
                <a:solidFill>
                  <a:schemeClr val="bg1"/>
                </a:solidFill>
              </a:rPr>
              <a:t>90 + 10 = </a:t>
            </a:r>
          </a:p>
        </p:txBody>
      </p:sp>
      <p:sp>
        <p:nvSpPr>
          <p:cNvPr id="40974" name="Text Box 14"/>
          <p:cNvSpPr txBox="1">
            <a:spLocks noChangeArrowheads="1"/>
          </p:cNvSpPr>
          <p:nvPr/>
        </p:nvSpPr>
        <p:spPr bwMode="auto">
          <a:xfrm>
            <a:off x="411163" y="4725988"/>
            <a:ext cx="2046287" cy="6461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>
                <a:solidFill>
                  <a:schemeClr val="bg1"/>
                </a:solidFill>
              </a:rPr>
              <a:t>50 + 50 =</a:t>
            </a:r>
            <a:r>
              <a:rPr lang="en-US" sz="36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0977" name="Text Box 17"/>
          <p:cNvSpPr txBox="1">
            <a:spLocks noChangeArrowheads="1"/>
          </p:cNvSpPr>
          <p:nvPr/>
        </p:nvSpPr>
        <p:spPr bwMode="auto">
          <a:xfrm>
            <a:off x="2362200" y="2471738"/>
            <a:ext cx="981075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>
                <a:solidFill>
                  <a:srgbClr val="FFFF00"/>
                </a:solidFill>
              </a:rPr>
              <a:t>100 </a:t>
            </a:r>
          </a:p>
        </p:txBody>
      </p:sp>
      <p:sp>
        <p:nvSpPr>
          <p:cNvPr id="40978" name="Text Box 18"/>
          <p:cNvSpPr txBox="1">
            <a:spLocks noChangeArrowheads="1"/>
          </p:cNvSpPr>
          <p:nvPr/>
        </p:nvSpPr>
        <p:spPr bwMode="auto">
          <a:xfrm>
            <a:off x="2362200" y="3279775"/>
            <a:ext cx="981075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>
                <a:solidFill>
                  <a:srgbClr val="FFFF00"/>
                </a:solidFill>
              </a:rPr>
              <a:t>100 </a:t>
            </a:r>
          </a:p>
        </p:txBody>
      </p:sp>
      <p:sp>
        <p:nvSpPr>
          <p:cNvPr id="40979" name="Text Box 19"/>
          <p:cNvSpPr txBox="1">
            <a:spLocks noChangeArrowheads="1"/>
          </p:cNvSpPr>
          <p:nvPr/>
        </p:nvSpPr>
        <p:spPr bwMode="auto">
          <a:xfrm>
            <a:off x="2362200" y="3995738"/>
            <a:ext cx="981075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>
                <a:solidFill>
                  <a:srgbClr val="FFFF00"/>
                </a:solidFill>
              </a:rPr>
              <a:t>100 </a:t>
            </a:r>
            <a:endParaRPr lang="en-US" sz="3600">
              <a:solidFill>
                <a:srgbClr val="FFFF00"/>
              </a:solidFill>
            </a:endParaRPr>
          </a:p>
        </p:txBody>
      </p:sp>
      <p:sp>
        <p:nvSpPr>
          <p:cNvPr id="40980" name="Text Box 20"/>
          <p:cNvSpPr txBox="1">
            <a:spLocks noChangeArrowheads="1"/>
          </p:cNvSpPr>
          <p:nvPr/>
        </p:nvSpPr>
        <p:spPr bwMode="auto">
          <a:xfrm>
            <a:off x="2362200" y="4727575"/>
            <a:ext cx="981075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>
                <a:solidFill>
                  <a:srgbClr val="FFFF00"/>
                </a:solidFill>
              </a:rPr>
              <a:t>100 </a:t>
            </a:r>
            <a:endParaRPr lang="en-US" sz="3600">
              <a:solidFill>
                <a:srgbClr val="FFFF00"/>
              </a:solidFill>
            </a:endParaRPr>
          </a:p>
        </p:txBody>
      </p:sp>
      <p:sp>
        <p:nvSpPr>
          <p:cNvPr id="8203" name="Rectangle 21"/>
          <p:cNvSpPr>
            <a:spLocks noChangeArrowheads="1"/>
          </p:cNvSpPr>
          <p:nvPr/>
        </p:nvSpPr>
        <p:spPr bwMode="auto">
          <a:xfrm>
            <a:off x="3429000" y="2438400"/>
            <a:ext cx="5410200" cy="3324225"/>
          </a:xfrm>
          <a:prstGeom prst="rect">
            <a:avLst/>
          </a:prstGeom>
          <a:solidFill>
            <a:srgbClr val="FFFF00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sz="2800"/>
              <a:t>Mẫu: 60 + 40 = ?</a:t>
            </a:r>
            <a:br>
              <a:rPr kumimoji="1" lang="en-US" sz="2800"/>
            </a:br>
            <a:r>
              <a:rPr kumimoji="1" lang="en-US" sz="2800"/>
              <a:t>Nhẩm: 6 chục + 4 chục = 10 chục</a:t>
            </a:r>
          </a:p>
          <a:p>
            <a:pPr eaLnBrk="0" hangingPunct="0">
              <a:spcBef>
                <a:spcPct val="50000"/>
              </a:spcBef>
            </a:pPr>
            <a:r>
              <a:rPr kumimoji="1" lang="en-US" sz="2800"/>
              <a:t>	   10 chục = 100</a:t>
            </a:r>
          </a:p>
          <a:p>
            <a:pPr eaLnBrk="0" hangingPunct="0">
              <a:spcBef>
                <a:spcPct val="50000"/>
              </a:spcBef>
            </a:pPr>
            <a:r>
              <a:rPr kumimoji="1" lang="en-US" sz="2800"/>
              <a:t>     Vậy: 60 + 40 = 100 </a:t>
            </a:r>
          </a:p>
          <a:p>
            <a:pPr eaLnBrk="0" hangingPunct="0">
              <a:spcBef>
                <a:spcPct val="50000"/>
              </a:spcBef>
            </a:pPr>
            <a:endParaRPr kumimoji="1" lang="en-US" sz="2800"/>
          </a:p>
        </p:txBody>
      </p:sp>
      <p:sp>
        <p:nvSpPr>
          <p:cNvPr id="8204" name="Rectangle 23"/>
          <p:cNvSpPr>
            <a:spLocks noChangeArrowheads="1"/>
          </p:cNvSpPr>
          <p:nvPr/>
        </p:nvSpPr>
        <p:spPr bwMode="auto">
          <a:xfrm>
            <a:off x="152400" y="3225800"/>
            <a:ext cx="184150" cy="368300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05" name="Text Box 25"/>
          <p:cNvSpPr txBox="1">
            <a:spLocks noChangeArrowheads="1"/>
          </p:cNvSpPr>
          <p:nvPr/>
        </p:nvSpPr>
        <p:spPr bwMode="auto">
          <a:xfrm>
            <a:off x="393700" y="688975"/>
            <a:ext cx="1539875" cy="708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u="sng">
                <a:solidFill>
                  <a:schemeClr val="bg1"/>
                </a:solidFill>
              </a:rPr>
              <a:t>Toán:</a:t>
            </a:r>
          </a:p>
        </p:txBody>
      </p:sp>
      <p:sp>
        <p:nvSpPr>
          <p:cNvPr id="8206" name="Text Box 26"/>
          <p:cNvSpPr txBox="1">
            <a:spLocks noChangeArrowheads="1"/>
          </p:cNvSpPr>
          <p:nvPr/>
        </p:nvSpPr>
        <p:spPr bwMode="auto">
          <a:xfrm>
            <a:off x="990600" y="685800"/>
            <a:ext cx="8915400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400">
                <a:solidFill>
                  <a:srgbClr val="FFFF00"/>
                </a:solidFill>
              </a:rPr>
              <a:t>Phép cộng có tổng bằng 100</a:t>
            </a:r>
          </a:p>
        </p:txBody>
      </p:sp>
    </p:spTree>
  </p:cSld>
  <p:clrMapOvr>
    <a:masterClrMapping/>
  </p:clrMapOvr>
  <p:transition advClick="0"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0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0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0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0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0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0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0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0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09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500"/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500"/>
                                        <p:tgtEl>
                                          <p:spTgt spid="409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500"/>
                                        <p:tgtEl>
                                          <p:spTgt spid="409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3" presetClass="emph" presetSubtype="2" fill="hold" grpId="1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58" dur="2000" fill="hold"/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71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09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 nodeType="clickPar">
                      <p:stCondLst>
                        <p:cond delay="0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500"/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500"/>
                                        <p:tgtEl>
                                          <p:spTgt spid="409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500"/>
                                        <p:tgtEl>
                                          <p:spTgt spid="409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3" presetClass="emph" presetSubtype="2" fill="hold" grpId="1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9" dur="2000" fill="hold"/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72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409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 nodeType="clickPar">
                      <p:stCondLst>
                        <p:cond delay="0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500"/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500"/>
                                        <p:tgtEl>
                                          <p:spTgt spid="409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500"/>
                                        <p:tgtEl>
                                          <p:spTgt spid="409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9" presetID="3" presetClass="emph" presetSubtype="2" fill="hold" grpId="1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80" dur="2000" fill="hold"/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73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409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 nodeType="clickPar">
                      <p:stCondLst>
                        <p:cond delay="0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500"/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500"/>
                                        <p:tgtEl>
                                          <p:spTgt spid="409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500"/>
                                        <p:tgtEl>
                                          <p:spTgt spid="409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0" presetID="3" presetClass="emph" presetSubtype="2" fill="hold" grpId="1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91" dur="2000" fill="hold"/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74"/>
                  </p:tgtEl>
                </p:cond>
              </p:nextCondLst>
            </p:seq>
          </p:childTnLst>
        </p:cTn>
      </p:par>
    </p:tnLst>
    <p:bldLst>
      <p:bldP spid="40969" grpId="0"/>
      <p:bldP spid="40971" grpId="0"/>
      <p:bldP spid="40972" grpId="0"/>
      <p:bldP spid="40973" grpId="0"/>
      <p:bldP spid="40974" grpId="0"/>
      <p:bldP spid="40977" grpId="0"/>
      <p:bldP spid="40977" grpId="1"/>
      <p:bldP spid="40977" grpId="2"/>
      <p:bldP spid="40978" grpId="0"/>
      <p:bldP spid="40978" grpId="1"/>
      <p:bldP spid="40978" grpId="2"/>
      <p:bldP spid="40979" grpId="0"/>
      <p:bldP spid="40979" grpId="1"/>
      <p:bldP spid="40979" grpId="2"/>
      <p:bldP spid="40980" grpId="0"/>
      <p:bldP spid="40980" grpId="1"/>
      <p:bldP spid="40980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0"/>
          <p:cNvSpPr txBox="1">
            <a:spLocks noChangeArrowheads="1"/>
          </p:cNvSpPr>
          <p:nvPr/>
        </p:nvSpPr>
        <p:spPr bwMode="auto">
          <a:xfrm>
            <a:off x="212725" y="1965325"/>
            <a:ext cx="769938" cy="14462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400">
                <a:solidFill>
                  <a:srgbClr val="FFFF00"/>
                </a:solidFill>
              </a:rPr>
              <a:t> 4.</a:t>
            </a:r>
          </a:p>
        </p:txBody>
      </p:sp>
      <p:sp>
        <p:nvSpPr>
          <p:cNvPr id="9219" name="Text Box 41"/>
          <p:cNvSpPr txBox="1">
            <a:spLocks noChangeArrowheads="1"/>
          </p:cNvSpPr>
          <p:nvPr/>
        </p:nvSpPr>
        <p:spPr bwMode="auto">
          <a:xfrm>
            <a:off x="669925" y="2724150"/>
            <a:ext cx="8474075" cy="28622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600" b="0">
                <a:solidFill>
                  <a:schemeClr val="bg1"/>
                </a:solidFill>
              </a:rPr>
              <a:t>Một cửa hàng buổi sáng bán được 85kg đường, buổi chiều bán được nhiều hơn buổi sáng 15kg đường. Hỏi buổi chiều cửa hàng đó bán được bao nhiêu ki-lô-gam đường?</a:t>
            </a:r>
          </a:p>
        </p:txBody>
      </p:sp>
      <p:sp>
        <p:nvSpPr>
          <p:cNvPr id="9220" name="Rectangle 43"/>
          <p:cNvSpPr>
            <a:spLocks noChangeArrowheads="1"/>
          </p:cNvSpPr>
          <p:nvPr/>
        </p:nvSpPr>
        <p:spPr bwMode="auto">
          <a:xfrm>
            <a:off x="152400" y="3225800"/>
            <a:ext cx="184150" cy="368300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221" name="Text Box 45"/>
          <p:cNvSpPr txBox="1">
            <a:spLocks noChangeArrowheads="1"/>
          </p:cNvSpPr>
          <p:nvPr/>
        </p:nvSpPr>
        <p:spPr bwMode="auto">
          <a:xfrm>
            <a:off x="393700" y="688975"/>
            <a:ext cx="1539875" cy="708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u="sng">
                <a:solidFill>
                  <a:schemeClr val="bg1"/>
                </a:solidFill>
              </a:rPr>
              <a:t>Toán:</a:t>
            </a:r>
          </a:p>
        </p:txBody>
      </p:sp>
      <p:sp>
        <p:nvSpPr>
          <p:cNvPr id="9222" name="Text Box 46"/>
          <p:cNvSpPr txBox="1">
            <a:spLocks noChangeArrowheads="1"/>
          </p:cNvSpPr>
          <p:nvPr/>
        </p:nvSpPr>
        <p:spPr bwMode="auto">
          <a:xfrm>
            <a:off x="990600" y="685800"/>
            <a:ext cx="8915400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400">
                <a:solidFill>
                  <a:srgbClr val="FFFF00"/>
                </a:solidFill>
              </a:rPr>
              <a:t>Phép cộng có tổng bằng 100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304800" y="1679575"/>
            <a:ext cx="1663700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>
                <a:solidFill>
                  <a:srgbClr val="FFFF00"/>
                </a:solidFill>
              </a:rPr>
              <a:t>Tóm tắt</a:t>
            </a:r>
          </a:p>
        </p:txBody>
      </p:sp>
      <p:sp>
        <p:nvSpPr>
          <p:cNvPr id="66566" name="Text Box 6"/>
          <p:cNvSpPr txBox="1">
            <a:spLocks noChangeArrowheads="1"/>
          </p:cNvSpPr>
          <p:nvPr/>
        </p:nvSpPr>
        <p:spPr bwMode="auto">
          <a:xfrm>
            <a:off x="3505200" y="4497388"/>
            <a:ext cx="1277938" cy="4619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</a:rPr>
              <a:t>Bài giải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1382713" y="4954588"/>
            <a:ext cx="6704012" cy="17541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</a:rPr>
              <a:t>Số ki-lô-gam đường buổi chiều bán được là:</a:t>
            </a:r>
          </a:p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</a:rPr>
              <a:t>        </a:t>
            </a:r>
            <a:r>
              <a:rPr lang="en-US" sz="2800">
                <a:solidFill>
                  <a:schemeClr val="bg1"/>
                </a:solidFill>
              </a:rPr>
              <a:t>85 +15 = 100 (kg)</a:t>
            </a:r>
          </a:p>
          <a:p>
            <a:pPr algn="ctr" eaLnBrk="0" hangingPunct="0"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    </a:t>
            </a:r>
            <a:r>
              <a:rPr lang="en-US" sz="2800" u="sng">
                <a:solidFill>
                  <a:schemeClr val="bg1"/>
                </a:solidFill>
              </a:rPr>
              <a:t>Đáp số</a:t>
            </a:r>
            <a:r>
              <a:rPr lang="en-US" sz="2800">
                <a:solidFill>
                  <a:schemeClr val="bg1"/>
                </a:solidFill>
              </a:rPr>
              <a:t> : 100 kg</a:t>
            </a:r>
          </a:p>
        </p:txBody>
      </p:sp>
      <p:sp>
        <p:nvSpPr>
          <p:cNvPr id="66608" name="Line 48"/>
          <p:cNvSpPr>
            <a:spLocks noChangeShapeType="1"/>
          </p:cNvSpPr>
          <p:nvPr/>
        </p:nvSpPr>
        <p:spPr bwMode="auto">
          <a:xfrm>
            <a:off x="4114800" y="36576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6609" name="Line 49"/>
          <p:cNvSpPr>
            <a:spLocks noChangeShapeType="1"/>
          </p:cNvSpPr>
          <p:nvPr/>
        </p:nvSpPr>
        <p:spPr bwMode="auto">
          <a:xfrm>
            <a:off x="4114800" y="3810000"/>
            <a:ext cx="472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6611" name="Line 51"/>
          <p:cNvSpPr>
            <a:spLocks noChangeShapeType="1"/>
          </p:cNvSpPr>
          <p:nvPr/>
        </p:nvSpPr>
        <p:spPr bwMode="auto">
          <a:xfrm>
            <a:off x="8839200" y="37338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6668" name="Line 108"/>
          <p:cNvSpPr>
            <a:spLocks noChangeShapeType="1"/>
          </p:cNvSpPr>
          <p:nvPr/>
        </p:nvSpPr>
        <p:spPr bwMode="auto">
          <a:xfrm>
            <a:off x="7848600" y="37338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6599" name="Line 39"/>
          <p:cNvSpPr>
            <a:spLocks noChangeShapeType="1"/>
          </p:cNvSpPr>
          <p:nvPr/>
        </p:nvSpPr>
        <p:spPr bwMode="auto">
          <a:xfrm>
            <a:off x="4038600" y="25908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6620" name="Line 60"/>
          <p:cNvSpPr>
            <a:spLocks noChangeShapeType="1"/>
          </p:cNvSpPr>
          <p:nvPr/>
        </p:nvSpPr>
        <p:spPr bwMode="auto">
          <a:xfrm>
            <a:off x="4038600" y="2667000"/>
            <a:ext cx="3733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6622" name="Line 62"/>
          <p:cNvSpPr>
            <a:spLocks noChangeShapeType="1"/>
          </p:cNvSpPr>
          <p:nvPr/>
        </p:nvSpPr>
        <p:spPr bwMode="auto">
          <a:xfrm>
            <a:off x="7772400" y="25908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6670" name="AutoShape 110"/>
          <p:cNvSpPr>
            <a:spLocks/>
          </p:cNvSpPr>
          <p:nvPr/>
        </p:nvSpPr>
        <p:spPr bwMode="auto">
          <a:xfrm rot="5400000">
            <a:off x="5638801" y="2262187"/>
            <a:ext cx="533400" cy="428625"/>
          </a:xfrm>
          <a:prstGeom prst="leftBrace">
            <a:avLst>
              <a:gd name="adj1" fmla="val 58333"/>
              <a:gd name="adj2" fmla="val 50000"/>
            </a:avLst>
          </a:prstGeom>
          <a:noFill/>
          <a:ln w="12700">
            <a:solidFill>
              <a:schemeClr val="tx1"/>
            </a:solidFill>
            <a:prstDash val="dashDot"/>
            <a:round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algn="ctr"/>
            <a:endParaRPr lang="en-US"/>
          </a:p>
        </p:txBody>
      </p:sp>
      <p:sp>
        <p:nvSpPr>
          <p:cNvPr id="66672" name="AutoShape 112"/>
          <p:cNvSpPr>
            <a:spLocks/>
          </p:cNvSpPr>
          <p:nvPr/>
        </p:nvSpPr>
        <p:spPr bwMode="auto">
          <a:xfrm rot="-5400000">
            <a:off x="6248401" y="3938587"/>
            <a:ext cx="533400" cy="428625"/>
          </a:xfrm>
          <a:prstGeom prst="leftBrace">
            <a:avLst>
              <a:gd name="adj1" fmla="val 72620"/>
              <a:gd name="adj2" fmla="val 50000"/>
            </a:avLst>
          </a:prstGeom>
          <a:noFill/>
          <a:ln w="12700">
            <a:solidFill>
              <a:schemeClr val="tx1"/>
            </a:solidFill>
            <a:prstDash val="dashDot"/>
            <a:round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algn="ctr"/>
            <a:endParaRPr lang="en-US"/>
          </a:p>
        </p:txBody>
      </p:sp>
      <p:sp>
        <p:nvSpPr>
          <p:cNvPr id="66673" name="AutoShape 113"/>
          <p:cNvSpPr>
            <a:spLocks/>
          </p:cNvSpPr>
          <p:nvPr/>
        </p:nvSpPr>
        <p:spPr bwMode="auto">
          <a:xfrm rot="5400000">
            <a:off x="8077200" y="3340100"/>
            <a:ext cx="533400" cy="406400"/>
          </a:xfrm>
          <a:prstGeom prst="leftBrace">
            <a:avLst>
              <a:gd name="adj1" fmla="val 15477"/>
              <a:gd name="adj2" fmla="val 50000"/>
            </a:avLst>
          </a:prstGeom>
          <a:noFill/>
          <a:ln w="12700">
            <a:solidFill>
              <a:schemeClr val="tx1"/>
            </a:solidFill>
            <a:prstDash val="dashDot"/>
            <a:round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algn="ctr"/>
            <a:endParaRPr lang="en-US"/>
          </a:p>
        </p:txBody>
      </p:sp>
      <p:sp>
        <p:nvSpPr>
          <p:cNvPr id="66676" name="Rectangle 116"/>
          <p:cNvSpPr>
            <a:spLocks noChangeArrowheads="1"/>
          </p:cNvSpPr>
          <p:nvPr/>
        </p:nvSpPr>
        <p:spPr bwMode="auto">
          <a:xfrm>
            <a:off x="2057400" y="2303463"/>
            <a:ext cx="2284413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bg2"/>
              </a:buClr>
              <a:buFont typeface="Monotype Sorts" pitchFamily="2" charset="2"/>
              <a:buNone/>
            </a:pPr>
            <a:r>
              <a:rPr lang="en-US" sz="3200">
                <a:solidFill>
                  <a:schemeClr val="bg1"/>
                </a:solidFill>
              </a:rPr>
              <a:t>Buổi sáng</a:t>
            </a:r>
            <a:r>
              <a:rPr lang="en-US" sz="280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66677" name="Rectangle 117"/>
          <p:cNvSpPr>
            <a:spLocks noChangeArrowheads="1"/>
          </p:cNvSpPr>
          <p:nvPr/>
        </p:nvSpPr>
        <p:spPr bwMode="auto">
          <a:xfrm>
            <a:off x="2089150" y="3348038"/>
            <a:ext cx="2260600" cy="708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1" lang="en-US" sz="3200">
                <a:solidFill>
                  <a:schemeClr val="bg1"/>
                </a:solidFill>
              </a:rPr>
              <a:t>Bu</a:t>
            </a:r>
            <a:r>
              <a:rPr kumimoji="1" lang="en-US" sz="2800">
                <a:solidFill>
                  <a:schemeClr val="bg1"/>
                </a:solidFill>
              </a:rPr>
              <a:t>ổi chiều</a:t>
            </a:r>
            <a:r>
              <a:rPr kumimoji="1" lang="en-US" sz="400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66678" name="Text Box 118"/>
          <p:cNvSpPr txBox="1">
            <a:spLocks noChangeArrowheads="1"/>
          </p:cNvSpPr>
          <p:nvPr/>
        </p:nvSpPr>
        <p:spPr bwMode="auto">
          <a:xfrm>
            <a:off x="5562600" y="1828800"/>
            <a:ext cx="1981200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85kg</a:t>
            </a:r>
          </a:p>
        </p:txBody>
      </p:sp>
      <p:sp>
        <p:nvSpPr>
          <p:cNvPr id="66679" name="Text Box 119"/>
          <p:cNvSpPr txBox="1">
            <a:spLocks noChangeArrowheads="1"/>
          </p:cNvSpPr>
          <p:nvPr/>
        </p:nvSpPr>
        <p:spPr bwMode="auto">
          <a:xfrm>
            <a:off x="7924800" y="2681288"/>
            <a:ext cx="1447800" cy="5191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15kg</a:t>
            </a:r>
          </a:p>
        </p:txBody>
      </p:sp>
      <p:sp>
        <p:nvSpPr>
          <p:cNvPr id="66680" name="Text Box 120"/>
          <p:cNvSpPr txBox="1">
            <a:spLocks noChangeArrowheads="1"/>
          </p:cNvSpPr>
          <p:nvPr/>
        </p:nvSpPr>
        <p:spPr bwMode="auto">
          <a:xfrm>
            <a:off x="6096000" y="4419600"/>
            <a:ext cx="1981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</a:rPr>
              <a:t>?kg</a:t>
            </a:r>
          </a:p>
        </p:txBody>
      </p:sp>
      <p:sp>
        <p:nvSpPr>
          <p:cNvPr id="10260" name="Rectangle 124"/>
          <p:cNvSpPr>
            <a:spLocks noChangeArrowheads="1"/>
          </p:cNvSpPr>
          <p:nvPr/>
        </p:nvSpPr>
        <p:spPr bwMode="auto">
          <a:xfrm>
            <a:off x="4518025" y="3225800"/>
            <a:ext cx="184150" cy="368300"/>
          </a:xfrm>
          <a:prstGeom prst="rect">
            <a:avLst/>
          </a:prstGeom>
          <a:noFill/>
          <a:ln w="76200" cmpd="tri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algn="ctr"/>
            <a:endParaRPr lang="en-US"/>
          </a:p>
        </p:txBody>
      </p:sp>
      <p:sp>
        <p:nvSpPr>
          <p:cNvPr id="10261" name="Text Box 126"/>
          <p:cNvSpPr txBox="1">
            <a:spLocks noChangeArrowheads="1"/>
          </p:cNvSpPr>
          <p:nvPr/>
        </p:nvSpPr>
        <p:spPr bwMode="auto">
          <a:xfrm>
            <a:off x="393700" y="688975"/>
            <a:ext cx="1539875" cy="708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u="sng">
                <a:solidFill>
                  <a:schemeClr val="bg1"/>
                </a:solidFill>
              </a:rPr>
              <a:t>Toán:</a:t>
            </a:r>
          </a:p>
        </p:txBody>
      </p:sp>
      <p:sp>
        <p:nvSpPr>
          <p:cNvPr id="10262" name="Text Box 127"/>
          <p:cNvSpPr txBox="1">
            <a:spLocks noChangeArrowheads="1"/>
          </p:cNvSpPr>
          <p:nvPr/>
        </p:nvSpPr>
        <p:spPr bwMode="auto">
          <a:xfrm>
            <a:off x="990600" y="685800"/>
            <a:ext cx="8915400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400">
                <a:solidFill>
                  <a:srgbClr val="FFFF00"/>
                </a:solidFill>
              </a:rPr>
              <a:t>Phép cộng có tổng bằng 100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6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6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6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6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6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6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66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66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66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66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66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66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66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66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4" grpId="0"/>
      <p:bldP spid="66566" grpId="0"/>
      <p:bldP spid="66567" grpId="0"/>
      <p:bldP spid="66608" grpId="0" animBg="1"/>
      <p:bldP spid="66609" grpId="0" animBg="1"/>
      <p:bldP spid="66611" grpId="0" animBg="1"/>
      <p:bldP spid="66668" grpId="0" animBg="1"/>
      <p:bldP spid="66599" grpId="0" animBg="1"/>
      <p:bldP spid="66620" grpId="0" animBg="1"/>
      <p:bldP spid="66622" grpId="0" animBg="1"/>
      <p:bldP spid="66670" grpId="0" animBg="1"/>
      <p:bldP spid="66672" grpId="0" animBg="1"/>
      <p:bldP spid="66673" grpId="0" animBg="1"/>
      <p:bldP spid="66676" grpId="0"/>
      <p:bldP spid="66677" grpId="0"/>
      <p:bldP spid="66678" grpId="0"/>
      <p:bldP spid="66679" grpId="0"/>
      <p:bldP spid="66680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1958</TotalTime>
  <Words>382</Words>
  <Application>Microsoft PowerPoint</Application>
  <PresentationFormat>On-screen Show (4:3)</PresentationFormat>
  <Paragraphs>106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.VnTime</vt:lpstr>
      <vt:lpstr>Monotype Sorts</vt:lpstr>
      <vt:lpstr>Default Design</vt:lpstr>
      <vt:lpstr>Slide 1</vt:lpstr>
      <vt:lpstr>Slide 2</vt:lpstr>
      <vt:lpstr>Slide 3</vt:lpstr>
      <vt:lpstr>Slide 4</vt:lpstr>
      <vt:lpstr>Slide 5</vt:lpstr>
      <vt:lpstr>Mẫu: 60 + 40 = ? </vt:lpstr>
      <vt:lpstr>Slide 7</vt:lpstr>
      <vt:lpstr>Slide 8</vt:lpstr>
      <vt:lpstr>Slide 9</vt:lpstr>
      <vt:lpstr>Slide 10</vt:lpstr>
      <vt:lpstr>Slide 11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Gi¸o viªn : NguyÔn Thanh HuyÒn Tr­êng TiÓu häc Hoµng DiÖu</dc:title>
  <dc:creator>Dang Quang Huy</dc:creator>
  <cp:lastModifiedBy>CSTeam</cp:lastModifiedBy>
  <cp:revision>101</cp:revision>
  <dcterms:created xsi:type="dcterms:W3CDTF">2003-08-06T22:40:00Z</dcterms:created>
  <dcterms:modified xsi:type="dcterms:W3CDTF">2016-06-29T09:43:07Z</dcterms:modified>
</cp:coreProperties>
</file>