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CC0000"/>
    <a:srgbClr val="FF3300"/>
    <a:srgbClr val="FF0066"/>
    <a:srgbClr val="FF0000"/>
    <a:srgbClr val="FF9933"/>
    <a:srgbClr val="0000FF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528" y="-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57B1EF-678F-4733-9FD0-75436085CC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52E1FC-6D94-418A-B846-DAD150D80E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7B8FFD-FF10-49BD-AEE6-A5A5B29EAC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D93EA1-DF87-4658-8E10-84C0818226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E604CC-CE2B-4B81-B497-CF77B8CE5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916040-C2F2-4842-BA95-FB1FDD1878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21797F-68C0-4283-9F05-1FF109E8DC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545101-94C8-4EDF-8EAA-92FE4F3138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4097A9-8738-4444-8567-1F7C554D73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4B8E67-0ECD-4188-95FF-C8954DF789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C5B2-AE42-4F44-8C70-97B37A28ED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5E85735D-4CA5-44A4-933F-7E846289D4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052" name="Picture 4" descr="SJ12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52413" y="0"/>
            <a:ext cx="9937751" cy="745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258888" y="2600325"/>
            <a:ext cx="3817937" cy="468313"/>
            <a:chOff x="793" y="1162"/>
            <a:chExt cx="2405" cy="295"/>
          </a:xfrm>
        </p:grpSpPr>
        <p:sp>
          <p:nvSpPr>
            <p:cNvPr id="2079" name="Line 6"/>
            <p:cNvSpPr>
              <a:spLocks noChangeShapeType="1"/>
            </p:cNvSpPr>
            <p:nvPr/>
          </p:nvSpPr>
          <p:spPr bwMode="auto">
            <a:xfrm>
              <a:off x="793" y="1185"/>
              <a:ext cx="0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0" name="Line 7"/>
            <p:cNvSpPr>
              <a:spLocks noChangeShapeType="1"/>
            </p:cNvSpPr>
            <p:nvPr/>
          </p:nvSpPr>
          <p:spPr bwMode="auto">
            <a:xfrm>
              <a:off x="1383" y="1162"/>
              <a:ext cx="0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1" name="Line 8"/>
            <p:cNvSpPr>
              <a:spLocks noChangeShapeType="1"/>
            </p:cNvSpPr>
            <p:nvPr/>
          </p:nvSpPr>
          <p:spPr bwMode="auto">
            <a:xfrm>
              <a:off x="2018" y="1185"/>
              <a:ext cx="0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2" name="Line 9"/>
            <p:cNvSpPr>
              <a:spLocks noChangeShapeType="1"/>
            </p:cNvSpPr>
            <p:nvPr/>
          </p:nvSpPr>
          <p:spPr bwMode="auto">
            <a:xfrm>
              <a:off x="2562" y="1185"/>
              <a:ext cx="0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3" name="Line 10"/>
            <p:cNvSpPr>
              <a:spLocks noChangeShapeType="1"/>
            </p:cNvSpPr>
            <p:nvPr/>
          </p:nvSpPr>
          <p:spPr bwMode="auto">
            <a:xfrm>
              <a:off x="3198" y="1185"/>
              <a:ext cx="0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254000" y="3644900"/>
            <a:ext cx="882015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000" b="1" i="1">
                <a:solidFill>
                  <a:srgbClr val="000066"/>
                </a:solidFill>
                <a:cs typeface="Arial" charset="0"/>
              </a:rPr>
              <a:t>  </a:t>
            </a:r>
            <a:r>
              <a:rPr lang="en-US" sz="2600" b="1" i="1" u="sng">
                <a:solidFill>
                  <a:srgbClr val="000066"/>
                </a:solidFill>
                <a:cs typeface="Arial" charset="0"/>
              </a:rPr>
              <a:t>Bài toán</a:t>
            </a:r>
            <a:r>
              <a:rPr lang="en-US" sz="2600">
                <a:cs typeface="Arial" charset="0"/>
              </a:rPr>
              <a:t>: </a:t>
            </a:r>
            <a:r>
              <a:rPr lang="en-US" sz="2600">
                <a:solidFill>
                  <a:srgbClr val="0000FF"/>
                </a:solidFill>
                <a:cs typeface="Arial" charset="0"/>
              </a:rPr>
              <a:t>Hàng trên có 7quả cam, hàng dưới có ít hơn hàng trên 2 quả cam. Hỏi hàng dưới có bao nhiêu quả cam?</a:t>
            </a:r>
          </a:p>
        </p:txBody>
      </p:sp>
      <p:sp>
        <p:nvSpPr>
          <p:cNvPr id="7180" name="Rectangle 12"/>
          <p:cNvSpPr>
            <a:spLocks noChangeArrowheads="1"/>
          </p:cNvSpPr>
          <p:nvPr/>
        </p:nvSpPr>
        <p:spPr bwMode="auto">
          <a:xfrm>
            <a:off x="971550" y="981075"/>
            <a:ext cx="7416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CC00CC"/>
                </a:solidFill>
                <a:cs typeface="Arial" charset="0"/>
              </a:rPr>
              <a:t>     BÀI TOÁN VỀ ÍT HƠN</a:t>
            </a:r>
          </a:p>
        </p:txBody>
      </p: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971550" y="2997200"/>
            <a:ext cx="4319588" cy="647700"/>
            <a:chOff x="515" y="2400"/>
            <a:chExt cx="3059" cy="432"/>
          </a:xfrm>
        </p:grpSpPr>
        <p:pic>
          <p:nvPicPr>
            <p:cNvPr id="2074" name="Picture 14" descr="j030549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15" y="2400"/>
              <a:ext cx="366" cy="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75" name="Picture 15" descr="j030549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188" y="2400"/>
              <a:ext cx="366" cy="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76" name="Picture 16" descr="j030549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861" y="2400"/>
              <a:ext cx="366" cy="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77" name="Picture 17" descr="j030549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534" y="2400"/>
              <a:ext cx="366" cy="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78" name="Picture 18" descr="j030549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208" y="2400"/>
              <a:ext cx="366" cy="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187" name="AutoShape 19"/>
          <p:cNvSpPr>
            <a:spLocks noChangeArrowheads="1"/>
          </p:cNvSpPr>
          <p:nvPr/>
        </p:nvSpPr>
        <p:spPr bwMode="auto">
          <a:xfrm>
            <a:off x="838200" y="2971800"/>
            <a:ext cx="4895850" cy="647700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9" name="Text Box 21"/>
          <p:cNvSpPr txBox="1">
            <a:spLocks noChangeArrowheads="1"/>
          </p:cNvSpPr>
          <p:nvPr/>
        </p:nvSpPr>
        <p:spPr bwMode="auto">
          <a:xfrm>
            <a:off x="3492500" y="549275"/>
            <a:ext cx="2016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 u="sng">
                <a:solidFill>
                  <a:srgbClr val="009900"/>
                </a:solidFill>
                <a:cs typeface="Arial" charset="0"/>
              </a:rPr>
              <a:t>Toán:</a:t>
            </a:r>
          </a:p>
        </p:txBody>
      </p:sp>
      <p:sp>
        <p:nvSpPr>
          <p:cNvPr id="7190" name="Text Box 22"/>
          <p:cNvSpPr txBox="1">
            <a:spLocks noChangeArrowheads="1"/>
          </p:cNvSpPr>
          <p:nvPr/>
        </p:nvSpPr>
        <p:spPr bwMode="auto">
          <a:xfrm>
            <a:off x="250825" y="3657600"/>
            <a:ext cx="882015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000" b="1" i="1">
                <a:solidFill>
                  <a:srgbClr val="000066"/>
                </a:solidFill>
                <a:cs typeface="Arial" charset="0"/>
              </a:rPr>
              <a:t>  </a:t>
            </a:r>
            <a:r>
              <a:rPr lang="en-US" sz="2600" b="1" i="1" u="sng">
                <a:solidFill>
                  <a:srgbClr val="000066"/>
                </a:solidFill>
                <a:cs typeface="Arial" charset="0"/>
              </a:rPr>
              <a:t>Bài toán</a:t>
            </a:r>
            <a:r>
              <a:rPr lang="en-US" sz="2600">
                <a:cs typeface="Arial" charset="0"/>
              </a:rPr>
              <a:t>: </a:t>
            </a:r>
            <a:r>
              <a:rPr lang="en-US" sz="2600">
                <a:solidFill>
                  <a:srgbClr val="0000FF"/>
                </a:solidFill>
                <a:cs typeface="Arial" charset="0"/>
              </a:rPr>
              <a:t>Hàng trên có 7quả cam, hàng dưới có </a:t>
            </a:r>
            <a:r>
              <a:rPr lang="en-US" sz="2600">
                <a:solidFill>
                  <a:schemeClr val="tx2"/>
                </a:solidFill>
                <a:cs typeface="Arial" charset="0"/>
              </a:rPr>
              <a:t>ít hơn</a:t>
            </a:r>
            <a:r>
              <a:rPr lang="en-US" sz="2600">
                <a:solidFill>
                  <a:srgbClr val="0000FF"/>
                </a:solidFill>
                <a:cs typeface="Arial" charset="0"/>
              </a:rPr>
              <a:t> hàng trên 2 quả cam. Hỏi hàng dưới có bao nhiêu quả cam?</a:t>
            </a:r>
          </a:p>
        </p:txBody>
      </p:sp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938213" y="1989138"/>
            <a:ext cx="5975350" cy="647700"/>
            <a:chOff x="591" y="1253"/>
            <a:chExt cx="3764" cy="408"/>
          </a:xfrm>
        </p:grpSpPr>
        <p:grpSp>
          <p:nvGrpSpPr>
            <p:cNvPr id="2065" name="Group 24"/>
            <p:cNvGrpSpPr>
              <a:grpSpLocks/>
            </p:cNvGrpSpPr>
            <p:nvPr/>
          </p:nvGrpSpPr>
          <p:grpSpPr bwMode="auto">
            <a:xfrm>
              <a:off x="591" y="1253"/>
              <a:ext cx="2769" cy="408"/>
              <a:chOff x="493" y="1920"/>
              <a:chExt cx="3059" cy="432"/>
            </a:xfrm>
          </p:grpSpPr>
          <p:pic>
            <p:nvPicPr>
              <p:cNvPr id="2069" name="Picture 25" descr="j0305493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493" y="1920"/>
                <a:ext cx="366" cy="4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070" name="Picture 26" descr="j0305493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1166" y="1920"/>
                <a:ext cx="366" cy="4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071" name="Picture 27" descr="j0305493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1839" y="1920"/>
                <a:ext cx="366" cy="4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072" name="Picture 28" descr="j0305493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2512" y="1920"/>
                <a:ext cx="366" cy="4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073" name="Picture 29" descr="j0305493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3186" y="1920"/>
                <a:ext cx="366" cy="4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2066" name="Group 30"/>
            <p:cNvGrpSpPr>
              <a:grpSpLocks/>
            </p:cNvGrpSpPr>
            <p:nvPr/>
          </p:nvGrpSpPr>
          <p:grpSpPr bwMode="auto">
            <a:xfrm>
              <a:off x="3560" y="1253"/>
              <a:ext cx="795" cy="408"/>
              <a:chOff x="3936" y="1253"/>
              <a:chExt cx="841" cy="408"/>
            </a:xfrm>
          </p:grpSpPr>
          <p:pic>
            <p:nvPicPr>
              <p:cNvPr id="2067" name="Picture 31" descr="j0305493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3936" y="1253"/>
                <a:ext cx="355" cy="4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068" name="Picture 32" descr="j0305493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4422" y="1253"/>
                <a:ext cx="355" cy="4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7201" name="Rectangle 33"/>
          <p:cNvSpPr>
            <a:spLocks noChangeArrowheads="1"/>
          </p:cNvSpPr>
          <p:nvPr/>
        </p:nvSpPr>
        <p:spPr bwMode="auto">
          <a:xfrm>
            <a:off x="1763713" y="4652963"/>
            <a:ext cx="576103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3200" b="1" i="1" u="sng">
                <a:solidFill>
                  <a:srgbClr val="FF0000"/>
                </a:solidFill>
                <a:cs typeface="Arial" charset="0"/>
              </a:rPr>
              <a:t>Bài giải</a:t>
            </a:r>
            <a:r>
              <a:rPr lang="en-US" sz="3200">
                <a:solidFill>
                  <a:srgbClr val="FF0000"/>
                </a:solidFill>
                <a:cs typeface="Arial" charset="0"/>
              </a:rPr>
              <a:t>:</a:t>
            </a:r>
          </a:p>
          <a:p>
            <a:pPr algn="ctr" eaLnBrk="1" hangingPunct="1"/>
            <a:endParaRPr lang="en-US" sz="3200">
              <a:solidFill>
                <a:srgbClr val="0000FF"/>
              </a:solidFill>
              <a:cs typeface="Arial" charset="0"/>
            </a:endParaRPr>
          </a:p>
        </p:txBody>
      </p:sp>
      <p:sp>
        <p:nvSpPr>
          <p:cNvPr id="7202" name="Text Box 34"/>
          <p:cNvSpPr txBox="1">
            <a:spLocks noChangeArrowheads="1"/>
          </p:cNvSpPr>
          <p:nvPr/>
        </p:nvSpPr>
        <p:spPr bwMode="auto">
          <a:xfrm>
            <a:off x="1692275" y="5229225"/>
            <a:ext cx="58324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>
                <a:solidFill>
                  <a:srgbClr val="FF0000"/>
                </a:solidFill>
                <a:cs typeface="Arial" charset="0"/>
              </a:rPr>
              <a:t>   Số quả cam hàng dưới có là:</a:t>
            </a:r>
          </a:p>
        </p:txBody>
      </p:sp>
      <p:sp>
        <p:nvSpPr>
          <p:cNvPr id="7203" name="Text Box 35"/>
          <p:cNvSpPr txBox="1">
            <a:spLocks noChangeArrowheads="1"/>
          </p:cNvSpPr>
          <p:nvPr/>
        </p:nvSpPr>
        <p:spPr bwMode="auto">
          <a:xfrm>
            <a:off x="2268538" y="5805488"/>
            <a:ext cx="54276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>
                <a:solidFill>
                  <a:srgbClr val="FF0000"/>
                </a:solidFill>
                <a:cs typeface="Arial" charset="0"/>
              </a:rPr>
              <a:t>        7  -  2 = 5 (quả cam)</a:t>
            </a:r>
          </a:p>
        </p:txBody>
      </p:sp>
      <p:sp>
        <p:nvSpPr>
          <p:cNvPr id="7204" name="Text Box 36"/>
          <p:cNvSpPr txBox="1">
            <a:spLocks noChangeArrowheads="1"/>
          </p:cNvSpPr>
          <p:nvPr/>
        </p:nvSpPr>
        <p:spPr bwMode="auto">
          <a:xfrm>
            <a:off x="3581400" y="6381750"/>
            <a:ext cx="4724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>
                <a:solidFill>
                  <a:srgbClr val="FF0000"/>
                </a:solidFill>
                <a:cs typeface="Arial" charset="0"/>
              </a:rPr>
              <a:t>       Đáp số: 5 quả cam</a:t>
            </a: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2092086" y="4114800"/>
            <a:ext cx="1413114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/>
          <p:nvPr/>
        </p:nvCxnSpPr>
        <p:spPr bwMode="auto">
          <a:xfrm>
            <a:off x="4007584" y="4109545"/>
            <a:ext cx="1413114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Straight Connector 38"/>
          <p:cNvCxnSpPr/>
          <p:nvPr/>
        </p:nvCxnSpPr>
        <p:spPr bwMode="auto">
          <a:xfrm>
            <a:off x="5734050" y="4114800"/>
            <a:ext cx="1413114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/>
          <p:cNvCxnSpPr/>
          <p:nvPr/>
        </p:nvCxnSpPr>
        <p:spPr bwMode="auto">
          <a:xfrm>
            <a:off x="7599243" y="4109545"/>
            <a:ext cx="935157" cy="5255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/>
          <p:nvPr/>
        </p:nvCxnSpPr>
        <p:spPr bwMode="auto">
          <a:xfrm>
            <a:off x="350599" y="4495800"/>
            <a:ext cx="2935526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Straight Connector 43"/>
          <p:cNvCxnSpPr/>
          <p:nvPr/>
        </p:nvCxnSpPr>
        <p:spPr bwMode="auto">
          <a:xfrm>
            <a:off x="4139215" y="4516821"/>
            <a:ext cx="1413114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0" dur="500"/>
                                        <p:tgtEl>
                                          <p:spTgt spid="7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2" dur="500"/>
                                        <p:tgtEl>
                                          <p:spTgt spid="7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7" dur="500"/>
                                        <p:tgtEl>
                                          <p:spTgt spid="7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7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7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8" dur="2000"/>
                                        <p:tgtEl>
                                          <p:spTgt spid="7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3" dur="2000"/>
                                        <p:tgtEl>
                                          <p:spTgt spid="7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4" presetClass="exit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7" dur="5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9" grpId="0"/>
      <p:bldP spid="7187" grpId="0" animBg="1"/>
      <p:bldP spid="7187" grpId="1" animBg="1"/>
      <p:bldP spid="7187" grpId="2" animBg="1"/>
      <p:bldP spid="7189" grpId="0" build="allAtOnce"/>
      <p:bldP spid="7190" grpId="0"/>
      <p:bldP spid="7190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1412875"/>
            <a:ext cx="9144000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3700" dirty="0">
                <a:solidFill>
                  <a:srgbClr val="000066"/>
                </a:solidFill>
              </a:rPr>
              <a:t> </a:t>
            </a:r>
            <a:r>
              <a:rPr lang="en-US" sz="3700" dirty="0" smtClean="0">
                <a:solidFill>
                  <a:srgbClr val="000066"/>
                </a:solidFill>
              </a:rPr>
              <a:t> </a:t>
            </a:r>
            <a:r>
              <a:rPr lang="en-US" sz="3700" b="1" u="sng" dirty="0" err="1" smtClean="0">
                <a:solidFill>
                  <a:srgbClr val="000066"/>
                </a:solidFill>
              </a:rPr>
              <a:t>Bài</a:t>
            </a:r>
            <a:r>
              <a:rPr lang="en-US" sz="3700" b="1" u="sng" dirty="0" smtClean="0">
                <a:solidFill>
                  <a:srgbClr val="000066"/>
                </a:solidFill>
              </a:rPr>
              <a:t> </a:t>
            </a:r>
            <a:r>
              <a:rPr lang="en-US" sz="3700" b="1" u="sng" dirty="0">
                <a:solidFill>
                  <a:srgbClr val="000066"/>
                </a:solidFill>
              </a:rPr>
              <a:t>1</a:t>
            </a:r>
            <a:r>
              <a:rPr lang="en-US" sz="3700" dirty="0">
                <a:solidFill>
                  <a:srgbClr val="000066"/>
                </a:solidFill>
              </a:rPr>
              <a:t>:</a:t>
            </a:r>
            <a:r>
              <a:rPr lang="en-US" sz="3700" dirty="0">
                <a:solidFill>
                  <a:schemeClr val="tx2"/>
                </a:solidFill>
              </a:rPr>
              <a:t> </a:t>
            </a:r>
            <a:r>
              <a:rPr lang="en-US" sz="3700" dirty="0">
                <a:solidFill>
                  <a:srgbClr val="0000FF"/>
                </a:solidFill>
              </a:rPr>
              <a:t>V</a:t>
            </a:r>
            <a:r>
              <a:rPr lang="vi-VN" sz="3700" dirty="0">
                <a:solidFill>
                  <a:srgbClr val="0000FF"/>
                </a:solidFill>
              </a:rPr>
              <a:t>ư</a:t>
            </a:r>
            <a:r>
              <a:rPr lang="en-US" sz="3700" dirty="0" err="1">
                <a:solidFill>
                  <a:srgbClr val="0000FF"/>
                </a:solidFill>
              </a:rPr>
              <a:t>ờn</a:t>
            </a:r>
            <a:r>
              <a:rPr lang="en-US" sz="3700" dirty="0">
                <a:solidFill>
                  <a:srgbClr val="0000FF"/>
                </a:solidFill>
              </a:rPr>
              <a:t> </a:t>
            </a:r>
            <a:r>
              <a:rPr lang="en-US" sz="3700" dirty="0" err="1">
                <a:solidFill>
                  <a:srgbClr val="0000FF"/>
                </a:solidFill>
              </a:rPr>
              <a:t>nhà</a:t>
            </a:r>
            <a:r>
              <a:rPr lang="en-US" sz="3700" dirty="0">
                <a:solidFill>
                  <a:srgbClr val="0000FF"/>
                </a:solidFill>
              </a:rPr>
              <a:t> Mai </a:t>
            </a:r>
            <a:r>
              <a:rPr lang="en-US" sz="3700" dirty="0" err="1">
                <a:solidFill>
                  <a:srgbClr val="0000FF"/>
                </a:solidFill>
              </a:rPr>
              <a:t>có</a:t>
            </a:r>
            <a:r>
              <a:rPr lang="en-US" sz="3700" dirty="0">
                <a:solidFill>
                  <a:srgbClr val="0000FF"/>
                </a:solidFill>
              </a:rPr>
              <a:t> 17 </a:t>
            </a:r>
            <a:r>
              <a:rPr lang="en-US" sz="3700" dirty="0" err="1">
                <a:solidFill>
                  <a:srgbClr val="0000FF"/>
                </a:solidFill>
              </a:rPr>
              <a:t>cây</a:t>
            </a:r>
            <a:r>
              <a:rPr lang="en-US" sz="3700" dirty="0">
                <a:solidFill>
                  <a:srgbClr val="0000FF"/>
                </a:solidFill>
              </a:rPr>
              <a:t> cam</a:t>
            </a:r>
            <a:r>
              <a:rPr lang="en-US" sz="3700" dirty="0" smtClean="0">
                <a:solidFill>
                  <a:srgbClr val="0000FF"/>
                </a:solidFill>
              </a:rPr>
              <a:t>, v</a:t>
            </a:r>
            <a:r>
              <a:rPr lang="vi-VN" sz="3700" dirty="0">
                <a:solidFill>
                  <a:srgbClr val="0000FF"/>
                </a:solidFill>
              </a:rPr>
              <a:t>ư</a:t>
            </a:r>
            <a:r>
              <a:rPr lang="en-US" sz="3700" dirty="0" err="1">
                <a:solidFill>
                  <a:srgbClr val="0000FF"/>
                </a:solidFill>
              </a:rPr>
              <a:t>ờn</a:t>
            </a:r>
            <a:r>
              <a:rPr lang="en-US" sz="3700" dirty="0">
                <a:solidFill>
                  <a:srgbClr val="0000FF"/>
                </a:solidFill>
              </a:rPr>
              <a:t> </a:t>
            </a:r>
            <a:r>
              <a:rPr lang="en-US" sz="3700" dirty="0" err="1">
                <a:solidFill>
                  <a:srgbClr val="0000FF"/>
                </a:solidFill>
              </a:rPr>
              <a:t>nhà</a:t>
            </a:r>
            <a:r>
              <a:rPr lang="en-US" sz="3700" dirty="0">
                <a:solidFill>
                  <a:srgbClr val="0000FF"/>
                </a:solidFill>
              </a:rPr>
              <a:t> </a:t>
            </a:r>
            <a:r>
              <a:rPr lang="en-US" sz="3700" dirty="0" err="1">
                <a:solidFill>
                  <a:srgbClr val="0000FF"/>
                </a:solidFill>
              </a:rPr>
              <a:t>Hoa</a:t>
            </a:r>
            <a:r>
              <a:rPr lang="en-US" sz="3700" dirty="0">
                <a:solidFill>
                  <a:srgbClr val="0000FF"/>
                </a:solidFill>
              </a:rPr>
              <a:t> </a:t>
            </a:r>
            <a:r>
              <a:rPr lang="en-US" sz="3700" dirty="0" err="1">
                <a:solidFill>
                  <a:srgbClr val="0000FF"/>
                </a:solidFill>
              </a:rPr>
              <a:t>có</a:t>
            </a:r>
            <a:r>
              <a:rPr lang="en-US" sz="3700" dirty="0">
                <a:solidFill>
                  <a:srgbClr val="0000FF"/>
                </a:solidFill>
              </a:rPr>
              <a:t> </a:t>
            </a:r>
            <a:r>
              <a:rPr lang="en-US" sz="3700" u="sng" dirty="0" err="1">
                <a:solidFill>
                  <a:srgbClr val="FF0000"/>
                </a:solidFill>
              </a:rPr>
              <a:t>ít</a:t>
            </a:r>
            <a:r>
              <a:rPr lang="en-US" sz="3700" u="sng" dirty="0">
                <a:solidFill>
                  <a:srgbClr val="FF0000"/>
                </a:solidFill>
              </a:rPr>
              <a:t> h</a:t>
            </a:r>
            <a:r>
              <a:rPr lang="vi-VN" sz="3700" u="sng" dirty="0">
                <a:solidFill>
                  <a:srgbClr val="FF0000"/>
                </a:solidFill>
              </a:rPr>
              <a:t>ơ</a:t>
            </a:r>
            <a:r>
              <a:rPr lang="en-US" sz="3700" u="sng" dirty="0">
                <a:solidFill>
                  <a:srgbClr val="FF0000"/>
                </a:solidFill>
              </a:rPr>
              <a:t>n</a:t>
            </a:r>
            <a:r>
              <a:rPr lang="en-US" sz="3700" dirty="0">
                <a:solidFill>
                  <a:srgbClr val="0000FF"/>
                </a:solidFill>
              </a:rPr>
              <a:t> v</a:t>
            </a:r>
            <a:r>
              <a:rPr lang="vi-VN" sz="3700" dirty="0">
                <a:solidFill>
                  <a:srgbClr val="0000FF"/>
                </a:solidFill>
              </a:rPr>
              <a:t>ư</a:t>
            </a:r>
            <a:r>
              <a:rPr lang="en-US" sz="3700" dirty="0" err="1">
                <a:solidFill>
                  <a:srgbClr val="0000FF"/>
                </a:solidFill>
              </a:rPr>
              <a:t>ờn</a:t>
            </a:r>
            <a:r>
              <a:rPr lang="en-US" sz="3700" dirty="0">
                <a:solidFill>
                  <a:srgbClr val="0000FF"/>
                </a:solidFill>
              </a:rPr>
              <a:t> </a:t>
            </a:r>
            <a:r>
              <a:rPr lang="en-US" sz="3700" dirty="0" err="1">
                <a:solidFill>
                  <a:srgbClr val="0000FF"/>
                </a:solidFill>
              </a:rPr>
              <a:t>nhà</a:t>
            </a:r>
            <a:r>
              <a:rPr lang="en-US" sz="3700" dirty="0">
                <a:solidFill>
                  <a:srgbClr val="0000FF"/>
                </a:solidFill>
              </a:rPr>
              <a:t> </a:t>
            </a:r>
            <a:r>
              <a:rPr lang="en-US" sz="3700" dirty="0" smtClean="0">
                <a:solidFill>
                  <a:srgbClr val="0000FF"/>
                </a:solidFill>
              </a:rPr>
              <a:t>Mai</a:t>
            </a:r>
          </a:p>
          <a:p>
            <a:pPr algn="ctr" eaLnBrk="1" hangingPunct="1"/>
            <a:r>
              <a:rPr lang="en-US" sz="3700" dirty="0" smtClean="0">
                <a:solidFill>
                  <a:srgbClr val="0000FF"/>
                </a:solidFill>
              </a:rPr>
              <a:t>7 </a:t>
            </a:r>
            <a:r>
              <a:rPr lang="en-US" sz="3700" dirty="0" err="1">
                <a:solidFill>
                  <a:srgbClr val="0000FF"/>
                </a:solidFill>
              </a:rPr>
              <a:t>cây</a:t>
            </a:r>
            <a:r>
              <a:rPr lang="en-US" sz="3700" dirty="0">
                <a:solidFill>
                  <a:srgbClr val="0000FF"/>
                </a:solidFill>
              </a:rPr>
              <a:t> cam.</a:t>
            </a:r>
            <a:r>
              <a:rPr lang="en-US" sz="3700" dirty="0">
                <a:solidFill>
                  <a:schemeClr val="tx2"/>
                </a:solidFill>
              </a:rPr>
              <a:t> </a:t>
            </a:r>
            <a:r>
              <a:rPr lang="en-US" sz="3700" dirty="0" err="1">
                <a:solidFill>
                  <a:srgbClr val="0000FF"/>
                </a:solidFill>
              </a:rPr>
              <a:t>Hỏi</a:t>
            </a:r>
            <a:r>
              <a:rPr lang="en-US" sz="3700" dirty="0">
                <a:solidFill>
                  <a:srgbClr val="0000FF"/>
                </a:solidFill>
              </a:rPr>
              <a:t> v</a:t>
            </a:r>
            <a:r>
              <a:rPr lang="vi-VN" sz="3700" dirty="0">
                <a:solidFill>
                  <a:srgbClr val="0000FF"/>
                </a:solidFill>
              </a:rPr>
              <a:t>ư</a:t>
            </a:r>
            <a:r>
              <a:rPr lang="en-US" sz="3700" dirty="0" err="1">
                <a:solidFill>
                  <a:srgbClr val="0000FF"/>
                </a:solidFill>
              </a:rPr>
              <a:t>ờn</a:t>
            </a:r>
            <a:r>
              <a:rPr lang="en-US" sz="3700" dirty="0">
                <a:solidFill>
                  <a:srgbClr val="0000FF"/>
                </a:solidFill>
              </a:rPr>
              <a:t> </a:t>
            </a:r>
            <a:r>
              <a:rPr lang="en-US" sz="3700" dirty="0" err="1">
                <a:solidFill>
                  <a:srgbClr val="0000FF"/>
                </a:solidFill>
              </a:rPr>
              <a:t>nhà</a:t>
            </a:r>
            <a:r>
              <a:rPr lang="en-US" sz="3700" dirty="0">
                <a:solidFill>
                  <a:srgbClr val="0000FF"/>
                </a:solidFill>
              </a:rPr>
              <a:t> </a:t>
            </a:r>
            <a:r>
              <a:rPr lang="en-US" sz="3700" dirty="0" err="1">
                <a:solidFill>
                  <a:srgbClr val="0000FF"/>
                </a:solidFill>
              </a:rPr>
              <a:t>Hoa</a:t>
            </a:r>
            <a:r>
              <a:rPr lang="en-US" sz="3700" dirty="0">
                <a:solidFill>
                  <a:srgbClr val="0000FF"/>
                </a:solidFill>
              </a:rPr>
              <a:t> </a:t>
            </a:r>
            <a:r>
              <a:rPr lang="en-US" sz="3700" dirty="0" err="1">
                <a:solidFill>
                  <a:srgbClr val="0000FF"/>
                </a:solidFill>
              </a:rPr>
              <a:t>có</a:t>
            </a:r>
            <a:r>
              <a:rPr lang="en-US" sz="3700" dirty="0">
                <a:solidFill>
                  <a:srgbClr val="0000FF"/>
                </a:solidFill>
              </a:rPr>
              <a:t> </a:t>
            </a:r>
            <a:r>
              <a:rPr lang="en-US" sz="3700" dirty="0" err="1">
                <a:solidFill>
                  <a:srgbClr val="0000FF"/>
                </a:solidFill>
              </a:rPr>
              <a:t>mấy</a:t>
            </a:r>
            <a:r>
              <a:rPr lang="en-US" sz="3700" dirty="0">
                <a:solidFill>
                  <a:srgbClr val="0000FF"/>
                </a:solidFill>
              </a:rPr>
              <a:t> </a:t>
            </a:r>
            <a:r>
              <a:rPr lang="en-US" sz="3700" dirty="0" err="1">
                <a:solidFill>
                  <a:srgbClr val="0000FF"/>
                </a:solidFill>
              </a:rPr>
              <a:t>cây</a:t>
            </a:r>
            <a:r>
              <a:rPr lang="en-US" sz="3700" dirty="0">
                <a:solidFill>
                  <a:srgbClr val="0000FF"/>
                </a:solidFill>
              </a:rPr>
              <a:t> cam?</a:t>
            </a:r>
            <a:endParaRPr lang="en-US" sz="4000" dirty="0">
              <a:solidFill>
                <a:srgbClr val="0000FF"/>
              </a:solidFill>
            </a:endParaRPr>
          </a:p>
        </p:txBody>
      </p:sp>
      <p:sp>
        <p:nvSpPr>
          <p:cNvPr id="8198" name="Line 6"/>
          <p:cNvSpPr>
            <a:spLocks noChangeShapeType="1"/>
          </p:cNvSpPr>
          <p:nvPr/>
        </p:nvSpPr>
        <p:spPr bwMode="auto">
          <a:xfrm>
            <a:off x="6935788" y="3860800"/>
            <a:ext cx="0" cy="144463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8" name="Line 7"/>
          <p:cNvSpPr>
            <a:spLocks noChangeShapeType="1"/>
          </p:cNvSpPr>
          <p:nvPr/>
        </p:nvSpPr>
        <p:spPr bwMode="auto">
          <a:xfrm>
            <a:off x="8304213" y="3860800"/>
            <a:ext cx="0" cy="144463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0" y="2997200"/>
            <a:ext cx="17684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800" b="1" i="1" u="sng">
                <a:solidFill>
                  <a:srgbClr val="000066"/>
                </a:solidFill>
                <a:cs typeface="Arial" charset="0"/>
              </a:rPr>
              <a:t>Tóm tắt:</a:t>
            </a:r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>
            <a:off x="4570413" y="3878263"/>
            <a:ext cx="0" cy="144462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5940425" y="3259138"/>
            <a:ext cx="1441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  <a:cs typeface="Arial" charset="0"/>
              </a:rPr>
              <a:t>17 cây</a:t>
            </a:r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>
            <a:off x="4572000" y="4292600"/>
            <a:ext cx="0" cy="144463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04" name="Line 12"/>
          <p:cNvSpPr>
            <a:spLocks noChangeShapeType="1"/>
          </p:cNvSpPr>
          <p:nvPr/>
        </p:nvSpPr>
        <p:spPr bwMode="auto">
          <a:xfrm>
            <a:off x="6961188" y="4279900"/>
            <a:ext cx="0" cy="144463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05" name="Line 13"/>
          <p:cNvSpPr>
            <a:spLocks noChangeShapeType="1"/>
          </p:cNvSpPr>
          <p:nvPr/>
        </p:nvSpPr>
        <p:spPr bwMode="auto">
          <a:xfrm>
            <a:off x="4570413" y="3962400"/>
            <a:ext cx="37465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06" name="Line 14"/>
          <p:cNvSpPr>
            <a:spLocks noChangeShapeType="1"/>
          </p:cNvSpPr>
          <p:nvPr/>
        </p:nvSpPr>
        <p:spPr bwMode="auto">
          <a:xfrm>
            <a:off x="4572000" y="4356100"/>
            <a:ext cx="2409825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auto">
          <a:xfrm>
            <a:off x="6948488" y="3975100"/>
            <a:ext cx="0" cy="28733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7092950" y="4005263"/>
            <a:ext cx="1441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  <a:cs typeface="Arial" charset="0"/>
              </a:rPr>
              <a:t>  7 cây</a:t>
            </a:r>
          </a:p>
        </p:txBody>
      </p:sp>
      <p:sp>
        <p:nvSpPr>
          <p:cNvPr id="8209" name="Line 17"/>
          <p:cNvSpPr>
            <a:spLocks noChangeShapeType="1"/>
          </p:cNvSpPr>
          <p:nvPr/>
        </p:nvSpPr>
        <p:spPr bwMode="auto">
          <a:xfrm>
            <a:off x="4572000" y="4005263"/>
            <a:ext cx="0" cy="28733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10" name="AutoShape 18"/>
          <p:cNvSpPr>
            <a:spLocks/>
          </p:cNvSpPr>
          <p:nvPr/>
        </p:nvSpPr>
        <p:spPr bwMode="auto">
          <a:xfrm rot="5400000" flipV="1">
            <a:off x="7545388" y="3441700"/>
            <a:ext cx="144462" cy="1296988"/>
          </a:xfrm>
          <a:prstGeom prst="rightBrace">
            <a:avLst>
              <a:gd name="adj1" fmla="val 74817"/>
              <a:gd name="adj2" fmla="val 50019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11" name="Rectangle 19"/>
          <p:cNvSpPr>
            <a:spLocks noChangeArrowheads="1"/>
          </p:cNvSpPr>
          <p:nvPr/>
        </p:nvSpPr>
        <p:spPr bwMode="auto">
          <a:xfrm>
            <a:off x="1547813" y="3543300"/>
            <a:ext cx="25923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800">
                <a:solidFill>
                  <a:srgbClr val="0000FF"/>
                </a:solidFill>
                <a:cs typeface="Arial" charset="0"/>
              </a:rPr>
              <a:t>Vườn nhà</a:t>
            </a:r>
            <a:r>
              <a:rPr lang="en-US" sz="2800" b="1" i="1">
                <a:solidFill>
                  <a:srgbClr val="000066"/>
                </a:solidFill>
                <a:cs typeface="Arial" charset="0"/>
              </a:rPr>
              <a:t> </a:t>
            </a:r>
            <a:r>
              <a:rPr lang="en-US" sz="2800">
                <a:solidFill>
                  <a:srgbClr val="0000FF"/>
                </a:solidFill>
                <a:cs typeface="Arial" charset="0"/>
              </a:rPr>
              <a:t>Mai:</a:t>
            </a:r>
          </a:p>
        </p:txBody>
      </p:sp>
      <p:sp>
        <p:nvSpPr>
          <p:cNvPr id="8212" name="Rectangle 20"/>
          <p:cNvSpPr>
            <a:spLocks noChangeArrowheads="1"/>
          </p:cNvSpPr>
          <p:nvPr/>
        </p:nvSpPr>
        <p:spPr bwMode="auto">
          <a:xfrm>
            <a:off x="1547813" y="3997325"/>
            <a:ext cx="28082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800">
                <a:solidFill>
                  <a:srgbClr val="0000FF"/>
                </a:solidFill>
                <a:cs typeface="Arial" charset="0"/>
              </a:rPr>
              <a:t>Vườn nhà Hoa :</a:t>
            </a:r>
          </a:p>
        </p:txBody>
      </p:sp>
      <p:sp>
        <p:nvSpPr>
          <p:cNvPr id="8213" name="AutoShape 21"/>
          <p:cNvSpPr>
            <a:spLocks/>
          </p:cNvSpPr>
          <p:nvPr/>
        </p:nvSpPr>
        <p:spPr bwMode="auto">
          <a:xfrm rot="-5400000">
            <a:off x="6300788" y="1949450"/>
            <a:ext cx="287337" cy="3744913"/>
          </a:xfrm>
          <a:prstGeom prst="rightBrace">
            <a:avLst>
              <a:gd name="adj1" fmla="val 108610"/>
              <a:gd name="adj2" fmla="val 50019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14" name="Text Box 22"/>
          <p:cNvSpPr txBox="1">
            <a:spLocks noChangeArrowheads="1"/>
          </p:cNvSpPr>
          <p:nvPr/>
        </p:nvSpPr>
        <p:spPr bwMode="auto">
          <a:xfrm>
            <a:off x="7092950" y="4005263"/>
            <a:ext cx="1441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  <a:cs typeface="Arial" charset="0"/>
              </a:rPr>
              <a:t>  7 cây</a:t>
            </a:r>
          </a:p>
        </p:txBody>
      </p:sp>
      <p:sp>
        <p:nvSpPr>
          <p:cNvPr id="8215" name="Text Box 23"/>
          <p:cNvSpPr txBox="1">
            <a:spLocks noChangeArrowheads="1"/>
          </p:cNvSpPr>
          <p:nvPr/>
        </p:nvSpPr>
        <p:spPr bwMode="auto">
          <a:xfrm>
            <a:off x="5257800" y="4305300"/>
            <a:ext cx="936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  <a:cs typeface="Arial" charset="0"/>
              </a:rPr>
              <a:t>? cây</a:t>
            </a:r>
          </a:p>
        </p:txBody>
      </p:sp>
      <p:sp>
        <p:nvSpPr>
          <p:cNvPr id="8216" name="Rectangle 24"/>
          <p:cNvSpPr>
            <a:spLocks noChangeArrowheads="1"/>
          </p:cNvSpPr>
          <p:nvPr/>
        </p:nvSpPr>
        <p:spPr bwMode="auto">
          <a:xfrm>
            <a:off x="3657600" y="4648200"/>
            <a:ext cx="15240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 u="sng">
                <a:solidFill>
                  <a:srgbClr val="0000FF"/>
                </a:solidFill>
              </a:rPr>
              <a:t>Bài giải</a:t>
            </a:r>
          </a:p>
        </p:txBody>
      </p:sp>
      <p:sp>
        <p:nvSpPr>
          <p:cNvPr id="8218" name="Rectangle 26"/>
          <p:cNvSpPr>
            <a:spLocks noChangeArrowheads="1"/>
          </p:cNvSpPr>
          <p:nvPr/>
        </p:nvSpPr>
        <p:spPr bwMode="auto">
          <a:xfrm>
            <a:off x="914400" y="5105400"/>
            <a:ext cx="76962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0000FF"/>
                </a:solidFill>
              </a:rPr>
              <a:t>Số cây cam vườn nhà Hoa có là:</a:t>
            </a:r>
          </a:p>
        </p:txBody>
      </p:sp>
      <p:sp>
        <p:nvSpPr>
          <p:cNvPr id="8219" name="Rectangle 27"/>
          <p:cNvSpPr>
            <a:spLocks noChangeArrowheads="1"/>
          </p:cNvSpPr>
          <p:nvPr/>
        </p:nvSpPr>
        <p:spPr bwMode="auto">
          <a:xfrm>
            <a:off x="2286000" y="5715000"/>
            <a:ext cx="6096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0000FF"/>
                </a:solidFill>
              </a:rPr>
              <a:t>17 – 7 = 10 (cây cam)</a:t>
            </a:r>
          </a:p>
        </p:txBody>
      </p:sp>
      <p:sp>
        <p:nvSpPr>
          <p:cNvPr id="8220" name="Rectangle 28"/>
          <p:cNvSpPr>
            <a:spLocks noChangeArrowheads="1"/>
          </p:cNvSpPr>
          <p:nvPr/>
        </p:nvSpPr>
        <p:spPr bwMode="auto">
          <a:xfrm>
            <a:off x="4267200" y="6248400"/>
            <a:ext cx="42672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0000FF"/>
                </a:solidFill>
              </a:rPr>
              <a:t>Đáp số: 10 cây cam</a:t>
            </a:r>
          </a:p>
        </p:txBody>
      </p:sp>
      <p:cxnSp>
        <p:nvCxnSpPr>
          <p:cNvPr id="28" name="Straight Connector 27"/>
          <p:cNvCxnSpPr/>
          <p:nvPr/>
        </p:nvCxnSpPr>
        <p:spPr bwMode="auto">
          <a:xfrm>
            <a:off x="2286000" y="1563414"/>
            <a:ext cx="2895600" cy="2890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/>
          <p:nvPr/>
        </p:nvCxnSpPr>
        <p:spPr bwMode="auto">
          <a:xfrm>
            <a:off x="6020611" y="1563414"/>
            <a:ext cx="2361389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/>
          <p:nvPr/>
        </p:nvCxnSpPr>
        <p:spPr bwMode="auto">
          <a:xfrm>
            <a:off x="838200" y="2133600"/>
            <a:ext cx="2361389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/>
          <p:cNvCxnSpPr/>
          <p:nvPr/>
        </p:nvCxnSpPr>
        <p:spPr bwMode="auto">
          <a:xfrm>
            <a:off x="5867400" y="2133600"/>
            <a:ext cx="25146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/>
          <p:nvPr/>
        </p:nvCxnSpPr>
        <p:spPr bwMode="auto">
          <a:xfrm>
            <a:off x="152400" y="2743200"/>
            <a:ext cx="21336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/>
          <p:nvPr/>
        </p:nvCxnSpPr>
        <p:spPr bwMode="auto">
          <a:xfrm>
            <a:off x="3733800" y="2743200"/>
            <a:ext cx="2589989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20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8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20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1" dur="20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6" dur="20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1" dur="20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4" dur="20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7" dur="20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0" dur="20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3" dur="20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8" dur="20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1" dur="20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6" dur="1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500"/>
                                        <p:tgtEl>
                                          <p:spTgt spid="8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6" dur="5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1" dur="50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/>
      <p:bldP spid="8198" grpId="0" animBg="1"/>
      <p:bldP spid="8200" grpId="0"/>
      <p:bldP spid="8201" grpId="0" animBg="1"/>
      <p:bldP spid="8202" grpId="0"/>
      <p:bldP spid="8203" grpId="0" animBg="1"/>
      <p:bldP spid="8204" grpId="0" animBg="1"/>
      <p:bldP spid="8205" grpId="0" animBg="1"/>
      <p:bldP spid="8206" grpId="0" animBg="1"/>
      <p:bldP spid="8207" grpId="0" animBg="1"/>
      <p:bldP spid="8209" grpId="0" animBg="1"/>
      <p:bldP spid="8210" grpId="0" animBg="1"/>
      <p:bldP spid="8211" grpId="0"/>
      <p:bldP spid="8212" grpId="0"/>
      <p:bldP spid="8213" grpId="0" animBg="1"/>
      <p:bldP spid="8213" grpId="1" animBg="1"/>
      <p:bldP spid="8214" grpId="0"/>
      <p:bldP spid="8215" grpId="0"/>
      <p:bldP spid="8216" grpId="0" animBg="1"/>
      <p:bldP spid="8218" grpId="0" animBg="1"/>
      <p:bldP spid="8219" grpId="0" animBg="1"/>
      <p:bldP spid="82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990600"/>
            <a:ext cx="9144000" cy="13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3700" b="1" u="sng">
                <a:solidFill>
                  <a:srgbClr val="000066"/>
                </a:solidFill>
              </a:rPr>
              <a:t>Bài 2</a:t>
            </a:r>
            <a:r>
              <a:rPr lang="en-US" sz="3700">
                <a:solidFill>
                  <a:schemeClr val="tx2"/>
                </a:solidFill>
              </a:rPr>
              <a:t>: </a:t>
            </a:r>
            <a:r>
              <a:rPr lang="en-US" sz="3700">
                <a:solidFill>
                  <a:srgbClr val="0000FF"/>
                </a:solidFill>
              </a:rPr>
              <a:t>An cao 95 cm, Bình </a:t>
            </a:r>
            <a:r>
              <a:rPr lang="en-US" sz="3700" b="1" u="sng">
                <a:solidFill>
                  <a:srgbClr val="0000FF"/>
                </a:solidFill>
              </a:rPr>
              <a:t>thấp hơn</a:t>
            </a:r>
            <a:r>
              <a:rPr lang="en-US" sz="3700">
                <a:solidFill>
                  <a:srgbClr val="0000FF"/>
                </a:solidFill>
              </a:rPr>
              <a:t> An </a:t>
            </a:r>
            <a:br>
              <a:rPr lang="en-US" sz="3700">
                <a:solidFill>
                  <a:srgbClr val="0000FF"/>
                </a:solidFill>
              </a:rPr>
            </a:br>
            <a:r>
              <a:rPr lang="en-US" sz="3700">
                <a:solidFill>
                  <a:srgbClr val="0000FF"/>
                </a:solidFill>
              </a:rPr>
              <a:t>5 cm. Hỏi Bình cao bao nhiêu xăngtimet?</a:t>
            </a:r>
            <a:r>
              <a:rPr lang="en-US" sz="400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1219200" y="3124200"/>
            <a:ext cx="6119813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3700">
                <a:solidFill>
                  <a:srgbClr val="0000FF"/>
                </a:solidFill>
              </a:rPr>
              <a:t>  An cao                  :  95 cm. </a:t>
            </a:r>
            <a:br>
              <a:rPr lang="en-US" sz="3700">
                <a:solidFill>
                  <a:srgbClr val="0000FF"/>
                </a:solidFill>
              </a:rPr>
            </a:br>
            <a:r>
              <a:rPr lang="en-US" sz="3700">
                <a:solidFill>
                  <a:srgbClr val="0000FF"/>
                </a:solidFill>
              </a:rPr>
              <a:t>Bình thấp hơn An :   5 cm. </a:t>
            </a:r>
            <a:br>
              <a:rPr lang="en-US" sz="3700">
                <a:solidFill>
                  <a:srgbClr val="0000FF"/>
                </a:solidFill>
              </a:rPr>
            </a:br>
            <a:endParaRPr lang="en-US" sz="4400">
              <a:solidFill>
                <a:schemeClr val="tx2"/>
              </a:solidFill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3200400" y="2133600"/>
            <a:ext cx="173037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3000" b="1" u="sng">
                <a:solidFill>
                  <a:srgbClr val="000066"/>
                </a:solidFill>
                <a:cs typeface="Arial" charset="0"/>
              </a:rPr>
              <a:t>Tóm tắt</a:t>
            </a:r>
            <a:r>
              <a:rPr lang="en-US" sz="3000">
                <a:solidFill>
                  <a:schemeClr val="tx2"/>
                </a:solidFill>
                <a:cs typeface="Arial" charset="0"/>
              </a:rPr>
              <a:t>:</a:t>
            </a:r>
            <a:r>
              <a:rPr lang="en-US">
                <a:cs typeface="Arial" charset="0"/>
              </a:rPr>
              <a:t> 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1066800" y="4937125"/>
            <a:ext cx="65532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3000">
                <a:solidFill>
                  <a:srgbClr val="0000FF"/>
                </a:solidFill>
                <a:cs typeface="Arial" charset="0"/>
              </a:rPr>
              <a:t>Bạn Bình cao là: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3000">
                <a:solidFill>
                  <a:srgbClr val="0000FF"/>
                </a:solidFill>
                <a:cs typeface="Arial" charset="0"/>
              </a:rPr>
              <a:t>95 - 5 = 90(cm)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3000">
                <a:solidFill>
                  <a:srgbClr val="0000FF"/>
                </a:solidFill>
                <a:cs typeface="Arial" charset="0"/>
              </a:rPr>
              <a:t>                        </a:t>
            </a:r>
            <a:r>
              <a:rPr lang="en-US" sz="3000" u="sng">
                <a:solidFill>
                  <a:srgbClr val="0000FF"/>
                </a:solidFill>
                <a:cs typeface="Arial" charset="0"/>
              </a:rPr>
              <a:t>Đáp số</a:t>
            </a:r>
            <a:r>
              <a:rPr lang="en-US" sz="3000">
                <a:solidFill>
                  <a:srgbClr val="0000FF"/>
                </a:solidFill>
                <a:cs typeface="Arial" charset="0"/>
              </a:rPr>
              <a:t>: 90 cm</a:t>
            </a: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3352800" y="4419600"/>
            <a:ext cx="19446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u="sng">
                <a:solidFill>
                  <a:srgbClr val="000066"/>
                </a:solidFill>
                <a:cs typeface="Arial" charset="0"/>
              </a:rPr>
              <a:t>Bài giải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1371600" y="3810000"/>
            <a:ext cx="6172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>
                <a:solidFill>
                  <a:srgbClr val="0000FF"/>
                </a:solidFill>
                <a:cs typeface="Arial" charset="0"/>
              </a:rPr>
              <a:t> </a:t>
            </a:r>
            <a:r>
              <a:rPr lang="en-US" sz="3600">
                <a:solidFill>
                  <a:srgbClr val="0000FF"/>
                </a:solidFill>
                <a:cs typeface="Arial" charset="0"/>
              </a:rPr>
              <a:t>Bình cao                   : …cm?</a:t>
            </a:r>
          </a:p>
        </p:txBody>
      </p:sp>
      <p:cxnSp>
        <p:nvCxnSpPr>
          <p:cNvPr id="9" name="Straight Connector 8"/>
          <p:cNvCxnSpPr/>
          <p:nvPr/>
        </p:nvCxnSpPr>
        <p:spPr bwMode="auto">
          <a:xfrm>
            <a:off x="1752600" y="1537139"/>
            <a:ext cx="1447800" cy="2890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/>
          <p:cNvCxnSpPr/>
          <p:nvPr/>
        </p:nvCxnSpPr>
        <p:spPr bwMode="auto">
          <a:xfrm flipV="1">
            <a:off x="3391305" y="1537139"/>
            <a:ext cx="1180695" cy="2890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>
            <a:off x="4930775" y="1670050"/>
            <a:ext cx="859614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>
            <a:off x="8153400" y="1649030"/>
            <a:ext cx="5334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/>
          <p:nvPr/>
        </p:nvCxnSpPr>
        <p:spPr bwMode="auto">
          <a:xfrm>
            <a:off x="152400" y="2209800"/>
            <a:ext cx="10668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>
            <a:off x="2340786" y="2209800"/>
            <a:ext cx="1012014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9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2000"/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6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  <p:bldP spid="9220" grpId="0"/>
      <p:bldP spid="9221" grpId="0"/>
      <p:bldP spid="92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Rectangle 6"/>
          <p:cNvSpPr>
            <a:spLocks noChangeArrowheads="1"/>
          </p:cNvSpPr>
          <p:nvPr/>
        </p:nvSpPr>
        <p:spPr bwMode="auto">
          <a:xfrm rot="10800000" flipV="1">
            <a:off x="1065213" y="0"/>
            <a:ext cx="7926387" cy="156368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i="1">
                <a:solidFill>
                  <a:srgbClr val="0000FF"/>
                </a:solidFill>
                <a:cs typeface="Arial" charset="0"/>
              </a:rPr>
              <a:t> Lớp 2A có 15 h</a:t>
            </a:r>
            <a:r>
              <a:rPr lang="en-US" sz="2600" i="1">
                <a:solidFill>
                  <a:srgbClr val="0000FF"/>
                </a:solidFill>
                <a:cs typeface="Arial" charset="0"/>
              </a:rPr>
              <a:t>ọ</a:t>
            </a:r>
            <a:r>
              <a:rPr lang="en-US" sz="3200" i="1">
                <a:solidFill>
                  <a:srgbClr val="0000FF"/>
                </a:solidFill>
                <a:cs typeface="Arial" charset="0"/>
              </a:rPr>
              <a:t>c sinh gái,số h</a:t>
            </a:r>
            <a:r>
              <a:rPr lang="en-US" sz="2500" i="1">
                <a:solidFill>
                  <a:srgbClr val="0000FF"/>
                </a:solidFill>
                <a:cs typeface="Arial" charset="0"/>
              </a:rPr>
              <a:t>ọ</a:t>
            </a:r>
            <a:r>
              <a:rPr lang="en-US" sz="3200" i="1">
                <a:solidFill>
                  <a:srgbClr val="0000FF"/>
                </a:solidFill>
                <a:cs typeface="Arial" charset="0"/>
              </a:rPr>
              <a:t>c sinh trai của lớp ít h</a:t>
            </a:r>
            <a:r>
              <a:rPr lang="vi-VN" sz="3200" i="1">
                <a:solidFill>
                  <a:srgbClr val="0000FF"/>
                </a:solidFill>
                <a:cs typeface="Arial" charset="0"/>
              </a:rPr>
              <a:t>ơ</a:t>
            </a:r>
            <a:r>
              <a:rPr lang="en-US" sz="3200" i="1">
                <a:solidFill>
                  <a:srgbClr val="0000FF"/>
                </a:solidFill>
                <a:cs typeface="Arial" charset="0"/>
              </a:rPr>
              <a:t>n số h</a:t>
            </a:r>
            <a:r>
              <a:rPr lang="en-US" sz="2500" i="1">
                <a:solidFill>
                  <a:srgbClr val="0000FF"/>
                </a:solidFill>
                <a:cs typeface="Arial" charset="0"/>
              </a:rPr>
              <a:t>ọ</a:t>
            </a:r>
            <a:r>
              <a:rPr lang="en-US" sz="3200" i="1">
                <a:solidFill>
                  <a:srgbClr val="0000FF"/>
                </a:solidFill>
                <a:cs typeface="Arial" charset="0"/>
              </a:rPr>
              <a:t>c sinh gái 3 bạn. Hỏi lớp 2A có bao nhiêu h</a:t>
            </a:r>
            <a:r>
              <a:rPr lang="en-US" sz="2800" i="1">
                <a:solidFill>
                  <a:srgbClr val="0000FF"/>
                </a:solidFill>
                <a:cs typeface="Arial" charset="0"/>
              </a:rPr>
              <a:t>ọ</a:t>
            </a:r>
            <a:r>
              <a:rPr lang="en-US" sz="3200" i="1">
                <a:solidFill>
                  <a:srgbClr val="0000FF"/>
                </a:solidFill>
                <a:cs typeface="Arial" charset="0"/>
              </a:rPr>
              <a:t>c sinh trai?</a:t>
            </a:r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1676400" y="1600200"/>
            <a:ext cx="1752600" cy="58896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3200" i="1" u="sng">
                <a:solidFill>
                  <a:srgbClr val="0000FF"/>
                </a:solidFill>
                <a:cs typeface="Arial" charset="0"/>
              </a:rPr>
              <a:t>Tóm tắt</a:t>
            </a:r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0" y="0"/>
            <a:ext cx="1143000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600" u="sng">
                <a:solidFill>
                  <a:srgbClr val="003366"/>
                </a:solidFill>
              </a:rPr>
              <a:t>Bài 3</a:t>
            </a:r>
            <a:r>
              <a:rPr lang="en-US" sz="3600" u="sng">
                <a:solidFill>
                  <a:schemeClr val="accent2"/>
                </a:solidFill>
              </a:rPr>
              <a:t>:</a:t>
            </a:r>
          </a:p>
        </p:txBody>
      </p:sp>
      <p:sp>
        <p:nvSpPr>
          <p:cNvPr id="10249" name="Rectangle 9"/>
          <p:cNvSpPr>
            <a:spLocks noChangeArrowheads="1"/>
          </p:cNvSpPr>
          <p:nvPr/>
        </p:nvSpPr>
        <p:spPr bwMode="auto">
          <a:xfrm>
            <a:off x="2590800" y="2438400"/>
            <a:ext cx="20574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rgbClr val="0000FF"/>
                </a:solidFill>
              </a:rPr>
              <a:t>Học sinh gái:</a:t>
            </a:r>
          </a:p>
        </p:txBody>
      </p:sp>
      <p:sp>
        <p:nvSpPr>
          <p:cNvPr id="10250" name="Line 10"/>
          <p:cNvSpPr>
            <a:spLocks noChangeShapeType="1"/>
          </p:cNvSpPr>
          <p:nvPr/>
        </p:nvSpPr>
        <p:spPr bwMode="auto">
          <a:xfrm>
            <a:off x="7239000" y="2514600"/>
            <a:ext cx="3175" cy="119063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51" name="Line 11"/>
          <p:cNvSpPr>
            <a:spLocks noChangeShapeType="1"/>
          </p:cNvSpPr>
          <p:nvPr/>
        </p:nvSpPr>
        <p:spPr bwMode="auto">
          <a:xfrm>
            <a:off x="7848600" y="2514600"/>
            <a:ext cx="0" cy="144463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52" name="Line 12"/>
          <p:cNvSpPr>
            <a:spLocks noChangeShapeType="1"/>
          </p:cNvSpPr>
          <p:nvPr/>
        </p:nvSpPr>
        <p:spPr bwMode="auto">
          <a:xfrm>
            <a:off x="4724400" y="2506663"/>
            <a:ext cx="0" cy="144462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53" name="Line 13"/>
          <p:cNvSpPr>
            <a:spLocks noChangeShapeType="1"/>
          </p:cNvSpPr>
          <p:nvPr/>
        </p:nvSpPr>
        <p:spPr bwMode="auto">
          <a:xfrm flipH="1">
            <a:off x="4724400" y="2895600"/>
            <a:ext cx="1588" cy="15240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54" name="Line 14"/>
          <p:cNvSpPr>
            <a:spLocks noChangeShapeType="1"/>
          </p:cNvSpPr>
          <p:nvPr/>
        </p:nvSpPr>
        <p:spPr bwMode="auto">
          <a:xfrm flipH="1">
            <a:off x="7239000" y="2895600"/>
            <a:ext cx="28575" cy="15240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55" name="Line 15"/>
          <p:cNvSpPr>
            <a:spLocks noChangeShapeType="1"/>
          </p:cNvSpPr>
          <p:nvPr/>
        </p:nvSpPr>
        <p:spPr bwMode="auto">
          <a:xfrm>
            <a:off x="4724400" y="2590800"/>
            <a:ext cx="31242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56" name="Line 16"/>
          <p:cNvSpPr>
            <a:spLocks noChangeShapeType="1"/>
          </p:cNvSpPr>
          <p:nvPr/>
        </p:nvSpPr>
        <p:spPr bwMode="auto">
          <a:xfrm>
            <a:off x="4724400" y="2971800"/>
            <a:ext cx="25146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57" name="Line 17"/>
          <p:cNvSpPr>
            <a:spLocks noChangeShapeType="1"/>
          </p:cNvSpPr>
          <p:nvPr/>
        </p:nvSpPr>
        <p:spPr bwMode="auto">
          <a:xfrm>
            <a:off x="7239000" y="2667000"/>
            <a:ext cx="0" cy="28733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59" name="Line 19"/>
          <p:cNvSpPr>
            <a:spLocks noChangeShapeType="1"/>
          </p:cNvSpPr>
          <p:nvPr/>
        </p:nvSpPr>
        <p:spPr bwMode="auto">
          <a:xfrm>
            <a:off x="4725988" y="2633663"/>
            <a:ext cx="0" cy="28733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60" name="AutoShape 20"/>
          <p:cNvSpPr>
            <a:spLocks/>
          </p:cNvSpPr>
          <p:nvPr/>
        </p:nvSpPr>
        <p:spPr bwMode="auto">
          <a:xfrm rot="5400000" flipV="1">
            <a:off x="7505700" y="2400300"/>
            <a:ext cx="76200" cy="609600"/>
          </a:xfrm>
          <a:prstGeom prst="rightBrace">
            <a:avLst>
              <a:gd name="adj1" fmla="val 66667"/>
              <a:gd name="adj2" fmla="val 50019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2" name="Text Box 22"/>
          <p:cNvSpPr txBox="1">
            <a:spLocks noChangeArrowheads="1"/>
          </p:cNvSpPr>
          <p:nvPr/>
        </p:nvSpPr>
        <p:spPr bwMode="auto">
          <a:xfrm>
            <a:off x="7315200" y="2590800"/>
            <a:ext cx="1600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  <a:cs typeface="Arial" charset="0"/>
              </a:rPr>
              <a:t>  </a:t>
            </a:r>
            <a:r>
              <a:rPr lang="en-US" sz="2000">
                <a:solidFill>
                  <a:srgbClr val="0000FF"/>
                </a:solidFill>
                <a:cs typeface="Arial" charset="0"/>
              </a:rPr>
              <a:t>3 học sinh</a:t>
            </a:r>
          </a:p>
        </p:txBody>
      </p:sp>
      <p:sp>
        <p:nvSpPr>
          <p:cNvPr id="10264" name="AutoShape 24"/>
          <p:cNvSpPr>
            <a:spLocks/>
          </p:cNvSpPr>
          <p:nvPr/>
        </p:nvSpPr>
        <p:spPr bwMode="auto">
          <a:xfrm rot="5400000">
            <a:off x="6134100" y="876300"/>
            <a:ext cx="304800" cy="3124200"/>
          </a:xfrm>
          <a:prstGeom prst="leftBrace">
            <a:avLst>
              <a:gd name="adj1" fmla="val 8541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5" name="Rectangle 25"/>
          <p:cNvSpPr>
            <a:spLocks noChangeArrowheads="1"/>
          </p:cNvSpPr>
          <p:nvPr/>
        </p:nvSpPr>
        <p:spPr bwMode="auto">
          <a:xfrm>
            <a:off x="5257800" y="3048000"/>
            <a:ext cx="13716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0000FF"/>
                </a:solidFill>
              </a:rPr>
              <a:t>? học sinh</a:t>
            </a:r>
          </a:p>
        </p:txBody>
      </p:sp>
      <p:sp>
        <p:nvSpPr>
          <p:cNvPr id="10266" name="Rectangle 26"/>
          <p:cNvSpPr>
            <a:spLocks noChangeArrowheads="1"/>
          </p:cNvSpPr>
          <p:nvPr/>
        </p:nvSpPr>
        <p:spPr bwMode="auto">
          <a:xfrm>
            <a:off x="2667000" y="2819400"/>
            <a:ext cx="19050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rgbClr val="0000FF"/>
                </a:solidFill>
              </a:rPr>
              <a:t>Học sinh trai:</a:t>
            </a:r>
          </a:p>
        </p:txBody>
      </p:sp>
      <p:sp>
        <p:nvSpPr>
          <p:cNvPr id="10267" name="Rectangle 27"/>
          <p:cNvSpPr>
            <a:spLocks noChangeArrowheads="1"/>
          </p:cNvSpPr>
          <p:nvPr/>
        </p:nvSpPr>
        <p:spPr bwMode="auto">
          <a:xfrm>
            <a:off x="5562600" y="1981200"/>
            <a:ext cx="15240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0000FF"/>
                </a:solidFill>
              </a:rPr>
              <a:t>15 học sinh</a:t>
            </a:r>
          </a:p>
        </p:txBody>
      </p:sp>
      <p:sp>
        <p:nvSpPr>
          <p:cNvPr id="10268" name="Rectangle 28"/>
          <p:cNvSpPr>
            <a:spLocks noChangeArrowheads="1"/>
          </p:cNvSpPr>
          <p:nvPr/>
        </p:nvSpPr>
        <p:spPr bwMode="auto">
          <a:xfrm>
            <a:off x="3657600" y="3657600"/>
            <a:ext cx="1981200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u="sng">
                <a:solidFill>
                  <a:srgbClr val="003366"/>
                </a:solidFill>
              </a:rPr>
              <a:t>Bài giải</a:t>
            </a:r>
          </a:p>
        </p:txBody>
      </p:sp>
      <p:sp>
        <p:nvSpPr>
          <p:cNvPr id="10269" name="Rectangle 29"/>
          <p:cNvSpPr>
            <a:spLocks noChangeArrowheads="1"/>
          </p:cNvSpPr>
          <p:nvPr/>
        </p:nvSpPr>
        <p:spPr bwMode="auto">
          <a:xfrm>
            <a:off x="2286000" y="4267200"/>
            <a:ext cx="51054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FF3300"/>
                </a:solidFill>
              </a:rPr>
              <a:t>Số học sinh trai lớp 2A là:</a:t>
            </a:r>
          </a:p>
        </p:txBody>
      </p:sp>
      <p:sp>
        <p:nvSpPr>
          <p:cNvPr id="10270" name="Rectangle 30"/>
          <p:cNvSpPr>
            <a:spLocks noChangeArrowheads="1"/>
          </p:cNvSpPr>
          <p:nvPr/>
        </p:nvSpPr>
        <p:spPr bwMode="auto">
          <a:xfrm>
            <a:off x="3276600" y="4876800"/>
            <a:ext cx="434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FF3300"/>
                </a:solidFill>
              </a:rPr>
              <a:t>15 – 3 = 12 (học sinh)</a:t>
            </a:r>
          </a:p>
        </p:txBody>
      </p:sp>
      <p:sp>
        <p:nvSpPr>
          <p:cNvPr id="10271" name="Rectangle 31"/>
          <p:cNvSpPr>
            <a:spLocks noChangeArrowheads="1"/>
          </p:cNvSpPr>
          <p:nvPr/>
        </p:nvSpPr>
        <p:spPr bwMode="auto">
          <a:xfrm>
            <a:off x="4419600" y="5562600"/>
            <a:ext cx="3962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FF3300"/>
                </a:solidFill>
              </a:rPr>
              <a:t>Đáp</a:t>
            </a:r>
            <a:r>
              <a:rPr lang="en-US" sz="3200"/>
              <a:t> </a:t>
            </a:r>
            <a:r>
              <a:rPr lang="en-US" sz="3200">
                <a:solidFill>
                  <a:srgbClr val="FF3300"/>
                </a:solidFill>
              </a:rPr>
              <a:t>số: 12 học sinh</a:t>
            </a:r>
          </a:p>
        </p:txBody>
      </p:sp>
      <p:cxnSp>
        <p:nvCxnSpPr>
          <p:cNvPr id="25" name="Straight Connector 24"/>
          <p:cNvCxnSpPr/>
          <p:nvPr/>
        </p:nvCxnSpPr>
        <p:spPr bwMode="auto">
          <a:xfrm>
            <a:off x="1295400" y="458514"/>
            <a:ext cx="1257300" cy="14451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/>
          <p:nvPr/>
        </p:nvCxnSpPr>
        <p:spPr bwMode="auto">
          <a:xfrm>
            <a:off x="3353611" y="457200"/>
            <a:ext cx="2361389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/>
          <p:cNvCxnSpPr/>
          <p:nvPr/>
        </p:nvCxnSpPr>
        <p:spPr bwMode="auto">
          <a:xfrm>
            <a:off x="6210705" y="472965"/>
            <a:ext cx="2361389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/>
          <p:nvPr/>
        </p:nvCxnSpPr>
        <p:spPr bwMode="auto">
          <a:xfrm>
            <a:off x="2513806" y="990600"/>
            <a:ext cx="1105694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/>
          <p:nvPr/>
        </p:nvCxnSpPr>
        <p:spPr bwMode="auto">
          <a:xfrm>
            <a:off x="4267200" y="952500"/>
            <a:ext cx="31242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/>
          <p:cNvCxnSpPr/>
          <p:nvPr/>
        </p:nvCxnSpPr>
        <p:spPr bwMode="auto">
          <a:xfrm>
            <a:off x="4705350" y="1525589"/>
            <a:ext cx="238125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6" dur="1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6" dur="1" fill="hold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1" dur="500"/>
                                        <p:tgtEl>
                                          <p:spTgt spid="10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10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1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6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1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6" dur="1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1" dur="1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6" dur="1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1" dur="5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6" dur="5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1" dur="500"/>
                                        <p:tgtEl>
                                          <p:spTgt spid="10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6" dur="500"/>
                                        <p:tgtEl>
                                          <p:spTgt spid="10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1" dur="500"/>
                                        <p:tgtEl>
                                          <p:spTgt spid="10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 nodeType="clickPar">
                      <p:stCondLst>
                        <p:cond delay="indefinite"/>
                      </p:stCondLst>
                      <p:childTnLst>
                        <p:par>
                          <p:cTn id="1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6" dur="500"/>
                                        <p:tgtEl>
                                          <p:spTgt spid="10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 nodeType="clickPar">
                      <p:stCondLst>
                        <p:cond delay="indefinite"/>
                      </p:stCondLst>
                      <p:childTnLst>
                        <p:par>
                          <p:cTn id="1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0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10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6" grpId="0" animBg="1"/>
      <p:bldP spid="10247" grpId="0" animBg="1"/>
      <p:bldP spid="10248" grpId="0" animBg="1"/>
      <p:bldP spid="10249" grpId="0" animBg="1"/>
      <p:bldP spid="10250" grpId="0" animBg="1"/>
      <p:bldP spid="10251" grpId="0" animBg="1"/>
      <p:bldP spid="10252" grpId="0" animBg="1"/>
      <p:bldP spid="10253" grpId="0" animBg="1"/>
      <p:bldP spid="10254" grpId="0" animBg="1"/>
      <p:bldP spid="10255" grpId="0" animBg="1"/>
      <p:bldP spid="10256" grpId="0" animBg="1"/>
      <p:bldP spid="10257" grpId="0" animBg="1"/>
      <p:bldP spid="10259" grpId="0" animBg="1"/>
      <p:bldP spid="10260" grpId="0" animBg="1"/>
      <p:bldP spid="10262" grpId="0"/>
      <p:bldP spid="10264" grpId="0" animBg="1"/>
      <p:bldP spid="10265" grpId="0" animBg="1"/>
      <p:bldP spid="10266" grpId="0" animBg="1"/>
      <p:bldP spid="10267" grpId="0" animBg="1"/>
      <p:bldP spid="10268" grpId="0" animBg="1"/>
      <p:bldP spid="10269" grpId="0" animBg="1"/>
      <p:bldP spid="10270" grpId="0" animBg="1"/>
      <p:bldP spid="10271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395</TotalTime>
  <Words>318</Words>
  <Application>Microsoft Office PowerPoint</Application>
  <PresentationFormat>On-screen Show (4:3)</PresentationFormat>
  <Paragraphs>41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Default Design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Admin</cp:lastModifiedBy>
  <cp:revision>36</cp:revision>
  <cp:lastPrinted>1601-01-01T00:00:00Z</cp:lastPrinted>
  <dcterms:created xsi:type="dcterms:W3CDTF">1601-01-01T00:00:00Z</dcterms:created>
  <dcterms:modified xsi:type="dcterms:W3CDTF">2020-10-16T04:34:36Z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