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0000"/>
    <a:srgbClr val="0033CC"/>
    <a:srgbClr val="006600"/>
    <a:srgbClr val="0000FF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31D81-C680-42BF-9155-88F6011C82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32605-5814-48EE-8005-2AFD8874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F7386-6859-43CC-89F7-DC2945681A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B564B-DAF4-4C75-8E1F-C27CD683C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FEC6B-B6EE-489D-BA4A-CD7F37E4F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0F920-119F-463E-8948-2BF5FF252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E44EE-695C-499F-9943-6742054A5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53FB8-C0B8-411A-B4DE-612F8FD05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52DED-6A81-498A-BDE0-5367ECA6B8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4422E-A85E-4E35-AC5C-0870F1F5A5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484BC-2297-405D-9EE0-7643085531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975F916-AFCB-42E6-9590-201ED1F4C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Frames PPT 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2209800" y="2605088"/>
            <a:ext cx="1828800" cy="1905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2209800" y="3581400"/>
            <a:ext cx="1828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2533650" y="3605213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3200400" y="3605213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2971800" y="3605213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2743200" y="3605213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2895600" y="2681288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2686050" y="2681288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1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3124200" y="2681288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3371850" y="2681288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5" name="Picture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2457450" y="2681288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6" name="Picture 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368">
            <a:off x="3581400" y="2681288"/>
            <a:ext cx="2857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747713" y="3432175"/>
            <a:ext cx="798512" cy="10779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5378" name="Picture 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3429000"/>
            <a:ext cx="8874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9" name="Line 19"/>
          <p:cNvSpPr>
            <a:spLocks noChangeShapeType="1"/>
          </p:cNvSpPr>
          <p:nvPr/>
        </p:nvSpPr>
        <p:spPr bwMode="auto">
          <a:xfrm flipH="1">
            <a:off x="1524000" y="3367088"/>
            <a:ext cx="685800" cy="6858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4572000" y="2986088"/>
            <a:ext cx="457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+</a:t>
            </a:r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4572000" y="3824288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6400800" y="2667000"/>
            <a:ext cx="152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6 + 4 =</a:t>
            </a: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4 + 6 =</a:t>
            </a:r>
          </a:p>
        </p:txBody>
      </p:sp>
      <p:sp>
        <p:nvSpPr>
          <p:cNvPr id="2069" name="Rectangle 23"/>
          <p:cNvSpPr>
            <a:spLocks noChangeArrowheads="1"/>
          </p:cNvSpPr>
          <p:nvPr/>
        </p:nvSpPr>
        <p:spPr bwMode="auto">
          <a:xfrm>
            <a:off x="1219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u="sng">
                <a:solidFill>
                  <a:schemeClr val="tx2"/>
                </a:solidFill>
              </a:rPr>
              <a:t>Toán: </a:t>
            </a:r>
            <a:endParaRPr lang="en-US" sz="3200">
              <a:solidFill>
                <a:srgbClr val="FF3300"/>
              </a:solidFill>
            </a:endParaRP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2438400" y="487363"/>
            <a:ext cx="55911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3300"/>
                </a:solidFill>
              </a:rPr>
              <a:t>Phép cộng có tổng bằng 10.</a:t>
            </a: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4876800" y="2773363"/>
            <a:ext cx="60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6</a:t>
            </a: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4876800" y="32766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4</a:t>
            </a:r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4648200" y="3810000"/>
            <a:ext cx="91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10</a:t>
            </a:r>
          </a:p>
        </p:txBody>
      </p:sp>
      <p:sp>
        <p:nvSpPr>
          <p:cNvPr id="15388" name="Text Box 28"/>
          <p:cNvSpPr txBox="1">
            <a:spLocks noChangeArrowheads="1"/>
          </p:cNvSpPr>
          <p:nvPr/>
        </p:nvSpPr>
        <p:spPr bwMode="auto">
          <a:xfrm>
            <a:off x="7772400" y="2620963"/>
            <a:ext cx="914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10</a:t>
            </a:r>
          </a:p>
        </p:txBody>
      </p:sp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7772400" y="3382963"/>
            <a:ext cx="914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3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5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9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4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4" dur="500"/>
                                        <p:tgtEl>
                                          <p:spTgt spid="15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15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9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nimBg="1"/>
      <p:bldP spid="15366" grpId="0" animBg="1"/>
      <p:bldP spid="15377" grpId="0" animBg="1"/>
      <p:bldP spid="15379" grpId="0" animBg="1"/>
      <p:bldP spid="15380" grpId="0"/>
      <p:bldP spid="15381" grpId="0" animBg="1"/>
      <p:bldP spid="15384" grpId="0"/>
      <p:bldP spid="15385" grpId="0"/>
      <p:bldP spid="15386" grpId="0"/>
      <p:bldP spid="15387" grpId="0"/>
      <p:bldP spid="15388" grpId="0"/>
      <p:bldP spid="1538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3074" r:id="rId3" imgW="3449117" imgH="2296058" progId="">
              <p:embed/>
            </p:oleObj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228600" y="1798638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006600"/>
                </a:solidFill>
              </a:rPr>
              <a:t>Bài 1: Viết số thích hợp vào chỗ chấm: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6600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400"/>
              <a:t>9 + … = 10       8 + … = 10         7 + … = 10        5 + … = 10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/>
              <a:t>1 + … = 10       2 + … = 10         3 + … = 10        10 = 5 + …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/>
              <a:t>10 = 9 + …      10 = 8 + …          10 + 7 = …        10 = 6 + …</a:t>
            </a:r>
          </a:p>
          <a:p>
            <a:pPr marL="342900" indent="-342900">
              <a:spcBef>
                <a:spcPct val="20000"/>
              </a:spcBef>
            </a:pPr>
            <a:r>
              <a:rPr lang="en-US" sz="2400"/>
              <a:t>10 = 1 + …      10 = 2 + …          10 = 3 + …        10 = … + 6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838200" y="28654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524000" y="37036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895600" y="28654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3505200" y="37036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5181600" y="28654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5867400" y="37036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8001000" y="37036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7543800" y="41608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7315200" y="28654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8001000" y="33226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5181600" y="33226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5867400" y="41608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2895600" y="33226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3505200" y="41608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838200" y="33226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1524000" y="4160838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6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6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63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392" grpId="0"/>
      <p:bldP spid="16393" grpId="0"/>
      <p:bldP spid="16394" grpId="0"/>
      <p:bldP spid="16395" grpId="0"/>
      <p:bldP spid="16396" grpId="0"/>
      <p:bldP spid="16397" grpId="0"/>
      <p:bldP spid="16398" grpId="0"/>
      <p:bldP spid="16399" grpId="0"/>
      <p:bldP spid="16400" grpId="0"/>
      <p:bldP spid="16401" grpId="0"/>
      <p:bldP spid="16402" grpId="0"/>
      <p:bldP spid="16403" grpId="0"/>
      <p:bldP spid="16404" grpId="0"/>
      <p:bldP spid="16405" grpId="0"/>
      <p:bldP spid="164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Frames PPT 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457200" y="1828800"/>
            <a:ext cx="8229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006600"/>
                </a:solidFill>
              </a:rPr>
              <a:t>Bài 2: Tính </a:t>
            </a:r>
          </a:p>
          <a:p>
            <a:pPr marL="342900" indent="-342900">
              <a:spcBef>
                <a:spcPct val="20000"/>
              </a:spcBef>
            </a:pPr>
            <a:endParaRPr lang="en-US" sz="3200" b="1">
              <a:solidFill>
                <a:srgbClr val="006600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3200"/>
              <a:t>    7              5             2            1            4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/>
              <a:t>    3              5             8            9            6</a:t>
            </a:r>
          </a:p>
          <a:p>
            <a:pPr marL="342900" indent="-342900">
              <a:spcBef>
                <a:spcPct val="20000"/>
              </a:spcBef>
            </a:pPr>
            <a:endParaRPr lang="en-US" sz="3200"/>
          </a:p>
          <a:p>
            <a:pPr marL="342900" indent="-342900">
              <a:spcBef>
                <a:spcPct val="20000"/>
              </a:spcBef>
            </a:pPr>
            <a:endParaRPr lang="en-US" sz="3200"/>
          </a:p>
        </p:txBody>
      </p:sp>
      <p:sp>
        <p:nvSpPr>
          <p:cNvPr id="17415" name="Line 7"/>
          <p:cNvSpPr>
            <a:spLocks noChangeShapeType="1"/>
          </p:cNvSpPr>
          <p:nvPr/>
        </p:nvSpPr>
        <p:spPr bwMode="auto">
          <a:xfrm>
            <a:off x="762000" y="4191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>
            <a:off x="2590800" y="4191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4267200" y="4191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>
            <a:off x="5867400" y="4191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7467600" y="4191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609600" y="3276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+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7239000" y="3276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+</a:t>
            </a:r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5638800" y="3276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+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4038600" y="3276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+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2438400" y="3306763"/>
            <a:ext cx="533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+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685800" y="4191000"/>
            <a:ext cx="68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10</a:t>
            </a: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2514600" y="4221163"/>
            <a:ext cx="68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10</a:t>
            </a: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4191000" y="4191000"/>
            <a:ext cx="68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10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5791200" y="4191000"/>
            <a:ext cx="68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10</a:t>
            </a: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7391400" y="4191000"/>
            <a:ext cx="68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build="p"/>
      <p:bldP spid="17415" grpId="0" animBg="1"/>
      <p:bldP spid="17416" grpId="0" animBg="1"/>
      <p:bldP spid="17417" grpId="0" animBg="1"/>
      <p:bldP spid="17418" grpId="0" animBg="1"/>
      <p:bldP spid="17419" grpId="0" animBg="1"/>
      <p:bldP spid="17420" grpId="0"/>
      <p:bldP spid="17421" grpId="0"/>
      <p:bldP spid="17422" grpId="0"/>
      <p:bldP spid="17423" grpId="0"/>
      <p:bldP spid="17424" grpId="0"/>
      <p:bldP spid="17425" grpId="0"/>
      <p:bldP spid="17426" grpId="0"/>
      <p:bldP spid="17427" grpId="0"/>
      <p:bldP spid="17428" grpId="0"/>
      <p:bldP spid="174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Frames PPT 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u="sng">
                <a:solidFill>
                  <a:schemeClr val="tx2"/>
                </a:solidFill>
              </a:rPr>
              <a:t>Toán:</a:t>
            </a:r>
            <a:r>
              <a:rPr lang="en-US" sz="3200">
                <a:solidFill>
                  <a:schemeClr val="tx2"/>
                </a:solidFill>
              </a:rPr>
              <a:t> </a:t>
            </a:r>
            <a:r>
              <a:rPr lang="en-US" sz="3200" b="1">
                <a:solidFill>
                  <a:srgbClr val="FF3300"/>
                </a:solidFill>
              </a:rPr>
              <a:t>Phép cộng có tổng bằng 10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57200" y="1905000"/>
            <a:ext cx="8229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006600"/>
                </a:solidFill>
              </a:rPr>
              <a:t>Bài 3: Tính nhẩm:</a:t>
            </a:r>
          </a:p>
          <a:p>
            <a:pPr marL="342900" indent="-342900">
              <a:spcBef>
                <a:spcPct val="20000"/>
              </a:spcBef>
            </a:pPr>
            <a:endParaRPr lang="en-US" sz="3200" b="1">
              <a:solidFill>
                <a:srgbClr val="006600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3200"/>
              <a:t>      7 + 3 + 6 = …            9 + 1 + 2 = …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/>
              <a:t>      6 + 4 + 8 = …            4 + 6 + 1 = …</a:t>
            </a:r>
          </a:p>
          <a:p>
            <a:pPr marL="342900" indent="-342900">
              <a:spcBef>
                <a:spcPct val="20000"/>
              </a:spcBef>
            </a:pPr>
            <a:r>
              <a:rPr lang="en-US" sz="3200"/>
              <a:t>      5 + 5 + 5 = …            2 + 8 + 9 = …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3124200" y="30480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16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6934200" y="30480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12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124200" y="3611563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18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934200" y="3611563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11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124200" y="4221163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15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6934200" y="4221163"/>
            <a:ext cx="76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</a:rPr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84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build="p"/>
      <p:bldP spid="18439" grpId="0"/>
      <p:bldP spid="18440" grpId="0"/>
      <p:bldP spid="18441" grpId="0"/>
      <p:bldP spid="18442" grpId="0"/>
      <p:bldP spid="18443" grpId="0"/>
      <p:bldP spid="184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6146" r:id="rId3" imgW="3449117" imgH="2296058" progId="">
              <p:embed/>
            </p:oleObj>
          </a:graphicData>
        </a:graphic>
      </p:graphicFrame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477000" y="3124200"/>
            <a:ext cx="2309813" cy="2301875"/>
            <a:chOff x="3969" y="245"/>
            <a:chExt cx="1542" cy="1639"/>
          </a:xfrm>
        </p:grpSpPr>
        <p:sp>
          <p:nvSpPr>
            <p:cNvPr id="6190" name="Oval 6" descr="Outlined diamond"/>
            <p:cNvSpPr>
              <a:spLocks noChangeArrowheads="1"/>
            </p:cNvSpPr>
            <p:nvPr/>
          </p:nvSpPr>
          <p:spPr bwMode="auto">
            <a:xfrm>
              <a:off x="3969" y="290"/>
              <a:ext cx="1542" cy="1542"/>
            </a:xfrm>
            <a:prstGeom prst="ellipse">
              <a:avLst/>
            </a:prstGeom>
            <a:pattFill prst="openDmnd">
              <a:fgClr>
                <a:schemeClr val="accent1"/>
              </a:fgClr>
              <a:bgClr>
                <a:schemeClr val="bg1"/>
              </a:bgClr>
            </a:pattFill>
            <a:ln w="57150">
              <a:solidFill>
                <a:srgbClr val="00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1" name="AutoShape 7"/>
            <p:cNvSpPr>
              <a:spLocks noChangeArrowheads="1"/>
            </p:cNvSpPr>
            <p:nvPr/>
          </p:nvSpPr>
          <p:spPr bwMode="auto">
            <a:xfrm>
              <a:off x="4695" y="481"/>
              <a:ext cx="91" cy="626"/>
            </a:xfrm>
            <a:prstGeom prst="flowChartSort">
              <a:avLst/>
            </a:prstGeom>
            <a:solidFill>
              <a:srgbClr val="0066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2" name="AutoShape 8"/>
            <p:cNvSpPr>
              <a:spLocks noChangeArrowheads="1"/>
            </p:cNvSpPr>
            <p:nvPr/>
          </p:nvSpPr>
          <p:spPr bwMode="auto">
            <a:xfrm rot="1776555">
              <a:off x="4334" y="903"/>
              <a:ext cx="451" cy="123"/>
            </a:xfrm>
            <a:prstGeom prst="flowChartSort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6193" name="Text Box 9"/>
            <p:cNvSpPr txBox="1">
              <a:spLocks noChangeArrowheads="1"/>
            </p:cNvSpPr>
            <p:nvPr/>
          </p:nvSpPr>
          <p:spPr bwMode="auto">
            <a:xfrm>
              <a:off x="4559" y="245"/>
              <a:ext cx="432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12</a:t>
              </a:r>
            </a:p>
          </p:txBody>
        </p:sp>
        <p:sp>
          <p:nvSpPr>
            <p:cNvPr id="6194" name="Text Box 10"/>
            <p:cNvSpPr txBox="1">
              <a:spLocks noChangeArrowheads="1"/>
            </p:cNvSpPr>
            <p:nvPr/>
          </p:nvSpPr>
          <p:spPr bwMode="auto">
            <a:xfrm>
              <a:off x="5012" y="381"/>
              <a:ext cx="227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6195" name="Text Box 11"/>
            <p:cNvSpPr txBox="1">
              <a:spLocks noChangeArrowheads="1"/>
            </p:cNvSpPr>
            <p:nvPr/>
          </p:nvSpPr>
          <p:spPr bwMode="auto">
            <a:xfrm>
              <a:off x="5194" y="645"/>
              <a:ext cx="182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6196" name="Text Box 12"/>
            <p:cNvSpPr txBox="1">
              <a:spLocks noChangeArrowheads="1"/>
            </p:cNvSpPr>
            <p:nvPr/>
          </p:nvSpPr>
          <p:spPr bwMode="auto">
            <a:xfrm>
              <a:off x="5284" y="880"/>
              <a:ext cx="180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3</a:t>
              </a:r>
            </a:p>
          </p:txBody>
        </p:sp>
        <p:sp>
          <p:nvSpPr>
            <p:cNvPr id="6197" name="Text Box 13"/>
            <p:cNvSpPr txBox="1">
              <a:spLocks noChangeArrowheads="1"/>
            </p:cNvSpPr>
            <p:nvPr/>
          </p:nvSpPr>
          <p:spPr bwMode="auto">
            <a:xfrm>
              <a:off x="5194" y="1188"/>
              <a:ext cx="226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6198" name="Text Box 14"/>
            <p:cNvSpPr txBox="1">
              <a:spLocks noChangeArrowheads="1"/>
            </p:cNvSpPr>
            <p:nvPr/>
          </p:nvSpPr>
          <p:spPr bwMode="auto">
            <a:xfrm>
              <a:off x="5013" y="1415"/>
              <a:ext cx="181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5</a:t>
              </a:r>
            </a:p>
          </p:txBody>
        </p:sp>
        <p:sp>
          <p:nvSpPr>
            <p:cNvPr id="6199" name="Text Box 15"/>
            <p:cNvSpPr txBox="1">
              <a:spLocks noChangeArrowheads="1"/>
            </p:cNvSpPr>
            <p:nvPr/>
          </p:nvSpPr>
          <p:spPr bwMode="auto">
            <a:xfrm>
              <a:off x="4604" y="1515"/>
              <a:ext cx="272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6</a:t>
              </a:r>
            </a:p>
          </p:txBody>
        </p:sp>
        <p:sp>
          <p:nvSpPr>
            <p:cNvPr id="6200" name="Text Box 16"/>
            <p:cNvSpPr txBox="1">
              <a:spLocks noChangeArrowheads="1"/>
            </p:cNvSpPr>
            <p:nvPr/>
          </p:nvSpPr>
          <p:spPr bwMode="auto">
            <a:xfrm>
              <a:off x="4286" y="1415"/>
              <a:ext cx="182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7</a:t>
              </a:r>
            </a:p>
          </p:txBody>
        </p:sp>
        <p:sp>
          <p:nvSpPr>
            <p:cNvPr id="6201" name="Text Box 17"/>
            <p:cNvSpPr txBox="1">
              <a:spLocks noChangeArrowheads="1"/>
            </p:cNvSpPr>
            <p:nvPr/>
          </p:nvSpPr>
          <p:spPr bwMode="auto">
            <a:xfrm>
              <a:off x="4060" y="1188"/>
              <a:ext cx="226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8</a:t>
              </a:r>
            </a:p>
          </p:txBody>
        </p:sp>
        <p:sp>
          <p:nvSpPr>
            <p:cNvPr id="6202" name="Text Box 18"/>
            <p:cNvSpPr txBox="1">
              <a:spLocks noChangeArrowheads="1"/>
            </p:cNvSpPr>
            <p:nvPr/>
          </p:nvSpPr>
          <p:spPr bwMode="auto">
            <a:xfrm>
              <a:off x="3969" y="880"/>
              <a:ext cx="226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9</a:t>
              </a:r>
            </a:p>
          </p:txBody>
        </p:sp>
        <p:sp>
          <p:nvSpPr>
            <p:cNvPr id="6203" name="Text Box 19"/>
            <p:cNvSpPr txBox="1">
              <a:spLocks noChangeArrowheads="1"/>
            </p:cNvSpPr>
            <p:nvPr/>
          </p:nvSpPr>
          <p:spPr bwMode="auto">
            <a:xfrm>
              <a:off x="4014" y="644"/>
              <a:ext cx="453" cy="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10</a:t>
              </a:r>
            </a:p>
          </p:txBody>
        </p:sp>
        <p:sp>
          <p:nvSpPr>
            <p:cNvPr id="6204" name="Text Box 20"/>
            <p:cNvSpPr txBox="1">
              <a:spLocks noChangeArrowheads="1"/>
            </p:cNvSpPr>
            <p:nvPr/>
          </p:nvSpPr>
          <p:spPr bwMode="auto">
            <a:xfrm>
              <a:off x="4196" y="381"/>
              <a:ext cx="408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11</a:t>
              </a:r>
            </a:p>
          </p:txBody>
        </p:sp>
        <p:sp>
          <p:nvSpPr>
            <p:cNvPr id="6205" name="AutoShape 21"/>
            <p:cNvSpPr>
              <a:spLocks noChangeArrowheads="1"/>
            </p:cNvSpPr>
            <p:nvPr/>
          </p:nvSpPr>
          <p:spPr bwMode="auto">
            <a:xfrm>
              <a:off x="4694" y="1016"/>
              <a:ext cx="91" cy="91"/>
            </a:xfrm>
            <a:prstGeom prst="flowChartConnector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76250" y="3051175"/>
            <a:ext cx="2266950" cy="2359025"/>
            <a:chOff x="204" y="245"/>
            <a:chExt cx="1542" cy="1628"/>
          </a:xfrm>
        </p:grpSpPr>
        <p:sp>
          <p:nvSpPr>
            <p:cNvPr id="6174" name="Oval 23" descr="Outlined diamond"/>
            <p:cNvSpPr>
              <a:spLocks noChangeArrowheads="1"/>
            </p:cNvSpPr>
            <p:nvPr/>
          </p:nvSpPr>
          <p:spPr bwMode="auto">
            <a:xfrm>
              <a:off x="204" y="290"/>
              <a:ext cx="1542" cy="1542"/>
            </a:xfrm>
            <a:prstGeom prst="ellipse">
              <a:avLst/>
            </a:prstGeom>
            <a:pattFill prst="openDmnd">
              <a:fgClr>
                <a:schemeClr val="accent1"/>
              </a:fgClr>
              <a:bgClr>
                <a:schemeClr val="bg1"/>
              </a:bgClr>
            </a:pattFill>
            <a:ln w="57150">
              <a:solidFill>
                <a:srgbClr val="00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5" name="AutoShape 24"/>
            <p:cNvSpPr>
              <a:spLocks noChangeArrowheads="1"/>
            </p:cNvSpPr>
            <p:nvPr/>
          </p:nvSpPr>
          <p:spPr bwMode="auto">
            <a:xfrm>
              <a:off x="930" y="481"/>
              <a:ext cx="91" cy="626"/>
            </a:xfrm>
            <a:prstGeom prst="flowChartSort">
              <a:avLst/>
            </a:prstGeom>
            <a:solidFill>
              <a:srgbClr val="0066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6" name="AutoShape 25"/>
            <p:cNvSpPr>
              <a:spLocks noChangeArrowheads="1"/>
            </p:cNvSpPr>
            <p:nvPr/>
          </p:nvSpPr>
          <p:spPr bwMode="auto">
            <a:xfrm rot="7369262">
              <a:off x="629" y="1193"/>
              <a:ext cx="451" cy="123"/>
            </a:xfrm>
            <a:prstGeom prst="flowChartSort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6177" name="Text Box 26"/>
            <p:cNvSpPr txBox="1">
              <a:spLocks noChangeArrowheads="1"/>
            </p:cNvSpPr>
            <p:nvPr/>
          </p:nvSpPr>
          <p:spPr bwMode="auto">
            <a:xfrm>
              <a:off x="794" y="245"/>
              <a:ext cx="432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12</a:t>
              </a:r>
            </a:p>
          </p:txBody>
        </p:sp>
        <p:sp>
          <p:nvSpPr>
            <p:cNvPr id="6178" name="Text Box 27"/>
            <p:cNvSpPr txBox="1">
              <a:spLocks noChangeArrowheads="1"/>
            </p:cNvSpPr>
            <p:nvPr/>
          </p:nvSpPr>
          <p:spPr bwMode="auto">
            <a:xfrm>
              <a:off x="1247" y="391"/>
              <a:ext cx="227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6179" name="Text Box 28"/>
            <p:cNvSpPr txBox="1">
              <a:spLocks noChangeArrowheads="1"/>
            </p:cNvSpPr>
            <p:nvPr/>
          </p:nvSpPr>
          <p:spPr bwMode="auto">
            <a:xfrm>
              <a:off x="1429" y="645"/>
              <a:ext cx="182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6180" name="Text Box 29"/>
            <p:cNvSpPr txBox="1">
              <a:spLocks noChangeArrowheads="1"/>
            </p:cNvSpPr>
            <p:nvPr/>
          </p:nvSpPr>
          <p:spPr bwMode="auto">
            <a:xfrm>
              <a:off x="1519" y="880"/>
              <a:ext cx="181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3</a:t>
              </a:r>
            </a:p>
          </p:txBody>
        </p:sp>
        <p:sp>
          <p:nvSpPr>
            <p:cNvPr id="6181" name="Text Box 30"/>
            <p:cNvSpPr txBox="1">
              <a:spLocks noChangeArrowheads="1"/>
            </p:cNvSpPr>
            <p:nvPr/>
          </p:nvSpPr>
          <p:spPr bwMode="auto">
            <a:xfrm>
              <a:off x="1429" y="1188"/>
              <a:ext cx="226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6182" name="Text Box 31"/>
            <p:cNvSpPr txBox="1">
              <a:spLocks noChangeArrowheads="1"/>
            </p:cNvSpPr>
            <p:nvPr/>
          </p:nvSpPr>
          <p:spPr bwMode="auto">
            <a:xfrm>
              <a:off x="1248" y="1415"/>
              <a:ext cx="181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5</a:t>
              </a:r>
            </a:p>
          </p:txBody>
        </p:sp>
        <p:sp>
          <p:nvSpPr>
            <p:cNvPr id="6183" name="Text Box 32"/>
            <p:cNvSpPr txBox="1">
              <a:spLocks noChangeArrowheads="1"/>
            </p:cNvSpPr>
            <p:nvPr/>
          </p:nvSpPr>
          <p:spPr bwMode="auto">
            <a:xfrm>
              <a:off x="839" y="1515"/>
              <a:ext cx="272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6</a:t>
              </a:r>
            </a:p>
          </p:txBody>
        </p:sp>
        <p:sp>
          <p:nvSpPr>
            <p:cNvPr id="6184" name="Text Box 33"/>
            <p:cNvSpPr txBox="1">
              <a:spLocks noChangeArrowheads="1"/>
            </p:cNvSpPr>
            <p:nvPr/>
          </p:nvSpPr>
          <p:spPr bwMode="auto">
            <a:xfrm>
              <a:off x="521" y="1415"/>
              <a:ext cx="182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7</a:t>
              </a:r>
            </a:p>
          </p:txBody>
        </p:sp>
        <p:sp>
          <p:nvSpPr>
            <p:cNvPr id="6185" name="Text Box 34"/>
            <p:cNvSpPr txBox="1">
              <a:spLocks noChangeArrowheads="1"/>
            </p:cNvSpPr>
            <p:nvPr/>
          </p:nvSpPr>
          <p:spPr bwMode="auto">
            <a:xfrm>
              <a:off x="295" y="1188"/>
              <a:ext cx="226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8</a:t>
              </a:r>
            </a:p>
          </p:txBody>
        </p:sp>
        <p:sp>
          <p:nvSpPr>
            <p:cNvPr id="6186" name="Text Box 35"/>
            <p:cNvSpPr txBox="1">
              <a:spLocks noChangeArrowheads="1"/>
            </p:cNvSpPr>
            <p:nvPr/>
          </p:nvSpPr>
          <p:spPr bwMode="auto">
            <a:xfrm>
              <a:off x="204" y="880"/>
              <a:ext cx="226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9</a:t>
              </a:r>
            </a:p>
          </p:txBody>
        </p:sp>
        <p:sp>
          <p:nvSpPr>
            <p:cNvPr id="6187" name="Text Box 36"/>
            <p:cNvSpPr txBox="1">
              <a:spLocks noChangeArrowheads="1"/>
            </p:cNvSpPr>
            <p:nvPr/>
          </p:nvSpPr>
          <p:spPr bwMode="auto">
            <a:xfrm>
              <a:off x="249" y="644"/>
              <a:ext cx="453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10</a:t>
              </a:r>
            </a:p>
          </p:txBody>
        </p:sp>
        <p:sp>
          <p:nvSpPr>
            <p:cNvPr id="6188" name="Text Box 37"/>
            <p:cNvSpPr txBox="1">
              <a:spLocks noChangeArrowheads="1"/>
            </p:cNvSpPr>
            <p:nvPr/>
          </p:nvSpPr>
          <p:spPr bwMode="auto">
            <a:xfrm>
              <a:off x="431" y="381"/>
              <a:ext cx="408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11</a:t>
              </a:r>
            </a:p>
          </p:txBody>
        </p:sp>
        <p:sp>
          <p:nvSpPr>
            <p:cNvPr id="6189" name="AutoShape 38"/>
            <p:cNvSpPr>
              <a:spLocks noChangeArrowheads="1"/>
            </p:cNvSpPr>
            <p:nvPr/>
          </p:nvSpPr>
          <p:spPr bwMode="auto">
            <a:xfrm>
              <a:off x="929" y="1016"/>
              <a:ext cx="91" cy="91"/>
            </a:xfrm>
            <a:prstGeom prst="flowChartConnector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3505200" y="2913063"/>
            <a:ext cx="2362200" cy="2420937"/>
            <a:chOff x="3969" y="2423"/>
            <a:chExt cx="1542" cy="1616"/>
          </a:xfrm>
        </p:grpSpPr>
        <p:sp>
          <p:nvSpPr>
            <p:cNvPr id="6158" name="Oval 40" descr="Outlined diamond"/>
            <p:cNvSpPr>
              <a:spLocks noChangeArrowheads="1"/>
            </p:cNvSpPr>
            <p:nvPr/>
          </p:nvSpPr>
          <p:spPr bwMode="auto">
            <a:xfrm>
              <a:off x="3969" y="2468"/>
              <a:ext cx="1542" cy="1542"/>
            </a:xfrm>
            <a:prstGeom prst="ellipse">
              <a:avLst/>
            </a:prstGeom>
            <a:pattFill prst="openDmnd">
              <a:fgClr>
                <a:schemeClr val="accent1"/>
              </a:fgClr>
              <a:bgClr>
                <a:schemeClr val="bg1"/>
              </a:bgClr>
            </a:pattFill>
            <a:ln w="57150">
              <a:solidFill>
                <a:srgbClr val="00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9" name="AutoShape 41"/>
            <p:cNvSpPr>
              <a:spLocks noChangeArrowheads="1"/>
            </p:cNvSpPr>
            <p:nvPr/>
          </p:nvSpPr>
          <p:spPr bwMode="auto">
            <a:xfrm>
              <a:off x="4695" y="2659"/>
              <a:ext cx="91" cy="626"/>
            </a:xfrm>
            <a:prstGeom prst="flowChartSort">
              <a:avLst/>
            </a:prstGeom>
            <a:solidFill>
              <a:srgbClr val="0066FF"/>
            </a:solidFill>
            <a:ln w="9525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0" name="AutoShape 42"/>
            <p:cNvSpPr>
              <a:spLocks noChangeArrowheads="1"/>
            </p:cNvSpPr>
            <p:nvPr/>
          </p:nvSpPr>
          <p:spPr bwMode="auto">
            <a:xfrm rot="-7692256">
              <a:off x="4666" y="3370"/>
              <a:ext cx="451" cy="123"/>
            </a:xfrm>
            <a:prstGeom prst="flowChartSort">
              <a:avLst/>
            </a:prstGeom>
            <a:solidFill>
              <a:srgbClr val="FF9900"/>
            </a:solidFill>
            <a:ln w="9525">
              <a:solidFill>
                <a:srgbClr val="FF99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6161" name="Text Box 43"/>
            <p:cNvSpPr txBox="1">
              <a:spLocks noChangeArrowheads="1"/>
            </p:cNvSpPr>
            <p:nvPr/>
          </p:nvSpPr>
          <p:spPr bwMode="auto">
            <a:xfrm>
              <a:off x="4559" y="2423"/>
              <a:ext cx="432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12</a:t>
              </a:r>
            </a:p>
          </p:txBody>
        </p:sp>
        <p:sp>
          <p:nvSpPr>
            <p:cNvPr id="6162" name="Text Box 44"/>
            <p:cNvSpPr txBox="1">
              <a:spLocks noChangeArrowheads="1"/>
            </p:cNvSpPr>
            <p:nvPr/>
          </p:nvSpPr>
          <p:spPr bwMode="auto">
            <a:xfrm>
              <a:off x="5012" y="2559"/>
              <a:ext cx="227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</a:t>
              </a:r>
            </a:p>
          </p:txBody>
        </p:sp>
        <p:sp>
          <p:nvSpPr>
            <p:cNvPr id="6163" name="Text Box 45"/>
            <p:cNvSpPr txBox="1">
              <a:spLocks noChangeArrowheads="1"/>
            </p:cNvSpPr>
            <p:nvPr/>
          </p:nvSpPr>
          <p:spPr bwMode="auto">
            <a:xfrm>
              <a:off x="5194" y="2822"/>
              <a:ext cx="182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2</a:t>
              </a:r>
            </a:p>
          </p:txBody>
        </p:sp>
        <p:sp>
          <p:nvSpPr>
            <p:cNvPr id="6164" name="Text Box 46"/>
            <p:cNvSpPr txBox="1">
              <a:spLocks noChangeArrowheads="1"/>
            </p:cNvSpPr>
            <p:nvPr/>
          </p:nvSpPr>
          <p:spPr bwMode="auto">
            <a:xfrm>
              <a:off x="5284" y="3058"/>
              <a:ext cx="181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3</a:t>
              </a:r>
            </a:p>
          </p:txBody>
        </p:sp>
        <p:sp>
          <p:nvSpPr>
            <p:cNvPr id="6165" name="Text Box 47"/>
            <p:cNvSpPr txBox="1">
              <a:spLocks noChangeArrowheads="1"/>
            </p:cNvSpPr>
            <p:nvPr/>
          </p:nvSpPr>
          <p:spPr bwMode="auto">
            <a:xfrm>
              <a:off x="5194" y="3366"/>
              <a:ext cx="226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4</a:t>
              </a:r>
            </a:p>
          </p:txBody>
        </p:sp>
        <p:sp>
          <p:nvSpPr>
            <p:cNvPr id="6166" name="Text Box 48"/>
            <p:cNvSpPr txBox="1">
              <a:spLocks noChangeArrowheads="1"/>
            </p:cNvSpPr>
            <p:nvPr/>
          </p:nvSpPr>
          <p:spPr bwMode="auto">
            <a:xfrm>
              <a:off x="5013" y="3593"/>
              <a:ext cx="181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5</a:t>
              </a:r>
            </a:p>
          </p:txBody>
        </p:sp>
        <p:sp>
          <p:nvSpPr>
            <p:cNvPr id="6167" name="Text Box 49"/>
            <p:cNvSpPr txBox="1">
              <a:spLocks noChangeArrowheads="1"/>
            </p:cNvSpPr>
            <p:nvPr/>
          </p:nvSpPr>
          <p:spPr bwMode="auto">
            <a:xfrm>
              <a:off x="4604" y="3693"/>
              <a:ext cx="272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6</a:t>
              </a:r>
            </a:p>
          </p:txBody>
        </p:sp>
        <p:sp>
          <p:nvSpPr>
            <p:cNvPr id="6168" name="Text Box 50"/>
            <p:cNvSpPr txBox="1">
              <a:spLocks noChangeArrowheads="1"/>
            </p:cNvSpPr>
            <p:nvPr/>
          </p:nvSpPr>
          <p:spPr bwMode="auto">
            <a:xfrm>
              <a:off x="4286" y="3593"/>
              <a:ext cx="182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7</a:t>
              </a:r>
            </a:p>
          </p:txBody>
        </p:sp>
        <p:sp>
          <p:nvSpPr>
            <p:cNvPr id="6169" name="Text Box 51"/>
            <p:cNvSpPr txBox="1">
              <a:spLocks noChangeArrowheads="1"/>
            </p:cNvSpPr>
            <p:nvPr/>
          </p:nvSpPr>
          <p:spPr bwMode="auto">
            <a:xfrm>
              <a:off x="4060" y="3366"/>
              <a:ext cx="226" cy="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8</a:t>
              </a:r>
            </a:p>
          </p:txBody>
        </p:sp>
        <p:sp>
          <p:nvSpPr>
            <p:cNvPr id="6170" name="Text Box 52"/>
            <p:cNvSpPr txBox="1">
              <a:spLocks noChangeArrowheads="1"/>
            </p:cNvSpPr>
            <p:nvPr/>
          </p:nvSpPr>
          <p:spPr bwMode="auto">
            <a:xfrm>
              <a:off x="3969" y="3058"/>
              <a:ext cx="226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9</a:t>
              </a:r>
            </a:p>
          </p:txBody>
        </p:sp>
        <p:sp>
          <p:nvSpPr>
            <p:cNvPr id="6171" name="Text Box 53"/>
            <p:cNvSpPr txBox="1">
              <a:spLocks noChangeArrowheads="1"/>
            </p:cNvSpPr>
            <p:nvPr/>
          </p:nvSpPr>
          <p:spPr bwMode="auto">
            <a:xfrm>
              <a:off x="4014" y="2822"/>
              <a:ext cx="453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10</a:t>
              </a:r>
            </a:p>
          </p:txBody>
        </p:sp>
        <p:sp>
          <p:nvSpPr>
            <p:cNvPr id="6172" name="Text Box 54"/>
            <p:cNvSpPr txBox="1">
              <a:spLocks noChangeArrowheads="1"/>
            </p:cNvSpPr>
            <p:nvPr/>
          </p:nvSpPr>
          <p:spPr bwMode="auto">
            <a:xfrm>
              <a:off x="4196" y="2559"/>
              <a:ext cx="408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solidFill>
                    <a:schemeClr val="accent2"/>
                  </a:solidFill>
                </a:rPr>
                <a:t>11</a:t>
              </a:r>
            </a:p>
          </p:txBody>
        </p:sp>
        <p:sp>
          <p:nvSpPr>
            <p:cNvPr id="6173" name="AutoShape 55"/>
            <p:cNvSpPr>
              <a:spLocks noChangeArrowheads="1"/>
            </p:cNvSpPr>
            <p:nvPr/>
          </p:nvSpPr>
          <p:spPr bwMode="auto">
            <a:xfrm>
              <a:off x="4694" y="3194"/>
              <a:ext cx="91" cy="91"/>
            </a:xfrm>
            <a:prstGeom prst="flowChartConnector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6150" name="Rectangle 56"/>
          <p:cNvSpPr>
            <a:spLocks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>
                <a:solidFill>
                  <a:schemeClr val="tx2"/>
                </a:solidFill>
              </a:rPr>
              <a:t/>
            </a:r>
            <a:br>
              <a:rPr lang="en-US" sz="3200">
                <a:solidFill>
                  <a:schemeClr val="tx2"/>
                </a:solidFill>
              </a:rPr>
            </a:br>
            <a:r>
              <a:rPr lang="en-US" sz="3200" u="sng">
                <a:solidFill>
                  <a:schemeClr val="tx2"/>
                </a:solidFill>
              </a:rPr>
              <a:t>Toán:</a:t>
            </a:r>
            <a:r>
              <a:rPr lang="en-US" sz="3200">
                <a:solidFill>
                  <a:schemeClr val="tx2"/>
                </a:solidFill>
              </a:rPr>
              <a:t> </a:t>
            </a:r>
            <a:r>
              <a:rPr lang="en-US" sz="3200" b="1">
                <a:solidFill>
                  <a:srgbClr val="FF3300"/>
                </a:solidFill>
              </a:rPr>
              <a:t>Phép cộng có tổng bằng 10</a:t>
            </a:r>
          </a:p>
        </p:txBody>
      </p:sp>
      <p:sp>
        <p:nvSpPr>
          <p:cNvPr id="19513" name="Rectangle 57"/>
          <p:cNvSpPr>
            <a:spLocks noChangeArrowheads="1"/>
          </p:cNvSpPr>
          <p:nvPr/>
        </p:nvSpPr>
        <p:spPr bwMode="auto">
          <a:xfrm>
            <a:off x="609600" y="20574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 b="1">
                <a:solidFill>
                  <a:srgbClr val="006600"/>
                </a:solidFill>
              </a:rPr>
              <a:t>Bài 4: Đồng hồ chỉ mấy giờ?</a:t>
            </a:r>
          </a:p>
        </p:txBody>
      </p:sp>
      <p:sp>
        <p:nvSpPr>
          <p:cNvPr id="19514" name="Text Box 58"/>
          <p:cNvSpPr txBox="1">
            <a:spLocks noChangeArrowheads="1"/>
          </p:cNvSpPr>
          <p:nvPr/>
        </p:nvSpPr>
        <p:spPr bwMode="auto">
          <a:xfrm>
            <a:off x="2362200" y="48768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A</a:t>
            </a:r>
          </a:p>
        </p:txBody>
      </p:sp>
      <p:sp>
        <p:nvSpPr>
          <p:cNvPr id="19515" name="Text Box 59"/>
          <p:cNvSpPr txBox="1">
            <a:spLocks noChangeArrowheads="1"/>
          </p:cNvSpPr>
          <p:nvPr/>
        </p:nvSpPr>
        <p:spPr bwMode="auto">
          <a:xfrm>
            <a:off x="5562600" y="4800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B</a:t>
            </a:r>
          </a:p>
        </p:txBody>
      </p:sp>
      <p:sp>
        <p:nvSpPr>
          <p:cNvPr id="19516" name="Text Box 60"/>
          <p:cNvSpPr txBox="1">
            <a:spLocks noChangeArrowheads="1"/>
          </p:cNvSpPr>
          <p:nvPr/>
        </p:nvSpPr>
        <p:spPr bwMode="auto">
          <a:xfrm>
            <a:off x="8458200" y="48768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C</a:t>
            </a:r>
          </a:p>
        </p:txBody>
      </p:sp>
      <p:sp>
        <p:nvSpPr>
          <p:cNvPr id="19517" name="Text Box 61"/>
          <p:cNvSpPr txBox="1">
            <a:spLocks noChangeArrowheads="1"/>
          </p:cNvSpPr>
          <p:nvPr/>
        </p:nvSpPr>
        <p:spPr bwMode="auto">
          <a:xfrm>
            <a:off x="914400" y="5715000"/>
            <a:ext cx="1447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</a:rPr>
              <a:t>7 giờ</a:t>
            </a:r>
          </a:p>
        </p:txBody>
      </p:sp>
      <p:sp>
        <p:nvSpPr>
          <p:cNvPr id="19518" name="Text Box 62"/>
          <p:cNvSpPr txBox="1">
            <a:spLocks noChangeArrowheads="1"/>
          </p:cNvSpPr>
          <p:nvPr/>
        </p:nvSpPr>
        <p:spPr bwMode="auto">
          <a:xfrm>
            <a:off x="4114800" y="5715000"/>
            <a:ext cx="1447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</a:rPr>
              <a:t>5 giờ</a:t>
            </a:r>
          </a:p>
        </p:txBody>
      </p:sp>
      <p:sp>
        <p:nvSpPr>
          <p:cNvPr id="19519" name="Text Box 63"/>
          <p:cNvSpPr txBox="1">
            <a:spLocks noChangeArrowheads="1"/>
          </p:cNvSpPr>
          <p:nvPr/>
        </p:nvSpPr>
        <p:spPr bwMode="auto">
          <a:xfrm>
            <a:off x="7086600" y="5715000"/>
            <a:ext cx="1447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</a:rPr>
              <a:t>10 giờ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9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9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9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13" grpId="0" build="p"/>
      <p:bldP spid="19514" grpId="0"/>
      <p:bldP spid="19515" grpId="0"/>
      <p:bldP spid="19516" grpId="0"/>
      <p:bldP spid="19517" grpId="0"/>
      <p:bldP spid="19518" grpId="0"/>
      <p:bldP spid="19519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275</Words>
  <Application>Microsoft Office PowerPoint</Application>
  <PresentationFormat>On-screen Show (4:3)</PresentationFormat>
  <Paragraphs>102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Default Design</vt:lpstr>
      <vt:lpstr>Slide 1</vt:lpstr>
      <vt:lpstr>Slide 2</vt:lpstr>
      <vt:lpstr>Slide 3</vt:lpstr>
      <vt:lpstr>Slide 4</vt:lpstr>
      <vt:lpstr>Slide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Smart</dc:creator>
  <cp:lastModifiedBy>CSTeam</cp:lastModifiedBy>
  <cp:revision>8</cp:revision>
  <dcterms:created xsi:type="dcterms:W3CDTF">2010-08-31T12:42:58Z</dcterms:created>
  <dcterms:modified xsi:type="dcterms:W3CDTF">2016-06-29T09:43:10Z</dcterms:modified>
</cp:coreProperties>
</file>