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82" r:id="rId2"/>
    <p:sldId id="283" r:id="rId3"/>
    <p:sldId id="284" r:id="rId4"/>
    <p:sldId id="285" r:id="rId5"/>
    <p:sldId id="258" r:id="rId6"/>
    <p:sldId id="259" r:id="rId7"/>
    <p:sldId id="272" r:id="rId8"/>
    <p:sldId id="264" r:id="rId9"/>
    <p:sldId id="263" r:id="rId10"/>
    <p:sldId id="273" r:id="rId11"/>
    <p:sldId id="280" r:id="rId12"/>
    <p:sldId id="275" r:id="rId13"/>
    <p:sldId id="279" r:id="rId14"/>
    <p:sldId id="281" r:id="rId15"/>
    <p:sldId id="27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9C3B28E-96A8-4BB2-AC71-C5E8B0575C0B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505AB8F-6BDB-4729-A1F3-BBF1BAF004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C3B28E-96A8-4BB2-AC71-C5E8B0575C0B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5AB8F-6BDB-4729-A1F3-BBF1BAF004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C3B28E-96A8-4BB2-AC71-C5E8B0575C0B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5AB8F-6BDB-4729-A1F3-BBF1BAF004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C3B28E-96A8-4BB2-AC71-C5E8B0575C0B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5AB8F-6BDB-4729-A1F3-BBF1BAF004D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C3B28E-96A8-4BB2-AC71-C5E8B0575C0B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5AB8F-6BDB-4729-A1F3-BBF1BAF004D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C3B28E-96A8-4BB2-AC71-C5E8B0575C0B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5AB8F-6BDB-4729-A1F3-BBF1BAF004D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C3B28E-96A8-4BB2-AC71-C5E8B0575C0B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5AB8F-6BDB-4729-A1F3-BBF1BAF004D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C3B28E-96A8-4BB2-AC71-C5E8B0575C0B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5AB8F-6BDB-4729-A1F3-BBF1BAF004D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C3B28E-96A8-4BB2-AC71-C5E8B0575C0B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5AB8F-6BDB-4729-A1F3-BBF1BAF004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9C3B28E-96A8-4BB2-AC71-C5E8B0575C0B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5AB8F-6BDB-4729-A1F3-BBF1BAF004D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9C3B28E-96A8-4BB2-AC71-C5E8B0575C0B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505AB8F-6BDB-4729-A1F3-BBF1BAF004D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9C3B28E-96A8-4BB2-AC71-C5E8B0575C0B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505AB8F-6BDB-4729-A1F3-BBF1BAF004D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file:///D:\Rung%20Chuong%20Vang\chaomung.wav" TargetMode="External"/><Relationship Id="rId7" Type="http://schemas.openxmlformats.org/officeDocument/2006/relationships/audio" Target="../media/audio4.wav"/><Relationship Id="rId12" Type="http://schemas.openxmlformats.org/officeDocument/2006/relationships/image" Target="../media/image23.png"/><Relationship Id="rId2" Type="http://schemas.openxmlformats.org/officeDocument/2006/relationships/audio" Target="../media/audio2.wav"/><Relationship Id="rId1" Type="http://schemas.openxmlformats.org/officeDocument/2006/relationships/audio" Target="file:///D:\Rung%20Chuong%20Vang\8.%20Ket%20thuc%20cau%20hoi.wav" TargetMode="External"/><Relationship Id="rId6" Type="http://schemas.openxmlformats.org/officeDocument/2006/relationships/slide" Target="slide2.xml"/><Relationship Id="rId11" Type="http://schemas.openxmlformats.org/officeDocument/2006/relationships/image" Target="../media/image22.gif"/><Relationship Id="rId5" Type="http://schemas.openxmlformats.org/officeDocument/2006/relationships/audio" Target="../media/audio3.wav"/><Relationship Id="rId10" Type="http://schemas.openxmlformats.org/officeDocument/2006/relationships/image" Target="../media/image21.gif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0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13" Type="http://schemas.openxmlformats.org/officeDocument/2006/relationships/image" Target="../media/image27.gif"/><Relationship Id="rId3" Type="http://schemas.openxmlformats.org/officeDocument/2006/relationships/audio" Target="../media/audio1.wav"/><Relationship Id="rId7" Type="http://schemas.openxmlformats.org/officeDocument/2006/relationships/image" Target="../media/image20.gif"/><Relationship Id="rId12" Type="http://schemas.openxmlformats.org/officeDocument/2006/relationships/image" Target="../media/image26.gif"/><Relationship Id="rId17" Type="http://schemas.openxmlformats.org/officeDocument/2006/relationships/image" Target="../media/image24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.bin"/><Relationship Id="rId1" Type="http://schemas.openxmlformats.org/officeDocument/2006/relationships/vmlDrawing" Target="../drawings/vmlDrawing1.vml"/><Relationship Id="rId6" Type="http://schemas.openxmlformats.org/officeDocument/2006/relationships/audio" Target="../media/audio6.wav"/><Relationship Id="rId11" Type="http://schemas.openxmlformats.org/officeDocument/2006/relationships/slide" Target="slide15.xml"/><Relationship Id="rId5" Type="http://schemas.openxmlformats.org/officeDocument/2006/relationships/audio" Target="../media/audio5.wav"/><Relationship Id="rId15" Type="http://schemas.openxmlformats.org/officeDocument/2006/relationships/image" Target="../media/image3.png"/><Relationship Id="rId10" Type="http://schemas.openxmlformats.org/officeDocument/2006/relationships/slide" Target="slide2.xml"/><Relationship Id="rId4" Type="http://schemas.openxmlformats.org/officeDocument/2006/relationships/audio" Target="../media/audio2.wav"/><Relationship Id="rId9" Type="http://schemas.openxmlformats.org/officeDocument/2006/relationships/image" Target="../media/image25.gif"/><Relationship Id="rId1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audio" Target="../media/audio2.wav"/><Relationship Id="rId7" Type="http://schemas.openxmlformats.org/officeDocument/2006/relationships/image" Target="../media/image21.gif"/><Relationship Id="rId12" Type="http://schemas.openxmlformats.org/officeDocument/2006/relationships/image" Target="../media/image2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gif"/><Relationship Id="rId11" Type="http://schemas.openxmlformats.org/officeDocument/2006/relationships/image" Target="../media/image26.gif"/><Relationship Id="rId5" Type="http://schemas.openxmlformats.org/officeDocument/2006/relationships/audio" Target="../media/audio6.wav"/><Relationship Id="rId10" Type="http://schemas.openxmlformats.org/officeDocument/2006/relationships/slide" Target="slide15.xml"/><Relationship Id="rId4" Type="http://schemas.openxmlformats.org/officeDocument/2006/relationships/audio" Target="../media/audio5.wav"/><Relationship Id="rId9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audio" Target="../media/audio2.wav"/><Relationship Id="rId7" Type="http://schemas.openxmlformats.org/officeDocument/2006/relationships/image" Target="../media/image21.gif"/><Relationship Id="rId12" Type="http://schemas.openxmlformats.org/officeDocument/2006/relationships/image" Target="../media/image2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gif"/><Relationship Id="rId11" Type="http://schemas.openxmlformats.org/officeDocument/2006/relationships/image" Target="../media/image26.gif"/><Relationship Id="rId5" Type="http://schemas.openxmlformats.org/officeDocument/2006/relationships/audio" Target="../media/audio6.wav"/><Relationship Id="rId10" Type="http://schemas.openxmlformats.org/officeDocument/2006/relationships/slide" Target="slide15.xml"/><Relationship Id="rId4" Type="http://schemas.openxmlformats.org/officeDocument/2006/relationships/audio" Target="../media/audio5.wav"/><Relationship Id="rId9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13" Type="http://schemas.openxmlformats.org/officeDocument/2006/relationships/image" Target="../media/image2.png"/><Relationship Id="rId3" Type="http://schemas.openxmlformats.org/officeDocument/2006/relationships/audio" Target="../media/audio2.wav"/><Relationship Id="rId7" Type="http://schemas.openxmlformats.org/officeDocument/2006/relationships/image" Target="../media/image21.gif"/><Relationship Id="rId12" Type="http://schemas.openxmlformats.org/officeDocument/2006/relationships/image" Target="../media/image2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gif"/><Relationship Id="rId11" Type="http://schemas.openxmlformats.org/officeDocument/2006/relationships/image" Target="../media/image26.gif"/><Relationship Id="rId5" Type="http://schemas.openxmlformats.org/officeDocument/2006/relationships/audio" Target="../media/audio6.wav"/><Relationship Id="rId15" Type="http://schemas.openxmlformats.org/officeDocument/2006/relationships/image" Target="../media/image7.png"/><Relationship Id="rId10" Type="http://schemas.openxmlformats.org/officeDocument/2006/relationships/slide" Target="slide15.xml"/><Relationship Id="rId4" Type="http://schemas.openxmlformats.org/officeDocument/2006/relationships/audio" Target="../media/audio5.wav"/><Relationship Id="rId9" Type="http://schemas.openxmlformats.org/officeDocument/2006/relationships/slide" Target="slide2.xml"/><Relationship Id="rId1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/>
          <p:cNvSpPr txBox="1">
            <a:spLocks noChangeArrowheads="1"/>
          </p:cNvSpPr>
          <p:nvPr/>
        </p:nvSpPr>
        <p:spPr bwMode="auto">
          <a:xfrm>
            <a:off x="762000" y="533400"/>
            <a:ext cx="79248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3200" b="1">
                <a:solidFill>
                  <a:srgbClr val="0000CC"/>
                </a:solidFill>
                <a:latin typeface="Times New Roman" pitchFamily="18" charset="0"/>
              </a:rPr>
              <a:t>Câu 1: 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Muốn thụt lề </a:t>
            </a:r>
            <a:r>
              <a:rPr lang="vi-VN" sz="3200">
                <a:solidFill>
                  <a:srgbClr val="0000CC"/>
                </a:solidFill>
                <a:latin typeface="Times New Roman" pitchFamily="18" charset="0"/>
              </a:rPr>
              <a:t>đ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oạn v</a:t>
            </a:r>
            <a:r>
              <a:rPr lang="vi-VN" sz="3200">
                <a:solidFill>
                  <a:srgbClr val="0000CC"/>
                </a:solidFill>
                <a:latin typeface="Times New Roman" pitchFamily="18" charset="0"/>
              </a:rPr>
              <a:t>ă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n bản sang trái ho</a:t>
            </a:r>
            <a:r>
              <a:rPr lang="vi-VN" sz="3200">
                <a:solidFill>
                  <a:srgbClr val="0000CC"/>
                </a:solidFill>
                <a:latin typeface="Times New Roman" pitchFamily="18" charset="0"/>
              </a:rPr>
              <a:t>ặc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 sang phải em phải chọn biểu tượng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altLang="zh-CN" sz="3200">
                <a:solidFill>
                  <a:srgbClr val="0000CC"/>
                </a:solidFill>
                <a:latin typeface="Times New Roman" pitchFamily="18" charset="0"/>
              </a:rPr>
              <a:t>.?</a:t>
            </a:r>
          </a:p>
          <a:p>
            <a:pPr algn="ctr"/>
            <a:r>
              <a:rPr lang="en-US" altLang="zh-CN" sz="3600">
                <a:solidFill>
                  <a:srgbClr val="0000CC"/>
                </a:solidFill>
                <a:latin typeface="Times New Roman" pitchFamily="18" charset="0"/>
              </a:rPr>
              <a:t>  </a:t>
            </a:r>
            <a:endParaRPr lang="en-US" altLang="zh-CN" sz="360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2395538" y="2482850"/>
            <a:ext cx="609600" cy="4572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vi-VN">
              <a:solidFill>
                <a:srgbClr val="FFFFFF"/>
              </a:solidFill>
              <a:latin typeface="VNI-Disney" pitchFamily="2" charset="0"/>
              <a:cs typeface="Times New Roman" pitchFamily="18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438400" y="2133600"/>
            <a:ext cx="2438400" cy="838200"/>
            <a:chOff x="2438400" y="2819400"/>
            <a:chExt cx="2438400" cy="838200"/>
          </a:xfrm>
        </p:grpSpPr>
        <p:sp>
          <p:nvSpPr>
            <p:cNvPr id="14340" name="TextBox 3"/>
            <p:cNvSpPr txBox="1">
              <a:spLocks noChangeArrowheads="1"/>
            </p:cNvSpPr>
            <p:nvPr/>
          </p:nvSpPr>
          <p:spPr bwMode="auto">
            <a:xfrm>
              <a:off x="2438400" y="3078162"/>
              <a:ext cx="2438400" cy="57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3200">
                  <a:solidFill>
                    <a:srgbClr val="0000FF"/>
                  </a:solidFill>
                  <a:latin typeface="Times New Roman" pitchFamily="18" charset="0"/>
                </a:rPr>
                <a:t>A. </a:t>
              </a:r>
              <a:endParaRPr lang="en-US" altLang="zh-CN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4341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2284" y="2819400"/>
              <a:ext cx="1538287" cy="71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330450" y="2882900"/>
            <a:ext cx="2286000" cy="774700"/>
            <a:chOff x="2331028" y="3568700"/>
            <a:chExt cx="2286000" cy="774700"/>
          </a:xfrm>
        </p:grpSpPr>
        <p:sp>
          <p:nvSpPr>
            <p:cNvPr id="14343" name="TextBox 4"/>
            <p:cNvSpPr txBox="1">
              <a:spLocks noChangeArrowheads="1"/>
            </p:cNvSpPr>
            <p:nvPr/>
          </p:nvSpPr>
          <p:spPr bwMode="auto">
            <a:xfrm>
              <a:off x="2331028" y="3763963"/>
              <a:ext cx="2286000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3200">
                  <a:solidFill>
                    <a:schemeClr val="accent1"/>
                  </a:solidFill>
                  <a:latin typeface="Times New Roman" pitchFamily="18" charset="0"/>
                </a:rPr>
                <a:t> </a:t>
              </a:r>
              <a:r>
                <a:rPr lang="en-US" altLang="zh-CN" sz="3200">
                  <a:solidFill>
                    <a:srgbClr val="0000FF"/>
                  </a:solidFill>
                  <a:latin typeface="Times New Roman" pitchFamily="18" charset="0"/>
                </a:rPr>
                <a:t>B. </a:t>
              </a:r>
              <a:endParaRPr lang="en-US" altLang="zh-CN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4344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3568700"/>
              <a:ext cx="838876" cy="774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438400" y="3687763"/>
            <a:ext cx="3200400" cy="801687"/>
            <a:chOff x="2438400" y="4373562"/>
            <a:chExt cx="3200400" cy="802428"/>
          </a:xfrm>
        </p:grpSpPr>
        <p:sp>
          <p:nvSpPr>
            <p:cNvPr id="14346" name="TextBox 5"/>
            <p:cNvSpPr txBox="1">
              <a:spLocks noChangeArrowheads="1"/>
            </p:cNvSpPr>
            <p:nvPr/>
          </p:nvSpPr>
          <p:spPr bwMode="auto">
            <a:xfrm>
              <a:off x="2438400" y="4373562"/>
              <a:ext cx="32004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3200">
                  <a:solidFill>
                    <a:srgbClr val="0000FF"/>
                  </a:solidFill>
                  <a:latin typeface="Times New Roman" pitchFamily="18" charset="0"/>
                </a:rPr>
                <a:t>C. </a:t>
              </a:r>
              <a:endParaRPr lang="en-US" altLang="zh-CN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4347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6545" y="4394344"/>
              <a:ext cx="866776" cy="781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Rectangle 12"/>
          <p:cNvSpPr/>
          <p:nvPr/>
        </p:nvSpPr>
        <p:spPr>
          <a:xfrm>
            <a:off x="1529859" y="457199"/>
            <a:ext cx="6083653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anose="020B0604020202020204" pitchFamily="34" charset="0"/>
              </a:rPr>
              <a:t>KIỂM TRA BÀI CŨ</a:t>
            </a:r>
          </a:p>
        </p:txBody>
      </p:sp>
      <p:pic>
        <p:nvPicPr>
          <p:cNvPr id="14349" name="Picture 13" descr="2 bé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0" name="Picture 14" descr="bai-giang-akira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88" y="5219700"/>
            <a:ext cx="1916112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760272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NTER1">
            <a:hlinkClick r:id="rId6" action="ppaction://hlinksldjump" tooltip="Nhấn Enter">
              <a:snd r:embed="rId7" name="push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175" y="6521450"/>
            <a:ext cx="8477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304800" y="228600"/>
            <a:ext cx="8534400" cy="48006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nThick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 b="0"/>
          </a:p>
        </p:txBody>
      </p:sp>
      <p:grpSp>
        <p:nvGrpSpPr>
          <p:cNvPr id="2061" name="Group 13"/>
          <p:cNvGrpSpPr>
            <a:grpSpLocks/>
          </p:cNvGrpSpPr>
          <p:nvPr/>
        </p:nvGrpSpPr>
        <p:grpSpPr bwMode="auto">
          <a:xfrm>
            <a:off x="342900" y="304800"/>
            <a:ext cx="8458200" cy="1905000"/>
            <a:chOff x="216" y="192"/>
            <a:chExt cx="5328" cy="1200"/>
          </a:xfrm>
        </p:grpSpPr>
        <p:pic>
          <p:nvPicPr>
            <p:cNvPr id="2062" name="Picture 14" descr="an30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192"/>
              <a:ext cx="1392" cy="1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3" name="Picture 15" descr="33"/>
            <p:cNvPicPr>
              <a:picLocks noChangeAspect="1" noChangeArrowheads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" y="1344"/>
              <a:ext cx="5328" cy="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4" name="Picture 16" descr="13"/>
            <p:cNvPicPr>
              <a:picLocks noChangeAspect="1" noChangeArrowheads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20688">
              <a:off x="288" y="768"/>
              <a:ext cx="1872" cy="1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5" name="Picture 17" descr="13"/>
            <p:cNvPicPr>
              <a:picLocks noChangeAspect="1" noChangeArrowheads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830273" flipH="1">
              <a:off x="3696" y="768"/>
              <a:ext cx="1728" cy="1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66" name="WordArt 18"/>
          <p:cNvSpPr>
            <a:spLocks noChangeArrowheads="1" noChangeShapeType="1" noTextEdit="1"/>
          </p:cNvSpPr>
          <p:nvPr/>
        </p:nvSpPr>
        <p:spPr bwMode="auto">
          <a:xfrm>
            <a:off x="1143000" y="3505200"/>
            <a:ext cx="70866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Rung chuông vàng</a:t>
            </a:r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67" name="Text Box 19"/>
          <p:cNvSpPr txBox="1">
            <a:spLocks noChangeArrowheads="1"/>
          </p:cNvSpPr>
          <p:nvPr/>
        </p:nvSpPr>
        <p:spPr bwMode="auto">
          <a:xfrm>
            <a:off x="1066800" y="2362200"/>
            <a:ext cx="6934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Trò chơi</a:t>
            </a:r>
            <a:endParaRPr lang="en-US" sz="44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68" name="8. Ket thuc cau hoi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76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beep2879.wav">
            <a:hlinkClick r:id="" action="ppaction://media"/>
          </p:cNvPr>
          <p:cNvPicPr>
            <a:picLocks noRot="1" noChangeAspect="1" noChangeArrowheads="1"/>
          </p:cNvPicPr>
          <p:nvPr>
            <a:wavAudioFile r:embed="rId2" name="beep.wav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1" name="chaomung.wav">
            <a:hlinkClick r:id="" action="ppaction://media"/>
          </p:cNvPr>
          <p:cNvPicPr>
            <a:picLocks noRot="1" noChangeAspect="1" noChangeArrowheads="1"/>
          </p:cNvPicPr>
          <p:nvPr>
            <a:audioFile r:link="rId3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76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3835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hoi d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" presetID="5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155" decel="100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155" decel="100000"/>
                                        <p:tgtEl>
                                          <p:spTgt spid="206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1155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1155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376" fill="hold"/>
                                        <p:tgtEl>
                                          <p:spTgt spid="20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8"/>
                  </p:tgtEl>
                </p:cond>
              </p:nextCondLst>
            </p:seq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8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04" fill="hold"/>
                                        <p:tgtEl>
                                          <p:spTgt spid="20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audio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9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460" fill="hold"/>
                                        <p:tgtEl>
                                          <p:spTgt spid="20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audio>
              <p:cMediaNode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71"/>
                </p:tgtEl>
              </p:cMediaNode>
            </p:audio>
          </p:childTnLst>
        </p:cTn>
      </p:par>
    </p:tnLst>
    <p:bldLst>
      <p:bldP spid="2066" grpId="0" animBg="1"/>
      <p:bldP spid="206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2819400" y="3962400"/>
            <a:ext cx="1981200" cy="52070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384175" y="38100"/>
            <a:ext cx="8534400" cy="63881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 b="0"/>
          </a:p>
        </p:txBody>
      </p:sp>
      <p:pic>
        <p:nvPicPr>
          <p:cNvPr id="4099" name="Picture 3" descr="an30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3" y="319088"/>
            <a:ext cx="1447800" cy="128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33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447800"/>
            <a:ext cx="8458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3810000" y="1604963"/>
            <a:ext cx="1676400" cy="4397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/>
              </a:gs>
              <a:gs pos="100000">
                <a:srgbClr val="CC990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AutoShape 7"/>
          <p:cNvSpPr>
            <a:spLocks noChangeArrowheads="1"/>
          </p:cNvSpPr>
          <p:nvPr/>
        </p:nvSpPr>
        <p:spPr bwMode="auto">
          <a:xfrm>
            <a:off x="3883025" y="1655763"/>
            <a:ext cx="1536700" cy="3413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66"/>
              </a:gs>
              <a:gs pos="100000">
                <a:srgbClr val="FFFFCC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815427" y="1639888"/>
            <a:ext cx="167097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Câu hỏi 1</a:t>
            </a: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05" name="Group 9"/>
          <p:cNvGrpSpPr>
            <a:grpSpLocks/>
          </p:cNvGrpSpPr>
          <p:nvPr/>
        </p:nvGrpSpPr>
        <p:grpSpPr bwMode="auto">
          <a:xfrm>
            <a:off x="7162800" y="6019800"/>
            <a:ext cx="1562100" cy="561975"/>
            <a:chOff x="4512" y="3792"/>
            <a:chExt cx="984" cy="354"/>
          </a:xfrm>
        </p:grpSpPr>
        <p:pic>
          <p:nvPicPr>
            <p:cNvPr id="4106" name="Picture 10" descr="ani32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512" y="3792"/>
              <a:ext cx="432" cy="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07" name="Text Box 11">
              <a:hlinkClick r:id="rId10" action="ppaction://hlinksldjump" tooltip="Trở lại chọn câu hỏi"/>
            </p:cNvPr>
            <p:cNvSpPr txBox="1">
              <a:spLocks noChangeArrowheads="1"/>
            </p:cNvSpPr>
            <p:nvPr/>
          </p:nvSpPr>
          <p:spPr bwMode="auto">
            <a:xfrm>
              <a:off x="4752" y="3896"/>
              <a:ext cx="74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000">
                  <a:latin typeface=".VnArial Narrow" pitchFamily="34" charset="0"/>
                  <a:hlinkClick r:id="rId11" action="ppaction://hlinksldjump"/>
                </a:rPr>
                <a:t>Home</a:t>
              </a:r>
              <a:endParaRPr lang="en-US" sz="2000">
                <a:latin typeface=".VnArial Narrow" pitchFamily="34" charset="0"/>
              </a:endParaRPr>
            </a:p>
          </p:txBody>
        </p:sp>
      </p:grpSp>
      <p:pic>
        <p:nvPicPr>
          <p:cNvPr id="4110" name="Picture 14" descr="star_tip_md_wht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838200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 descr="people008"/>
          <p:cNvPicPr>
            <a:picLocks noChangeAspect="1" noChangeArrowheads="1" noCrop="1"/>
          </p:cNvPicPr>
          <p:nvPr/>
        </p:nvPicPr>
        <p:blipFill>
          <a:blip r:embed="rId1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283200"/>
            <a:ext cx="9715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381000" y="2438400"/>
            <a:ext cx="8382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căn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đều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hai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bên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đoạn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văn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bản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nháy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chuột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đâu</a:t>
            </a:r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1812925" y="6130925"/>
            <a:ext cx="845103" cy="369332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algn="l"/>
            <a:r>
              <a:rPr lang="en-US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Đáp án</a:t>
            </a:r>
            <a:endParaRPr lang="en-US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16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7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19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0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22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3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25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6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2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9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31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2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34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5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37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8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40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1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7696200" y="5027613"/>
            <a:ext cx="1371600" cy="1295400"/>
            <a:chOff x="4574" y="3342"/>
            <a:chExt cx="960" cy="912"/>
          </a:xfrm>
        </p:grpSpPr>
        <p:sp>
          <p:nvSpPr>
            <p:cNvPr id="4143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4" name="Text Box 48"/>
            <p:cNvSpPr txBox="1">
              <a:spLocks noChangeArrowheads="1"/>
            </p:cNvSpPr>
            <p:nvPr/>
          </p:nvSpPr>
          <p:spPr bwMode="auto">
            <a:xfrm>
              <a:off x="4828" y="3591"/>
              <a:ext cx="480" cy="498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Hết giờ</a:t>
              </a: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71600" y="6354763"/>
            <a:ext cx="4365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sz="1200"/>
              <a:t>10s</a:t>
            </a:r>
          </a:p>
        </p:txBody>
      </p:sp>
      <p:sp>
        <p:nvSpPr>
          <p:cNvPr id="4148" name="AutoShape 52"/>
          <p:cNvSpPr>
            <a:spLocks noChangeArrowheads="1"/>
          </p:cNvSpPr>
          <p:nvPr/>
        </p:nvSpPr>
        <p:spPr bwMode="auto">
          <a:xfrm>
            <a:off x="3137259" y="5194653"/>
            <a:ext cx="1752600" cy="830243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" name="WordArt 18"/>
          <p:cNvSpPr>
            <a:spLocks noChangeArrowheads="1" noChangeShapeType="1" noTextEdit="1"/>
          </p:cNvSpPr>
          <p:nvPr/>
        </p:nvSpPr>
        <p:spPr bwMode="auto">
          <a:xfrm>
            <a:off x="2481263" y="501650"/>
            <a:ext cx="5638800" cy="717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Rung chuông vàng</a:t>
            </a:r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200400" y="3746426"/>
            <a:ext cx="3810000" cy="2066996"/>
            <a:chOff x="3200400" y="3803650"/>
            <a:chExt cx="3810000" cy="2066996"/>
          </a:xfrm>
        </p:grpSpPr>
        <p:sp>
          <p:nvSpPr>
            <p:cNvPr id="4146" name="Text Box 50"/>
            <p:cNvSpPr txBox="1">
              <a:spLocks noChangeArrowheads="1"/>
            </p:cNvSpPr>
            <p:nvPr/>
          </p:nvSpPr>
          <p:spPr bwMode="auto">
            <a:xfrm>
              <a:off x="3200400" y="3852208"/>
              <a:ext cx="2971800" cy="19389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342900" indent="-342900" algn="l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800100" indent="-342900" algn="l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257300" indent="-342900" algn="l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714500" indent="-342900" algn="l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171700" indent="-342900" algn="l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628900" indent="-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3086100" indent="-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543300" indent="-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4000500" indent="-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3000" dirty="0" smtClean="0"/>
                <a:t>a. 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sz="3000" dirty="0" smtClean="0"/>
                <a:t>b. 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sz="3000" dirty="0" smtClean="0"/>
                <a:t>c. </a:t>
              </a:r>
              <a:endParaRPr lang="en-US" sz="3000" dirty="0"/>
            </a:p>
          </p:txBody>
        </p:sp>
        <p:pic>
          <p:nvPicPr>
            <p:cNvPr id="72" name="Picture 5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7600" y="4570762"/>
              <a:ext cx="711918" cy="641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3" name="Picture 3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7600" y="5283200"/>
              <a:ext cx="636110" cy="587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71" name="Object 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968239753"/>
                </p:ext>
              </p:extLst>
            </p:nvPr>
          </p:nvGraphicFramePr>
          <p:xfrm>
            <a:off x="3657600" y="3803650"/>
            <a:ext cx="3352800" cy="685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2" name="Bitmap Image" r:id="rId16" imgW="5495760" imgH="600120" progId="Paint.Picture">
                    <p:embed/>
                  </p:oleObj>
                </mc:Choice>
                <mc:Fallback>
                  <p:oleObj name="Bitmap Image" r:id="rId16" imgW="5495760" imgH="600120" progId="Paint.Picture">
                    <p:embed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7600" y="3803650"/>
                          <a:ext cx="3352800" cy="685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961046023"/>
      </p:ext>
    </p:extLst>
  </p:cSld>
  <p:clrMapOvr>
    <a:masterClrMapping/>
  </p:clrMapOvr>
  <p:transition spd="slow" advClick="0">
    <p:zoom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4148" grpId="0" animBg="1"/>
      <p:bldP spid="414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2819400" y="3962400"/>
            <a:ext cx="1981200" cy="52070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28600" y="228600"/>
            <a:ext cx="8534400" cy="63881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 b="0"/>
          </a:p>
        </p:txBody>
      </p:sp>
      <p:pic>
        <p:nvPicPr>
          <p:cNvPr id="4099" name="Picture 3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3" y="319088"/>
            <a:ext cx="1447800" cy="128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447800"/>
            <a:ext cx="8458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3810000" y="1604963"/>
            <a:ext cx="1676400" cy="4397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/>
              </a:gs>
              <a:gs pos="100000">
                <a:srgbClr val="CC990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AutoShape 7"/>
          <p:cNvSpPr>
            <a:spLocks noChangeArrowheads="1"/>
          </p:cNvSpPr>
          <p:nvPr/>
        </p:nvSpPr>
        <p:spPr bwMode="auto">
          <a:xfrm>
            <a:off x="3883025" y="1655763"/>
            <a:ext cx="1536700" cy="3413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66"/>
              </a:gs>
              <a:gs pos="100000">
                <a:srgbClr val="FFFFCC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815427" y="1639888"/>
            <a:ext cx="167097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Câu hỏi 2</a:t>
            </a: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05" name="Group 9"/>
          <p:cNvGrpSpPr>
            <a:grpSpLocks/>
          </p:cNvGrpSpPr>
          <p:nvPr/>
        </p:nvGrpSpPr>
        <p:grpSpPr bwMode="auto">
          <a:xfrm>
            <a:off x="7162800" y="6019800"/>
            <a:ext cx="1562100" cy="561975"/>
            <a:chOff x="4512" y="3792"/>
            <a:chExt cx="984" cy="354"/>
          </a:xfrm>
        </p:grpSpPr>
        <p:pic>
          <p:nvPicPr>
            <p:cNvPr id="4106" name="Picture 10" descr="ani32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512" y="3792"/>
              <a:ext cx="432" cy="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07" name="Text Box 11">
              <a:hlinkClick r:id="rId9" action="ppaction://hlinksldjump" tooltip="Trở lại chọn câu hỏi"/>
            </p:cNvPr>
            <p:cNvSpPr txBox="1">
              <a:spLocks noChangeArrowheads="1"/>
            </p:cNvSpPr>
            <p:nvPr/>
          </p:nvSpPr>
          <p:spPr bwMode="auto">
            <a:xfrm>
              <a:off x="4752" y="3896"/>
              <a:ext cx="74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000">
                  <a:latin typeface=".VnArial Narrow" pitchFamily="34" charset="0"/>
                  <a:hlinkClick r:id="rId10" action="ppaction://hlinksldjump"/>
                </a:rPr>
                <a:t>Home</a:t>
              </a:r>
              <a:endParaRPr lang="en-US" sz="2000">
                <a:latin typeface=".VnArial Narrow" pitchFamily="34" charset="0"/>
              </a:endParaRPr>
            </a:p>
          </p:txBody>
        </p:sp>
      </p:grpSp>
      <p:pic>
        <p:nvPicPr>
          <p:cNvPr id="4110" name="Picture 14" descr="star_tip_md_wht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838200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 descr="people008"/>
          <p:cNvPicPr>
            <a:picLocks noChangeAspect="1" noChangeArrowheads="1" noCrop="1"/>
          </p:cNvPicPr>
          <p:nvPr/>
        </p:nvPicPr>
        <p:blipFill>
          <a:blip r:embed="rId1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283200"/>
            <a:ext cx="9715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381000" y="2438400"/>
            <a:ext cx="8382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Nhóm Style để chọn kiểu trình bày có sẵn cho đoạn văn bản thuộc thẻ nào?</a:t>
            </a:r>
            <a:endParaRPr lang="en-US" sz="28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1812925" y="6130925"/>
            <a:ext cx="845103" cy="369332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algn="l"/>
            <a:r>
              <a:rPr lang="en-US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Đáp án</a:t>
            </a:r>
            <a:endParaRPr lang="en-US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16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7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19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0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22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3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25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6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2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9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31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2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34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5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37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8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40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1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7696200" y="5027613"/>
            <a:ext cx="1371600" cy="1295400"/>
            <a:chOff x="4574" y="3342"/>
            <a:chExt cx="960" cy="912"/>
          </a:xfrm>
        </p:grpSpPr>
        <p:sp>
          <p:nvSpPr>
            <p:cNvPr id="4143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4" name="Text Box 48"/>
            <p:cNvSpPr txBox="1">
              <a:spLocks noChangeArrowheads="1"/>
            </p:cNvSpPr>
            <p:nvPr/>
          </p:nvSpPr>
          <p:spPr bwMode="auto">
            <a:xfrm>
              <a:off x="4828" y="3591"/>
              <a:ext cx="480" cy="498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Hết giờ</a:t>
              </a: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71600" y="6354763"/>
            <a:ext cx="4365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sz="1200"/>
              <a:t>10s</a:t>
            </a:r>
          </a:p>
        </p:txBody>
      </p:sp>
      <p:sp>
        <p:nvSpPr>
          <p:cNvPr id="4148" name="AutoShape 52"/>
          <p:cNvSpPr>
            <a:spLocks noChangeArrowheads="1"/>
          </p:cNvSpPr>
          <p:nvPr/>
        </p:nvSpPr>
        <p:spPr bwMode="auto">
          <a:xfrm>
            <a:off x="3200400" y="3886200"/>
            <a:ext cx="1752600" cy="52070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46" name="Text Box 50"/>
          <p:cNvSpPr txBox="1">
            <a:spLocks noChangeArrowheads="1"/>
          </p:cNvSpPr>
          <p:nvPr/>
        </p:nvSpPr>
        <p:spPr bwMode="auto">
          <a:xfrm>
            <a:off x="3276600" y="3200400"/>
            <a:ext cx="29718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 algn="l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57300" indent="-342900" algn="l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14500" indent="-342900" algn="l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1700" indent="-342900" algn="l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/>
              <a:t>a. </a:t>
            </a:r>
            <a:r>
              <a:rPr lang="en-US" sz="3000" smtClean="0"/>
              <a:t>View</a:t>
            </a:r>
            <a:endParaRPr lang="en-US" sz="3000"/>
          </a:p>
          <a:p>
            <a:pPr eaLnBrk="1" hangingPunct="1">
              <a:spcBef>
                <a:spcPct val="50000"/>
              </a:spcBef>
            </a:pPr>
            <a:r>
              <a:rPr lang="en-US" sz="3000"/>
              <a:t>b. </a:t>
            </a:r>
            <a:r>
              <a:rPr lang="en-US" sz="3000" smtClean="0"/>
              <a:t>Home</a:t>
            </a:r>
            <a:endParaRPr lang="en-US" sz="3000"/>
          </a:p>
          <a:p>
            <a:pPr eaLnBrk="1" hangingPunct="1">
              <a:spcBef>
                <a:spcPct val="50000"/>
              </a:spcBef>
            </a:pPr>
            <a:r>
              <a:rPr lang="en-US" sz="3000"/>
              <a:t>c. </a:t>
            </a:r>
            <a:r>
              <a:rPr lang="en-US" sz="3000" smtClean="0"/>
              <a:t>Insert</a:t>
            </a:r>
            <a:endParaRPr lang="en-US" sz="3000"/>
          </a:p>
        </p:txBody>
      </p:sp>
      <p:sp>
        <p:nvSpPr>
          <p:cNvPr id="52" name="WordArt 18"/>
          <p:cNvSpPr>
            <a:spLocks noChangeArrowheads="1" noChangeShapeType="1" noTextEdit="1"/>
          </p:cNvSpPr>
          <p:nvPr/>
        </p:nvSpPr>
        <p:spPr bwMode="auto">
          <a:xfrm>
            <a:off x="2481263" y="501650"/>
            <a:ext cx="5638800" cy="717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Rung chuông vàng</a:t>
            </a:r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175899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5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150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150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50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4148" grpId="0" animBg="1"/>
      <p:bldP spid="414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2819400" y="3962400"/>
            <a:ext cx="1981200" cy="52070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28600" y="228600"/>
            <a:ext cx="8534400" cy="63881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 b="0"/>
          </a:p>
        </p:txBody>
      </p:sp>
      <p:pic>
        <p:nvPicPr>
          <p:cNvPr id="4099" name="Picture 3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3" y="319088"/>
            <a:ext cx="1447800" cy="128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447800"/>
            <a:ext cx="8458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3810000" y="1604963"/>
            <a:ext cx="1676400" cy="4397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/>
              </a:gs>
              <a:gs pos="100000">
                <a:srgbClr val="CC990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AutoShape 7"/>
          <p:cNvSpPr>
            <a:spLocks noChangeArrowheads="1"/>
          </p:cNvSpPr>
          <p:nvPr/>
        </p:nvSpPr>
        <p:spPr bwMode="auto">
          <a:xfrm>
            <a:off x="3883025" y="1655763"/>
            <a:ext cx="1536700" cy="3413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66"/>
              </a:gs>
              <a:gs pos="100000">
                <a:srgbClr val="FFFFCC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815427" y="1639888"/>
            <a:ext cx="167097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Câu hỏi 3</a:t>
            </a: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05" name="Group 9"/>
          <p:cNvGrpSpPr>
            <a:grpSpLocks/>
          </p:cNvGrpSpPr>
          <p:nvPr/>
        </p:nvGrpSpPr>
        <p:grpSpPr bwMode="auto">
          <a:xfrm>
            <a:off x="7162800" y="6019800"/>
            <a:ext cx="1752600" cy="561975"/>
            <a:chOff x="4512" y="3792"/>
            <a:chExt cx="1104" cy="354"/>
          </a:xfrm>
        </p:grpSpPr>
        <p:pic>
          <p:nvPicPr>
            <p:cNvPr id="4106" name="Picture 10" descr="ani32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512" y="3792"/>
              <a:ext cx="432" cy="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07" name="Text Box 11">
              <a:hlinkClick r:id="rId9" action="ppaction://hlinksldjump" tooltip="Trở lại chọn câu hỏi"/>
            </p:cNvPr>
            <p:cNvSpPr txBox="1">
              <a:spLocks noChangeArrowheads="1"/>
            </p:cNvSpPr>
            <p:nvPr/>
          </p:nvSpPr>
          <p:spPr bwMode="auto">
            <a:xfrm>
              <a:off x="4752" y="3896"/>
              <a:ext cx="86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000">
                  <a:latin typeface=".VnArial Narrow" pitchFamily="34" charset="0"/>
                  <a:hlinkClick r:id="rId10" action="ppaction://hlinksldjump"/>
                </a:rPr>
                <a:t>Home</a:t>
              </a:r>
              <a:endParaRPr lang="en-US" sz="2000">
                <a:latin typeface=".VnArial Narrow" pitchFamily="34" charset="0"/>
              </a:endParaRPr>
            </a:p>
          </p:txBody>
        </p:sp>
      </p:grpSp>
      <p:pic>
        <p:nvPicPr>
          <p:cNvPr id="4110" name="Picture 14" descr="star_tip_md_wht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838200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 descr="people008"/>
          <p:cNvPicPr>
            <a:picLocks noChangeAspect="1" noChangeArrowheads="1" noCrop="1"/>
          </p:cNvPicPr>
          <p:nvPr/>
        </p:nvPicPr>
        <p:blipFill>
          <a:blip r:embed="rId1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283200"/>
            <a:ext cx="9715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381000" y="2209800"/>
            <a:ext cx="8382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zh-CN" sz="300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Để chọn 1 kiểu trình bày có sẵn cho 1 đoạn văn bản em làm thế nào?</a:t>
            </a:r>
            <a:endParaRPr lang="en-US" altLang="zh-CN" sz="30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1812925" y="6130925"/>
            <a:ext cx="984250" cy="404813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algn="l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.VnArial" pitchFamily="34" charset="0"/>
              </a:rPr>
              <a:t>§¸p ¸n</a:t>
            </a: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16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7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19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0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22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3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25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6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2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9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31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2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34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5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37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8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40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1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7696200" y="5027613"/>
            <a:ext cx="1371600" cy="1295400"/>
            <a:chOff x="4574" y="3342"/>
            <a:chExt cx="960" cy="912"/>
          </a:xfrm>
        </p:grpSpPr>
        <p:sp>
          <p:nvSpPr>
            <p:cNvPr id="4143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4" name="Text Box 48"/>
            <p:cNvSpPr txBox="1">
              <a:spLocks noChangeArrowheads="1"/>
            </p:cNvSpPr>
            <p:nvPr/>
          </p:nvSpPr>
          <p:spPr bwMode="auto">
            <a:xfrm>
              <a:off x="4828" y="3591"/>
              <a:ext cx="480" cy="498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Hết giờ</a:t>
              </a: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71600" y="6354763"/>
            <a:ext cx="4365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sz="1200"/>
              <a:t>10s</a:t>
            </a:r>
          </a:p>
        </p:txBody>
      </p:sp>
      <p:sp>
        <p:nvSpPr>
          <p:cNvPr id="4148" name="AutoShape 52"/>
          <p:cNvSpPr>
            <a:spLocks noChangeArrowheads="1"/>
          </p:cNvSpPr>
          <p:nvPr/>
        </p:nvSpPr>
        <p:spPr bwMode="auto">
          <a:xfrm>
            <a:off x="1560382" y="3225462"/>
            <a:ext cx="7050217" cy="889337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46" name="Text Box 50"/>
          <p:cNvSpPr txBox="1">
            <a:spLocks noChangeArrowheads="1"/>
          </p:cNvSpPr>
          <p:nvPr/>
        </p:nvSpPr>
        <p:spPr bwMode="auto">
          <a:xfrm>
            <a:off x="1589880" y="3239631"/>
            <a:ext cx="702072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algn="l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 algn="l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57300" indent="-342900" algn="l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14500" indent="-342900" algn="l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1700" indent="-342900" algn="l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eaLnBrk="1" hangingPunct="1"/>
            <a:r>
              <a:rPr lang="en-US" sz="2800">
                <a:cs typeface="Arial" pitchFamily="34" charset="0"/>
              </a:rPr>
              <a:t>a. </a:t>
            </a:r>
            <a:r>
              <a:rPr lang="en-US" altLang="zh-CN" sz="2800" smtClean="0">
                <a:cs typeface="Arial" pitchFamily="34" charset="0"/>
              </a:rPr>
              <a:t>Đưa con trỏ đến đầu đoạn rồi chọn mẫu thích hợp. 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smtClean="0">
                <a:cs typeface="Arial" pitchFamily="34" charset="0"/>
              </a:rPr>
              <a:t>b</a:t>
            </a:r>
            <a:r>
              <a:rPr lang="en-US" sz="2800">
                <a:cs typeface="Arial" pitchFamily="34" charset="0"/>
              </a:rPr>
              <a:t>. </a:t>
            </a:r>
            <a:r>
              <a:rPr lang="en-US" altLang="zh-CN" sz="2800" smtClean="0">
                <a:cs typeface="Arial" pitchFamily="34" charset="0"/>
              </a:rPr>
              <a:t>Đánh dấu cả văn bản. 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smtClean="0">
                <a:cs typeface="Arial" pitchFamily="34" charset="0"/>
              </a:rPr>
              <a:t>c</a:t>
            </a:r>
            <a:r>
              <a:rPr lang="en-US" sz="2800">
                <a:cs typeface="Arial" pitchFamily="34" charset="0"/>
              </a:rPr>
              <a:t>. </a:t>
            </a:r>
            <a:r>
              <a:rPr lang="en-US" sz="2800" smtClean="0">
                <a:cs typeface="Arial" pitchFamily="34" charset="0"/>
              </a:rPr>
              <a:t>Cả hai phương án trên đều đúng</a:t>
            </a:r>
            <a:endParaRPr lang="en-US" sz="2800">
              <a:cs typeface="Arial" pitchFamily="34" charset="0"/>
            </a:endParaRPr>
          </a:p>
        </p:txBody>
      </p:sp>
      <p:sp>
        <p:nvSpPr>
          <p:cNvPr id="52" name="WordArt 18"/>
          <p:cNvSpPr>
            <a:spLocks noChangeArrowheads="1" noChangeShapeType="1" noTextEdit="1"/>
          </p:cNvSpPr>
          <p:nvPr/>
        </p:nvSpPr>
        <p:spPr bwMode="auto">
          <a:xfrm>
            <a:off x="2481263" y="501650"/>
            <a:ext cx="5638800" cy="717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Rung chuông vàng</a:t>
            </a:r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819183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5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150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150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50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4148" grpId="0" animBg="1"/>
      <p:bldP spid="414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2819400" y="3962400"/>
            <a:ext cx="1981200" cy="52070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28600" y="169658"/>
            <a:ext cx="8534400" cy="63881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 b="0"/>
          </a:p>
        </p:txBody>
      </p:sp>
      <p:pic>
        <p:nvPicPr>
          <p:cNvPr id="4099" name="Picture 3" descr="an3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3" y="319088"/>
            <a:ext cx="1447800" cy="128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3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447800"/>
            <a:ext cx="84582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3810000" y="1604963"/>
            <a:ext cx="1676400" cy="4397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/>
              </a:gs>
              <a:gs pos="100000">
                <a:srgbClr val="CC9900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AutoShape 7"/>
          <p:cNvSpPr>
            <a:spLocks noChangeArrowheads="1"/>
          </p:cNvSpPr>
          <p:nvPr/>
        </p:nvSpPr>
        <p:spPr bwMode="auto">
          <a:xfrm>
            <a:off x="3883025" y="1655763"/>
            <a:ext cx="1536700" cy="3413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66"/>
              </a:gs>
              <a:gs pos="100000">
                <a:srgbClr val="FFFFCC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3815427" y="1639888"/>
            <a:ext cx="167097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Câu hỏi 4</a:t>
            </a: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05" name="Group 9"/>
          <p:cNvGrpSpPr>
            <a:grpSpLocks/>
          </p:cNvGrpSpPr>
          <p:nvPr/>
        </p:nvGrpSpPr>
        <p:grpSpPr bwMode="auto">
          <a:xfrm>
            <a:off x="7162800" y="6019800"/>
            <a:ext cx="1447800" cy="561975"/>
            <a:chOff x="4512" y="3792"/>
            <a:chExt cx="912" cy="354"/>
          </a:xfrm>
        </p:grpSpPr>
        <p:pic>
          <p:nvPicPr>
            <p:cNvPr id="4106" name="Picture 10" descr="ani32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512" y="3792"/>
              <a:ext cx="432" cy="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07" name="Text Box 11">
              <a:hlinkClick r:id="rId9" action="ppaction://hlinksldjump" tooltip="Trở lại chọn câu hỏi"/>
            </p:cNvPr>
            <p:cNvSpPr txBox="1">
              <a:spLocks noChangeArrowheads="1"/>
            </p:cNvSpPr>
            <p:nvPr/>
          </p:nvSpPr>
          <p:spPr bwMode="auto">
            <a:xfrm>
              <a:off x="4752" y="3896"/>
              <a:ext cx="6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000">
                  <a:latin typeface=".VnArial Narrow" pitchFamily="34" charset="0"/>
                  <a:hlinkClick r:id="rId10" action="ppaction://hlinksldjump"/>
                </a:rPr>
                <a:t>Home</a:t>
              </a:r>
              <a:endParaRPr lang="en-US" sz="2000">
                <a:latin typeface=".VnArial Narrow" pitchFamily="34" charset="0"/>
              </a:endParaRPr>
            </a:p>
          </p:txBody>
        </p:sp>
      </p:grpSp>
      <p:pic>
        <p:nvPicPr>
          <p:cNvPr id="4110" name="Picture 14" descr="star_tip_md_wht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838200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 descr="people008"/>
          <p:cNvPicPr>
            <a:picLocks noChangeAspect="1" noChangeArrowheads="1" noCrop="1"/>
          </p:cNvPicPr>
          <p:nvPr/>
        </p:nvPicPr>
        <p:blipFill>
          <a:blip r:embed="rId1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283200"/>
            <a:ext cx="9715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381000" y="2438400"/>
            <a:ext cx="8382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Để giãn cách dòng trong 1 đoạn văn bản, em nháy chuột vào đâu?</a:t>
            </a:r>
            <a:endParaRPr lang="en-US" sz="28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1812925" y="6130925"/>
            <a:ext cx="845103" cy="369332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algn="l"/>
            <a:r>
              <a:rPr lang="en-US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Đáp án</a:t>
            </a:r>
            <a:endParaRPr lang="en-US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16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7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19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0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22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3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25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6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2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9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31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2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34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5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37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8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7697788" y="5029200"/>
            <a:ext cx="1370012" cy="1295400"/>
            <a:chOff x="4574" y="3342"/>
            <a:chExt cx="960" cy="912"/>
          </a:xfrm>
        </p:grpSpPr>
        <p:sp>
          <p:nvSpPr>
            <p:cNvPr id="4140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1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52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  <a:latin typeface=".VnTime" pitchFamily="34" charset="0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7696200" y="5027613"/>
            <a:ext cx="1371600" cy="1295400"/>
            <a:chOff x="4574" y="3342"/>
            <a:chExt cx="960" cy="912"/>
          </a:xfrm>
        </p:grpSpPr>
        <p:sp>
          <p:nvSpPr>
            <p:cNvPr id="4143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4" name="Text Box 48"/>
            <p:cNvSpPr txBox="1">
              <a:spLocks noChangeArrowheads="1"/>
            </p:cNvSpPr>
            <p:nvPr/>
          </p:nvSpPr>
          <p:spPr bwMode="auto">
            <a:xfrm>
              <a:off x="4828" y="3591"/>
              <a:ext cx="480" cy="498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Hết giờ</a:t>
              </a: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71600" y="6354763"/>
            <a:ext cx="4365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sz="1200"/>
              <a:t>10s</a:t>
            </a:r>
          </a:p>
        </p:txBody>
      </p:sp>
      <p:sp>
        <p:nvSpPr>
          <p:cNvPr id="4148" name="AutoShape 52"/>
          <p:cNvSpPr>
            <a:spLocks noChangeArrowheads="1"/>
          </p:cNvSpPr>
          <p:nvPr/>
        </p:nvSpPr>
        <p:spPr bwMode="auto">
          <a:xfrm>
            <a:off x="3352800" y="4427557"/>
            <a:ext cx="1752600" cy="830243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" name="WordArt 18"/>
          <p:cNvSpPr>
            <a:spLocks noChangeArrowheads="1" noChangeShapeType="1" noTextEdit="1"/>
          </p:cNvSpPr>
          <p:nvPr/>
        </p:nvSpPr>
        <p:spPr bwMode="auto">
          <a:xfrm>
            <a:off x="2481263" y="501650"/>
            <a:ext cx="5638800" cy="717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Rung chuông vàng</a:t>
            </a:r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314700" y="3736321"/>
            <a:ext cx="3695700" cy="2028653"/>
            <a:chOff x="3314700" y="3736321"/>
            <a:chExt cx="3695700" cy="2028653"/>
          </a:xfrm>
        </p:grpSpPr>
        <p:sp>
          <p:nvSpPr>
            <p:cNvPr id="4146" name="Text Box 50"/>
            <p:cNvSpPr txBox="1">
              <a:spLocks noChangeArrowheads="1"/>
            </p:cNvSpPr>
            <p:nvPr/>
          </p:nvSpPr>
          <p:spPr bwMode="auto">
            <a:xfrm>
              <a:off x="3314700" y="3736321"/>
              <a:ext cx="2971800" cy="19389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342900" indent="-342900" algn="l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800100" indent="-342900" algn="l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257300" indent="-342900" algn="l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714500" indent="-342900" algn="l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171700" indent="-342900" algn="l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628900" indent="-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3086100" indent="-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543300" indent="-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4000500" indent="-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3000" smtClean="0"/>
                <a:t>a. 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sz="3000" smtClean="0"/>
                <a:t>b. 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sz="3000" smtClean="0"/>
                <a:t>c. </a:t>
              </a:r>
              <a:endParaRPr lang="en-US" sz="3000"/>
            </a:p>
          </p:txBody>
        </p:sp>
        <p:pic>
          <p:nvPicPr>
            <p:cNvPr id="54" name="Picture 2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6083" y="3802375"/>
              <a:ext cx="1365517" cy="636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" name="Picture 5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8134" y="4483100"/>
              <a:ext cx="790066" cy="711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" name="Picture 2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3877039" y="5295132"/>
              <a:ext cx="3133361" cy="469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39356984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7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4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4112" grpId="0"/>
      <p:bldP spid="4148" grpId="0" animBg="1"/>
      <p:bldP spid="414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18"/>
          <p:cNvSpPr>
            <a:spLocks noChangeArrowheads="1" noChangeShapeType="1" noTextEdit="1"/>
          </p:cNvSpPr>
          <p:nvPr/>
        </p:nvSpPr>
        <p:spPr bwMode="auto">
          <a:xfrm>
            <a:off x="1126038" y="2303144"/>
            <a:ext cx="6858000" cy="3200400"/>
          </a:xfrm>
          <a:prstGeom prst="rect">
            <a:avLst/>
          </a:prstGeom>
        </p:spPr>
        <p:txBody>
          <a:bodyPr wrap="none" fromWordArt="1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vi-VN" sz="4800" b="1" kern="10" cap="all" dirty="0">
                <a:ln w="0"/>
                <a:solidFill>
                  <a:srgbClr val="FFC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/>
                <a:cs typeface="Times New Roman" panose="02020603050405020304"/>
              </a:rPr>
              <a:t>Chân thành cảm ơn </a:t>
            </a:r>
            <a:endParaRPr lang="en-US" sz="4800" b="1" kern="10" cap="all" dirty="0">
              <a:ln w="0"/>
              <a:solidFill>
                <a:srgbClr val="FFC00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/>
              <a:cs typeface="Times New Roman" panose="02020603050405020304"/>
            </a:endParaRPr>
          </a:p>
          <a:p>
            <a:pPr algn="ctr">
              <a:defRPr/>
            </a:pPr>
            <a:r>
              <a:rPr lang="vi-VN" sz="4800" b="1" kern="10" cap="all" dirty="0">
                <a:ln w="0"/>
                <a:solidFill>
                  <a:srgbClr val="FFC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/>
                <a:cs typeface="Times New Roman" panose="02020603050405020304"/>
              </a:rPr>
              <a:t>quý thầy cô và các em</a:t>
            </a:r>
            <a:r>
              <a:rPr lang="en-US" sz="4800" b="1" kern="10" cap="all" dirty="0">
                <a:ln w="0"/>
                <a:solidFill>
                  <a:srgbClr val="FFC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/>
                <a:cs typeface="Times New Roman" panose="02020603050405020304"/>
              </a:rPr>
              <a:t>!</a:t>
            </a:r>
            <a:r>
              <a:rPr lang="vi-VN" sz="4800" b="1" kern="10" cap="all" dirty="0">
                <a:ln w="0"/>
                <a:solidFill>
                  <a:srgbClr val="FFC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endParaRPr lang="en-US" sz="4800" b="1" kern="10" cap="all" dirty="0">
              <a:ln w="0"/>
              <a:solidFill>
                <a:srgbClr val="FFC00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-133510" y="-15240"/>
            <a:ext cx="9228138" cy="6923088"/>
            <a:chOff x="-53" y="-41"/>
            <a:chExt cx="5813" cy="4361"/>
          </a:xfrm>
        </p:grpSpPr>
        <p:pic>
          <p:nvPicPr>
            <p:cNvPr id="6" name="Picture 13" descr="flower[1][1][1][1]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14" descr="flower[1][1][1][1]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74"/>
              <a:ext cx="5760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5" descr="flower[1][1][1][1]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2064" y="2023"/>
              <a:ext cx="432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6" descr="flower[1][1][1][1]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504" y="2064"/>
              <a:ext cx="432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17" descr="01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87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8" descr="01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3" y="3882"/>
              <a:ext cx="437" cy="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9" descr="01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5319" y="0"/>
              <a:ext cx="441" cy="3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20" descr="01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5280" y="3877"/>
              <a:ext cx="480" cy="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AutoShape 10"/>
          <p:cNvSpPr>
            <a:spLocks noChangeArrowheads="1"/>
          </p:cNvSpPr>
          <p:nvPr/>
        </p:nvSpPr>
        <p:spPr bwMode="auto">
          <a:xfrm>
            <a:off x="838200" y="4205544"/>
            <a:ext cx="76200" cy="76200"/>
          </a:xfrm>
          <a:prstGeom prst="star4">
            <a:avLst>
              <a:gd name="adj" fmla="val 12500"/>
            </a:avLst>
          </a:prstGeom>
          <a:gradFill rotWithShape="0">
            <a:gsLst>
              <a:gs pos="0">
                <a:srgbClr val="7676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57150" algn="ctr">
            <a:solidFill>
              <a:schemeClr val="accent5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US" sz="2400">
              <a:solidFill>
                <a:srgbClr val="0000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4" name="AutoShape 13"/>
          <p:cNvSpPr>
            <a:spLocks noChangeArrowheads="1"/>
          </p:cNvSpPr>
          <p:nvPr/>
        </p:nvSpPr>
        <p:spPr bwMode="auto">
          <a:xfrm>
            <a:off x="822223" y="877252"/>
            <a:ext cx="76200" cy="76200"/>
          </a:xfrm>
          <a:prstGeom prst="star4">
            <a:avLst>
              <a:gd name="adj" fmla="val 12500"/>
            </a:avLst>
          </a:prstGeom>
          <a:gradFill rotWithShape="0">
            <a:gsLst>
              <a:gs pos="0">
                <a:srgbClr val="7676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57150" algn="ctr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5" name="AutoShape 14"/>
          <p:cNvSpPr>
            <a:spLocks noChangeArrowheads="1"/>
          </p:cNvSpPr>
          <p:nvPr/>
        </p:nvSpPr>
        <p:spPr bwMode="auto">
          <a:xfrm>
            <a:off x="2906712" y="682619"/>
            <a:ext cx="76200" cy="76200"/>
          </a:xfrm>
          <a:prstGeom prst="star4">
            <a:avLst>
              <a:gd name="adj" fmla="val 12500"/>
            </a:avLst>
          </a:prstGeom>
          <a:gradFill rotWithShape="0">
            <a:gsLst>
              <a:gs pos="0">
                <a:srgbClr val="7676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57150" algn="ctr">
            <a:solidFill>
              <a:srgbClr val="FFC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7" name="AutoShape 16"/>
          <p:cNvSpPr>
            <a:spLocks noChangeArrowheads="1"/>
          </p:cNvSpPr>
          <p:nvPr/>
        </p:nvSpPr>
        <p:spPr bwMode="auto">
          <a:xfrm>
            <a:off x="4478838" y="4273550"/>
            <a:ext cx="76200" cy="76200"/>
          </a:xfrm>
          <a:prstGeom prst="star4">
            <a:avLst>
              <a:gd name="adj" fmla="val 12500"/>
            </a:avLst>
          </a:prstGeom>
          <a:gradFill rotWithShape="0">
            <a:gsLst>
              <a:gs pos="0">
                <a:srgbClr val="7676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5715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8" name="AutoShape 17"/>
          <p:cNvSpPr>
            <a:spLocks noChangeArrowheads="1"/>
          </p:cNvSpPr>
          <p:nvPr/>
        </p:nvSpPr>
        <p:spPr bwMode="auto">
          <a:xfrm>
            <a:off x="5623560" y="5029200"/>
            <a:ext cx="76200" cy="76200"/>
          </a:xfrm>
          <a:prstGeom prst="star4">
            <a:avLst>
              <a:gd name="adj" fmla="val 12500"/>
            </a:avLst>
          </a:prstGeom>
          <a:gradFill rotWithShape="0">
            <a:gsLst>
              <a:gs pos="0">
                <a:srgbClr val="7676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57150" algn="ctr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31" name="AutoShape 20"/>
          <p:cNvSpPr>
            <a:spLocks noChangeArrowheads="1"/>
          </p:cNvSpPr>
          <p:nvPr/>
        </p:nvSpPr>
        <p:spPr bwMode="auto">
          <a:xfrm>
            <a:off x="6012128" y="6130364"/>
            <a:ext cx="76200" cy="76200"/>
          </a:xfrm>
          <a:prstGeom prst="star4">
            <a:avLst>
              <a:gd name="adj" fmla="val 12500"/>
            </a:avLst>
          </a:prstGeom>
          <a:gradFill rotWithShape="0">
            <a:gsLst>
              <a:gs pos="0">
                <a:srgbClr val="7676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57150" algn="ctr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40" name="AutoShape 29"/>
          <p:cNvSpPr>
            <a:spLocks noChangeArrowheads="1"/>
          </p:cNvSpPr>
          <p:nvPr/>
        </p:nvSpPr>
        <p:spPr bwMode="auto">
          <a:xfrm>
            <a:off x="2240280" y="1548347"/>
            <a:ext cx="76200" cy="76200"/>
          </a:xfrm>
          <a:prstGeom prst="star4">
            <a:avLst>
              <a:gd name="adj" fmla="val 12500"/>
            </a:avLst>
          </a:prstGeom>
          <a:gradFill rotWithShape="0">
            <a:gsLst>
              <a:gs pos="0">
                <a:srgbClr val="7676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57150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42" name="AutoShape 31"/>
          <p:cNvSpPr>
            <a:spLocks noChangeArrowheads="1"/>
          </p:cNvSpPr>
          <p:nvPr/>
        </p:nvSpPr>
        <p:spPr bwMode="auto">
          <a:xfrm>
            <a:off x="8043863" y="1312127"/>
            <a:ext cx="76200" cy="76200"/>
          </a:xfrm>
          <a:prstGeom prst="star4">
            <a:avLst>
              <a:gd name="adj" fmla="val 12500"/>
            </a:avLst>
          </a:prstGeom>
          <a:gradFill rotWithShape="0">
            <a:gsLst>
              <a:gs pos="0">
                <a:srgbClr val="7676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57150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43" name="AutoShape 32"/>
          <p:cNvSpPr>
            <a:spLocks noChangeArrowheads="1"/>
          </p:cNvSpPr>
          <p:nvPr/>
        </p:nvSpPr>
        <p:spPr bwMode="auto">
          <a:xfrm>
            <a:off x="3886200" y="5808329"/>
            <a:ext cx="76200" cy="76200"/>
          </a:xfrm>
          <a:prstGeom prst="star4">
            <a:avLst>
              <a:gd name="adj" fmla="val 12500"/>
            </a:avLst>
          </a:prstGeom>
          <a:gradFill rotWithShape="0">
            <a:gsLst>
              <a:gs pos="0">
                <a:srgbClr val="7676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57150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45" name="AutoShape 34"/>
          <p:cNvSpPr>
            <a:spLocks noChangeArrowheads="1"/>
          </p:cNvSpPr>
          <p:nvPr/>
        </p:nvSpPr>
        <p:spPr bwMode="auto">
          <a:xfrm>
            <a:off x="2316480" y="4495800"/>
            <a:ext cx="76200" cy="76200"/>
          </a:xfrm>
          <a:prstGeom prst="star4">
            <a:avLst>
              <a:gd name="adj" fmla="val 12500"/>
            </a:avLst>
          </a:prstGeom>
          <a:gradFill rotWithShape="0">
            <a:gsLst>
              <a:gs pos="0">
                <a:srgbClr val="7676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57150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67" name="AutoShape 57"/>
          <p:cNvSpPr>
            <a:spLocks noChangeArrowheads="1"/>
          </p:cNvSpPr>
          <p:nvPr/>
        </p:nvSpPr>
        <p:spPr bwMode="auto">
          <a:xfrm>
            <a:off x="4099560" y="1176518"/>
            <a:ext cx="76200" cy="76200"/>
          </a:xfrm>
          <a:prstGeom prst="star4">
            <a:avLst>
              <a:gd name="adj" fmla="val 12500"/>
            </a:avLst>
          </a:prstGeom>
          <a:gradFill rotWithShape="0">
            <a:gsLst>
              <a:gs pos="0">
                <a:srgbClr val="7676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57150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73" name="AutoShape 63"/>
          <p:cNvSpPr>
            <a:spLocks noChangeArrowheads="1"/>
          </p:cNvSpPr>
          <p:nvPr/>
        </p:nvSpPr>
        <p:spPr bwMode="auto">
          <a:xfrm>
            <a:off x="7162800" y="4719248"/>
            <a:ext cx="76200" cy="76200"/>
          </a:xfrm>
          <a:prstGeom prst="star4">
            <a:avLst>
              <a:gd name="adj" fmla="val 12500"/>
            </a:avLst>
          </a:prstGeom>
          <a:gradFill rotWithShape="0">
            <a:gsLst>
              <a:gs pos="0">
                <a:srgbClr val="7676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57150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101" name="AutoShape 91"/>
          <p:cNvSpPr>
            <a:spLocks noChangeArrowheads="1"/>
          </p:cNvSpPr>
          <p:nvPr/>
        </p:nvSpPr>
        <p:spPr bwMode="auto">
          <a:xfrm>
            <a:off x="5410200" y="1828800"/>
            <a:ext cx="53975" cy="49213"/>
          </a:xfrm>
          <a:prstGeom prst="star4">
            <a:avLst>
              <a:gd name="adj" fmla="val 12500"/>
            </a:avLst>
          </a:prstGeom>
          <a:solidFill>
            <a:srgbClr val="FFFF99"/>
          </a:solidFill>
          <a:ln w="57150" algn="ctr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02" name="AutoShape 92"/>
          <p:cNvSpPr>
            <a:spLocks noChangeArrowheads="1"/>
          </p:cNvSpPr>
          <p:nvPr/>
        </p:nvSpPr>
        <p:spPr bwMode="auto">
          <a:xfrm>
            <a:off x="3021012" y="2133600"/>
            <a:ext cx="53975" cy="49213"/>
          </a:xfrm>
          <a:prstGeom prst="star4">
            <a:avLst>
              <a:gd name="adj" fmla="val 12500"/>
            </a:avLst>
          </a:prstGeom>
          <a:solidFill>
            <a:srgbClr val="FFFF99"/>
          </a:solidFill>
          <a:ln w="57150" algn="ctr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03" name="AutoShape 93"/>
          <p:cNvSpPr>
            <a:spLocks noChangeArrowheads="1"/>
          </p:cNvSpPr>
          <p:nvPr/>
        </p:nvSpPr>
        <p:spPr bwMode="auto">
          <a:xfrm>
            <a:off x="6973734" y="2303144"/>
            <a:ext cx="53975" cy="49213"/>
          </a:xfrm>
          <a:prstGeom prst="star4">
            <a:avLst>
              <a:gd name="adj" fmla="val 12500"/>
            </a:avLst>
          </a:prstGeom>
          <a:solidFill>
            <a:srgbClr val="FFFF99"/>
          </a:solidFill>
          <a:ln w="57150" algn="ctr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105" name="AutoShape 95"/>
          <p:cNvSpPr>
            <a:spLocks noChangeArrowheads="1"/>
          </p:cNvSpPr>
          <p:nvPr/>
        </p:nvSpPr>
        <p:spPr bwMode="auto">
          <a:xfrm>
            <a:off x="7772400" y="5791200"/>
            <a:ext cx="53975" cy="49212"/>
          </a:xfrm>
          <a:prstGeom prst="star4">
            <a:avLst>
              <a:gd name="adj" fmla="val 12500"/>
            </a:avLst>
          </a:prstGeom>
          <a:solidFill>
            <a:srgbClr val="FFFF99"/>
          </a:solidFill>
          <a:ln w="57150" algn="ctr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109" name="AutoShape 99"/>
          <p:cNvSpPr>
            <a:spLocks noChangeArrowheads="1"/>
          </p:cNvSpPr>
          <p:nvPr/>
        </p:nvSpPr>
        <p:spPr bwMode="auto">
          <a:xfrm>
            <a:off x="8382000" y="2819400"/>
            <a:ext cx="53975" cy="49213"/>
          </a:xfrm>
          <a:prstGeom prst="star4">
            <a:avLst>
              <a:gd name="adj" fmla="val 12500"/>
            </a:avLst>
          </a:prstGeom>
          <a:solidFill>
            <a:srgbClr val="FFFF99"/>
          </a:solidFill>
          <a:ln w="57150" algn="ctr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11" name="AutoShape 101"/>
          <p:cNvSpPr>
            <a:spLocks noChangeArrowheads="1"/>
          </p:cNvSpPr>
          <p:nvPr/>
        </p:nvSpPr>
        <p:spPr bwMode="auto">
          <a:xfrm>
            <a:off x="1676400" y="5513388"/>
            <a:ext cx="53975" cy="49212"/>
          </a:xfrm>
          <a:prstGeom prst="star4">
            <a:avLst>
              <a:gd name="adj" fmla="val 12500"/>
            </a:avLst>
          </a:prstGeom>
          <a:solidFill>
            <a:srgbClr val="FFFF99"/>
          </a:solidFill>
          <a:ln w="57150" algn="ctr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17" name="AutoShape 107"/>
          <p:cNvSpPr>
            <a:spLocks noChangeArrowheads="1"/>
          </p:cNvSpPr>
          <p:nvPr/>
        </p:nvSpPr>
        <p:spPr bwMode="auto">
          <a:xfrm>
            <a:off x="6005000" y="621350"/>
            <a:ext cx="53975" cy="49212"/>
          </a:xfrm>
          <a:prstGeom prst="star4">
            <a:avLst>
              <a:gd name="adj" fmla="val 12500"/>
            </a:avLst>
          </a:prstGeom>
          <a:solidFill>
            <a:srgbClr val="FFFF99"/>
          </a:solidFill>
          <a:ln w="57150" algn="ctr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811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  <p:bldP spid="25" grpId="0" animBg="1"/>
      <p:bldP spid="27" grpId="0" animBg="1"/>
      <p:bldP spid="28" grpId="0" animBg="1"/>
      <p:bldP spid="31" grpId="0" animBg="1"/>
      <p:bldP spid="40" grpId="0" animBg="1"/>
      <p:bldP spid="42" grpId="0" animBg="1"/>
      <p:bldP spid="43" grpId="0" animBg="1"/>
      <p:bldP spid="45" grpId="0" animBg="1"/>
      <p:bldP spid="67" grpId="0" animBg="1"/>
      <p:bldP spid="101" grpId="0" animBg="1"/>
      <p:bldP spid="102" grpId="0" animBg="1"/>
      <p:bldP spid="103" grpId="0" animBg="1"/>
      <p:bldP spid="105" grpId="0" animBg="1"/>
      <p:bldP spid="109" grpId="0" animBg="1"/>
      <p:bldP spid="111" grpId="0" animBg="1"/>
      <p:bldP spid="1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15"/>
          <p:cNvSpPr txBox="1">
            <a:spLocks noChangeArrowheads="1"/>
          </p:cNvSpPr>
          <p:nvPr/>
        </p:nvSpPr>
        <p:spPr bwMode="auto">
          <a:xfrm>
            <a:off x="685800" y="914400"/>
            <a:ext cx="78486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</a:rPr>
              <a:t>Câu 2: </a:t>
            </a:r>
            <a:r>
              <a:rPr lang="en-US" altLang="zh-CN" sz="3200">
                <a:solidFill>
                  <a:srgbClr val="0000FF"/>
                </a:solidFill>
                <a:latin typeface="Times New Roman" pitchFamily="18" charset="0"/>
              </a:rPr>
              <a:t>Muốn điều chỉnh khoảng cách giữa các dòng cho đoạn văn bản, em bôi đen đoạn văn bản rồi nháy chuột v</a:t>
            </a:r>
            <a:r>
              <a:rPr lang="en-US" altLang="zh-CN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en-US" altLang="zh-CN" sz="3200">
                <a:solidFill>
                  <a:srgbClr val="0000FF"/>
                </a:solidFill>
                <a:latin typeface="Times New Roman" pitchFamily="18" charset="0"/>
              </a:rPr>
              <a:t>o </a:t>
            </a:r>
            <a:r>
              <a:rPr lang="en-US" altLang="zh-CN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altLang="zh-CN" sz="3200">
                <a:solidFill>
                  <a:srgbClr val="0000FF"/>
                </a:solidFill>
                <a:latin typeface="Times New Roman" pitchFamily="18" charset="0"/>
              </a:rPr>
              <a:t>.?</a:t>
            </a:r>
            <a:endParaRPr lang="en-US" altLang="zh-CN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438400" y="4437063"/>
            <a:ext cx="609600" cy="457200"/>
          </a:xfrm>
          <a:prstGeom prst="ellips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vi-VN">
              <a:solidFill>
                <a:srgbClr val="FFFFFF"/>
              </a:solidFill>
              <a:latin typeface="VNI-Disney" pitchFamily="2" charset="0"/>
              <a:cs typeface="Times New Roman" pitchFamily="18" charset="0"/>
            </a:endParaRPr>
          </a:p>
        </p:txBody>
      </p:sp>
      <p:grpSp>
        <p:nvGrpSpPr>
          <p:cNvPr id="15363" name="Group 8"/>
          <p:cNvGrpSpPr>
            <a:grpSpLocks/>
          </p:cNvGrpSpPr>
          <p:nvPr/>
        </p:nvGrpSpPr>
        <p:grpSpPr bwMode="auto">
          <a:xfrm>
            <a:off x="2438400" y="2819400"/>
            <a:ext cx="2438400" cy="838200"/>
            <a:chOff x="2438400" y="2819400"/>
            <a:chExt cx="2438400" cy="838200"/>
          </a:xfrm>
        </p:grpSpPr>
        <p:sp>
          <p:nvSpPr>
            <p:cNvPr id="15364" name="TextBox 3"/>
            <p:cNvSpPr txBox="1">
              <a:spLocks noChangeArrowheads="1"/>
            </p:cNvSpPr>
            <p:nvPr/>
          </p:nvSpPr>
          <p:spPr bwMode="auto">
            <a:xfrm>
              <a:off x="2438400" y="3078162"/>
              <a:ext cx="2438400" cy="57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3200">
                  <a:solidFill>
                    <a:srgbClr val="0000FF"/>
                  </a:solidFill>
                  <a:latin typeface="Times New Roman" pitchFamily="18" charset="0"/>
                </a:rPr>
                <a:t>A. </a:t>
              </a:r>
              <a:endParaRPr lang="en-US" altLang="zh-CN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536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2284" y="2819400"/>
              <a:ext cx="1538287" cy="71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366" name="Group 11"/>
          <p:cNvGrpSpPr>
            <a:grpSpLocks/>
          </p:cNvGrpSpPr>
          <p:nvPr/>
        </p:nvGrpSpPr>
        <p:grpSpPr bwMode="auto">
          <a:xfrm>
            <a:off x="2362200" y="3568700"/>
            <a:ext cx="2286000" cy="774700"/>
            <a:chOff x="2362200" y="3568700"/>
            <a:chExt cx="2286000" cy="774700"/>
          </a:xfrm>
        </p:grpSpPr>
        <p:sp>
          <p:nvSpPr>
            <p:cNvPr id="15367" name="TextBox 4"/>
            <p:cNvSpPr txBox="1">
              <a:spLocks noChangeArrowheads="1"/>
            </p:cNvSpPr>
            <p:nvPr/>
          </p:nvSpPr>
          <p:spPr bwMode="auto">
            <a:xfrm>
              <a:off x="2362200" y="3657600"/>
              <a:ext cx="2286000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3200">
                  <a:solidFill>
                    <a:schemeClr val="accent1"/>
                  </a:solidFill>
                  <a:latin typeface="Times New Roman" pitchFamily="18" charset="0"/>
                </a:rPr>
                <a:t> </a:t>
              </a:r>
              <a:r>
                <a:rPr lang="en-US" altLang="zh-CN" sz="3200">
                  <a:solidFill>
                    <a:srgbClr val="0000FF"/>
                  </a:solidFill>
                  <a:latin typeface="Times New Roman" pitchFamily="18" charset="0"/>
                </a:rPr>
                <a:t>B. </a:t>
              </a:r>
              <a:endParaRPr lang="en-US" altLang="zh-CN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5368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3568700"/>
              <a:ext cx="838876" cy="774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369" name="Group 14"/>
          <p:cNvGrpSpPr>
            <a:grpSpLocks/>
          </p:cNvGrpSpPr>
          <p:nvPr/>
        </p:nvGrpSpPr>
        <p:grpSpPr bwMode="auto">
          <a:xfrm>
            <a:off x="2438400" y="4373563"/>
            <a:ext cx="3200400" cy="801687"/>
            <a:chOff x="2438400" y="4373562"/>
            <a:chExt cx="3200400" cy="802428"/>
          </a:xfrm>
        </p:grpSpPr>
        <p:sp>
          <p:nvSpPr>
            <p:cNvPr id="15370" name="TextBox 5"/>
            <p:cNvSpPr txBox="1">
              <a:spLocks noChangeArrowheads="1"/>
            </p:cNvSpPr>
            <p:nvPr/>
          </p:nvSpPr>
          <p:spPr bwMode="auto">
            <a:xfrm>
              <a:off x="2438400" y="4373562"/>
              <a:ext cx="32004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3200">
                  <a:solidFill>
                    <a:srgbClr val="0000FF"/>
                  </a:solidFill>
                  <a:latin typeface="Times New Roman" pitchFamily="18" charset="0"/>
                </a:rPr>
                <a:t>C. </a:t>
              </a:r>
              <a:endParaRPr lang="en-US" altLang="zh-CN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5371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6545" y="4394344"/>
              <a:ext cx="866776" cy="781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372" name="Picture 12" descr="2 bé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Picture 13" descr="bai-giang-akira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88" y="5219700"/>
            <a:ext cx="1916112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107450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15"/>
          <p:cNvSpPr txBox="1">
            <a:spLocks noChangeArrowheads="1"/>
          </p:cNvSpPr>
          <p:nvPr/>
        </p:nvSpPr>
        <p:spPr bwMode="auto">
          <a:xfrm>
            <a:off x="533400" y="944563"/>
            <a:ext cx="81534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</a:rPr>
              <a:t>Câu 3: </a:t>
            </a:r>
            <a:r>
              <a:rPr lang="en-US" altLang="zh-CN" sz="3200">
                <a:solidFill>
                  <a:srgbClr val="0000FF"/>
                </a:solidFill>
                <a:latin typeface="Times New Roman" pitchFamily="18" charset="0"/>
              </a:rPr>
              <a:t>Muốn điều chỉnh độ rộng lề trái - lề phải của đoạn văn bản, em bôi đen đoạn văn bản rồi nháy chuột v</a:t>
            </a:r>
            <a:r>
              <a:rPr lang="en-US" altLang="zh-CN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en-US" altLang="zh-CN" sz="3200">
                <a:solidFill>
                  <a:srgbClr val="0000FF"/>
                </a:solidFill>
                <a:latin typeface="Times New Roman" pitchFamily="18" charset="0"/>
              </a:rPr>
              <a:t>o </a:t>
            </a:r>
            <a:r>
              <a:rPr lang="en-US" altLang="zh-CN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altLang="zh-CN" sz="3200">
                <a:solidFill>
                  <a:srgbClr val="0000FF"/>
                </a:solidFill>
                <a:latin typeface="Times New Roman" pitchFamily="18" charset="0"/>
              </a:rPr>
              <a:t>.?</a:t>
            </a:r>
            <a:endParaRPr lang="en-US" altLang="zh-CN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411413" y="3733800"/>
            <a:ext cx="609600" cy="457200"/>
          </a:xfrm>
          <a:prstGeom prst="ellips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vi-VN">
              <a:solidFill>
                <a:srgbClr val="FFFFFF"/>
              </a:solidFill>
              <a:latin typeface="VNI-Disney" pitchFamily="2" charset="0"/>
              <a:cs typeface="Times New Roman" pitchFamily="18" charset="0"/>
            </a:endParaRPr>
          </a:p>
        </p:txBody>
      </p:sp>
      <p:sp>
        <p:nvSpPr>
          <p:cNvPr id="16387" name="TextBox 3"/>
          <p:cNvSpPr txBox="1">
            <a:spLocks noChangeArrowheads="1"/>
          </p:cNvSpPr>
          <p:nvPr/>
        </p:nvSpPr>
        <p:spPr bwMode="auto">
          <a:xfrm>
            <a:off x="2438400" y="3078163"/>
            <a:ext cx="2438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3200">
                <a:solidFill>
                  <a:srgbClr val="0000FF"/>
                </a:solidFill>
                <a:latin typeface="Times New Roman" pitchFamily="18" charset="0"/>
              </a:rPr>
              <a:t>A. </a:t>
            </a:r>
            <a:endParaRPr lang="en-US" altLang="zh-CN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819400"/>
            <a:ext cx="1538287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89" name="Group 14"/>
          <p:cNvGrpSpPr>
            <a:grpSpLocks/>
          </p:cNvGrpSpPr>
          <p:nvPr/>
        </p:nvGrpSpPr>
        <p:grpSpPr bwMode="auto">
          <a:xfrm>
            <a:off x="2438400" y="4373563"/>
            <a:ext cx="3200400" cy="801687"/>
            <a:chOff x="2438400" y="4373562"/>
            <a:chExt cx="3200400" cy="802428"/>
          </a:xfrm>
        </p:grpSpPr>
        <p:sp>
          <p:nvSpPr>
            <p:cNvPr id="16390" name="TextBox 5"/>
            <p:cNvSpPr txBox="1">
              <a:spLocks noChangeArrowheads="1"/>
            </p:cNvSpPr>
            <p:nvPr/>
          </p:nvSpPr>
          <p:spPr bwMode="auto">
            <a:xfrm>
              <a:off x="2438400" y="4373562"/>
              <a:ext cx="32004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3200">
                  <a:solidFill>
                    <a:srgbClr val="0000FF"/>
                  </a:solidFill>
                  <a:latin typeface="Times New Roman" pitchFamily="18" charset="0"/>
                </a:rPr>
                <a:t>C. </a:t>
              </a:r>
              <a:endParaRPr lang="en-US" altLang="zh-CN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6391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6545" y="4394344"/>
              <a:ext cx="866776" cy="781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392" name="Group 1"/>
          <p:cNvGrpSpPr>
            <a:grpSpLocks/>
          </p:cNvGrpSpPr>
          <p:nvPr/>
        </p:nvGrpSpPr>
        <p:grpSpPr bwMode="auto">
          <a:xfrm>
            <a:off x="2465388" y="3668713"/>
            <a:ext cx="3771900" cy="579437"/>
            <a:chOff x="2466109" y="3668539"/>
            <a:chExt cx="3770604" cy="579438"/>
          </a:xfrm>
        </p:grpSpPr>
        <p:sp>
          <p:nvSpPr>
            <p:cNvPr id="16393" name="TextBox 3"/>
            <p:cNvSpPr txBox="1">
              <a:spLocks noChangeArrowheads="1"/>
            </p:cNvSpPr>
            <p:nvPr/>
          </p:nvSpPr>
          <p:spPr bwMode="auto">
            <a:xfrm>
              <a:off x="2466109" y="3668539"/>
              <a:ext cx="2438400" cy="57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3200">
                  <a:solidFill>
                    <a:srgbClr val="0000FF"/>
                  </a:solidFill>
                  <a:latin typeface="Times New Roman" pitchFamily="18" charset="0"/>
                </a:rPr>
                <a:t>B. </a:t>
              </a:r>
              <a:endParaRPr lang="en-US" altLang="zh-CN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6394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3104429" y="3721157"/>
              <a:ext cx="3132284" cy="4698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6395" name="Picture 11" descr="2 bé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12" descr="bai-giang-akira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88" y="5219700"/>
            <a:ext cx="1916112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960922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9" name="Group 12"/>
          <p:cNvGrpSpPr>
            <a:grpSpLocks/>
          </p:cNvGrpSpPr>
          <p:nvPr/>
        </p:nvGrpSpPr>
        <p:grpSpPr bwMode="auto">
          <a:xfrm>
            <a:off x="-84138" y="0"/>
            <a:ext cx="9228138" cy="6923088"/>
            <a:chOff x="-53" y="-41"/>
            <a:chExt cx="5813" cy="4361"/>
          </a:xfrm>
        </p:grpSpPr>
        <p:pic>
          <p:nvPicPr>
            <p:cNvPr id="17410" name="Picture 13" descr="flower[1][1][1][1]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1" name="Picture 14" descr="flower[1][1][1][1]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74"/>
              <a:ext cx="5760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2" name="Picture 15" descr="flower[1][1][1][1]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2064" y="2023"/>
              <a:ext cx="432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3" name="Picture 16" descr="flower[1][1][1][1]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504" y="2064"/>
              <a:ext cx="432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4" name="Picture 17" descr="01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87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5" name="Picture 18" descr="01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3" y="3882"/>
              <a:ext cx="437" cy="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6" name="Picture 19" descr="01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5319" y="0"/>
              <a:ext cx="441" cy="3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7" name="Picture 20" descr="01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5280" y="3877"/>
              <a:ext cx="480" cy="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418" name="Rectangle 60"/>
          <p:cNvSpPr>
            <a:spLocks noChangeArrowheads="1"/>
          </p:cNvSpPr>
          <p:nvPr/>
        </p:nvSpPr>
        <p:spPr bwMode="auto">
          <a:xfrm>
            <a:off x="1698625" y="1577975"/>
            <a:ext cx="58674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3200">
                <a:solidFill>
                  <a:srgbClr val="FF0066"/>
                </a:solidFill>
                <a:latin typeface="Times New Roman" pitchFamily="18" charset="0"/>
              </a:rPr>
              <a:t>Môn: Tin học</a:t>
            </a:r>
          </a:p>
          <a:p>
            <a:pPr algn="ctr"/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zh-CN" sz="3200" b="1">
                <a:latin typeface="Times New Roman" pitchFamily="18" charset="0"/>
              </a:rPr>
              <a:t>Lớp 5</a:t>
            </a:r>
          </a:p>
        </p:txBody>
      </p:sp>
      <p:sp>
        <p:nvSpPr>
          <p:cNvPr id="17419" name="Rectangle 2"/>
          <p:cNvSpPr>
            <a:spLocks noChangeArrowheads="1"/>
          </p:cNvSpPr>
          <p:nvPr/>
        </p:nvSpPr>
        <p:spPr bwMode="auto">
          <a:xfrm>
            <a:off x="762000" y="3179763"/>
            <a:ext cx="774065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</a:rPr>
              <a:t>Bài 3: CHỌN KIỂU TRÌNH BÀY CÓ SẴN CHO ĐOẠN VĂN </a:t>
            </a:r>
            <a:r>
              <a:rPr lang="en-US" altLang="zh-CN" sz="3200" b="1" smtClean="0">
                <a:solidFill>
                  <a:srgbClr val="0000FF"/>
                </a:solidFill>
                <a:latin typeface="Times New Roman" pitchFamily="18" charset="0"/>
              </a:rPr>
              <a:t>BẢN</a:t>
            </a:r>
            <a:endParaRPr lang="en-US" altLang="zh-CN" sz="3200" b="1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94472" y="933164"/>
            <a:ext cx="7167043" cy="6451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 ba </a:t>
            </a:r>
            <a:r>
              <a:rPr lang="en-US" sz="36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</a:t>
            </a:r>
            <a:r>
              <a:rPr lang="en-US" sz="36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</a:t>
            </a:r>
            <a:r>
              <a:rPr 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 10 </a:t>
            </a:r>
            <a:r>
              <a:rPr lang="en-US" sz="36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 </a:t>
            </a:r>
            <a:r>
              <a:rPr lang="en-US" sz="36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endParaRPr 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65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922" y="2682081"/>
            <a:ext cx="8229600" cy="6397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1. Mở một đoạn văn bản có sẵn.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Thứ ba, ngày 27 tháng 10 năm 2020</a:t>
            </a:r>
            <a:b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Tin học</a:t>
            </a:r>
            <a:b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8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14800" y="762000"/>
            <a:ext cx="9906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0" y="762000"/>
            <a:ext cx="9144000" cy="10668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300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Bài 3: Chọn kiểu trình bày có sẵn cho đoạn văn bản (tiết 1)</a:t>
            </a:r>
            <a:endParaRPr lang="en-US" sz="300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57200" y="3200400"/>
            <a:ext cx="8763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zh-CN" sz="2800">
                <a:latin typeface="Times New Roman" pitchFamily="18" charset="0"/>
              </a:rPr>
              <a:t>2. Quan sát các kiểu trình b</a:t>
            </a:r>
            <a:r>
              <a:rPr lang="en-US" altLang="zh-CN" sz="2800"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en-US" altLang="zh-CN" sz="2800">
                <a:latin typeface="Times New Roman" pitchFamily="18" charset="0"/>
              </a:rPr>
              <a:t>y văn bản có sẵn trong nhóm Styles trong thẻ Home ở hình dưới đây rồi thực hiện các thao tác sau.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4800" y="2133600"/>
            <a:ext cx="8229600" cy="54848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Font typeface="Wingdings 3"/>
              <a:buNone/>
            </a:pP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Hoạt động cơ bản:</a:t>
            </a:r>
          </a:p>
        </p:txBody>
      </p:sp>
      <p:pic>
        <p:nvPicPr>
          <p:cNvPr id="11" name="Picture 4" descr="Picture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45161" flipH="1">
            <a:off x="8347567" y="5976"/>
            <a:ext cx="756878" cy="959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4724400"/>
            <a:ext cx="765416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9269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71948" y="14748"/>
            <a:ext cx="82296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27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2020</a:t>
            </a:r>
            <a:b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Tin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1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1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1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31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1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1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1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sẵn</a:t>
            </a:r>
            <a:r>
              <a:rPr lang="en-US" sz="31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1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1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1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100052" y="776748"/>
            <a:ext cx="990600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4" descr="Picture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45161" flipH="1">
            <a:off x="8347567" y="95292"/>
            <a:ext cx="756878" cy="959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304800" y="1447800"/>
            <a:ext cx="8229600" cy="54848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Font typeface="Wingdings 3"/>
              <a:buNone/>
            </a:pP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Hoạt động cơ bản: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4800" y="1752600"/>
            <a:ext cx="8807246" cy="260588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lnSpc>
                <a:spcPct val="150000"/>
              </a:lnSpc>
              <a:buNone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2 a) Đưa con trỏ đến đầu đoạn văn bản rồi nháy chuột chọn mẫu 		</a:t>
            </a:r>
            <a:r>
              <a:rPr lang="en-US" altLang="zh-CN" sz="2800" smtClean="0">
                <a:latin typeface="Times New Roman" pitchFamily="18" charset="0"/>
              </a:rPr>
              <a:t>để </a:t>
            </a:r>
            <a:r>
              <a:rPr lang="en-US" altLang="zh-CN" sz="2800">
                <a:latin typeface="Times New Roman" pitchFamily="18" charset="0"/>
              </a:rPr>
              <a:t>quy định kiểu trình b</a:t>
            </a:r>
            <a:r>
              <a:rPr lang="en-US" altLang="zh-CN" sz="2800"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en-US" altLang="zh-CN" sz="2800">
                <a:latin typeface="Times New Roman" pitchFamily="18" charset="0"/>
              </a:rPr>
              <a:t>y đoạn văn bản.</a:t>
            </a:r>
          </a:p>
          <a:p>
            <a:pPr marL="109728" indent="0">
              <a:lnSpc>
                <a:spcPct val="150000"/>
              </a:lnSpc>
              <a:buFont typeface="Wingdings 3"/>
              <a:buNone/>
            </a:pPr>
            <a:endParaRPr lang="en-US" sz="28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438400"/>
            <a:ext cx="9906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PC\Pictures\nhom đô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981" y="4724400"/>
            <a:ext cx="2105025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loud Callout 10"/>
          <p:cNvSpPr/>
          <p:nvPr/>
        </p:nvSpPr>
        <p:spPr>
          <a:xfrm>
            <a:off x="1600200" y="4235245"/>
            <a:ext cx="4982681" cy="2438400"/>
          </a:xfrm>
          <a:prstGeom prst="cloudCallout">
            <a:avLst>
              <a:gd name="adj1" fmla="val -48509"/>
              <a:gd name="adj2" fmla="val -6391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Em hãy nhận xét </a:t>
            </a: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sự thay đổi của đoạn văn bản sau khi chọn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Heading 1 so với các đoạn văn bản c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ò</a:t>
            </a: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n lại</a:t>
            </a:r>
            <a:r>
              <a:rPr lang="vi-VN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Cloud Callout 12"/>
          <p:cNvSpPr/>
          <p:nvPr/>
        </p:nvSpPr>
        <p:spPr>
          <a:xfrm>
            <a:off x="6477000" y="3160175"/>
            <a:ext cx="2241385" cy="1181100"/>
          </a:xfrm>
          <a:prstGeom prst="cloudCallout">
            <a:avLst>
              <a:gd name="adj1" fmla="val 5734"/>
              <a:gd name="adj2" fmla="val 104956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mtClean="0"/>
              <a:t>Thảo luận nhóm đôi</a:t>
            </a:r>
            <a:endParaRPr lang="en-US"/>
          </a:p>
        </p:txBody>
      </p:sp>
      <p:pic>
        <p:nvPicPr>
          <p:cNvPr id="2052" name="Picture 4" descr="C:\Users\PC\Pictures\hoi bà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30395"/>
            <a:ext cx="16383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ounded Rectangular Callout 13"/>
          <p:cNvSpPr/>
          <p:nvPr/>
        </p:nvSpPr>
        <p:spPr>
          <a:xfrm>
            <a:off x="971550" y="3893572"/>
            <a:ext cx="5257800" cy="2133601"/>
          </a:xfrm>
          <a:prstGeom prst="wedgeRoundRectCallout">
            <a:avLst>
              <a:gd name="adj1" fmla="val 62477"/>
              <a:gd name="adj2" fmla="val 2043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Phông chữ, kiểu chữ… của đoạn văn bản sẽ thay đổi theo mẫu.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31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1" grpId="1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71948" y="14748"/>
            <a:ext cx="82296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Thứ ba, ngày 27 tháng 10 năm 2020</a:t>
            </a:r>
            <a:b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Tin học</a:t>
            </a:r>
            <a:b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Bài 3: Chọn kiểu trình bày có sẵn cho đoạn văn bản (tiết 1</a:t>
            </a:r>
            <a:r>
              <a:rPr lang="en-US" sz="310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100052" y="776748"/>
            <a:ext cx="990600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4" descr="Picture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45161" flipH="1">
            <a:off x="8347567" y="95292"/>
            <a:ext cx="756878" cy="959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304800" y="1447800"/>
            <a:ext cx="8229600" cy="54848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Font typeface="Wingdings 3"/>
              <a:buNone/>
            </a:pP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Hoạt động cơ bản: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2209800" y="1905001"/>
            <a:ext cx="5943600" cy="162539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None/>
            </a:pP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b) Chọn kiểu trình bày văn bản khác, quan sát sự thay đổi của các dòng chữ trong đoạn văn bản.</a:t>
            </a:r>
          </a:p>
        </p:txBody>
      </p:sp>
      <p:pic>
        <p:nvPicPr>
          <p:cNvPr id="2051" name="Picture 3" descr="C:\Users\PC\Pictures\nhom đô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981" y="4724400"/>
            <a:ext cx="2105025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loud Callout 12"/>
          <p:cNvSpPr/>
          <p:nvPr/>
        </p:nvSpPr>
        <p:spPr>
          <a:xfrm>
            <a:off x="6477000" y="3160175"/>
            <a:ext cx="2241385" cy="1181100"/>
          </a:xfrm>
          <a:prstGeom prst="cloudCallout">
            <a:avLst>
              <a:gd name="adj1" fmla="val 5734"/>
              <a:gd name="adj2" fmla="val 104956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mtClean="0"/>
              <a:t>Thảo luận nhóm đôi</a:t>
            </a:r>
            <a:endParaRPr lang="en-US"/>
          </a:p>
        </p:txBody>
      </p:sp>
      <p:pic>
        <p:nvPicPr>
          <p:cNvPr id="2052" name="Picture 4" descr="C:\Users\PC\Pictures\hoi bà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73" y="1986167"/>
            <a:ext cx="16383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ounded Rectangular Callout 13"/>
          <p:cNvSpPr/>
          <p:nvPr/>
        </p:nvSpPr>
        <p:spPr>
          <a:xfrm>
            <a:off x="762000" y="3962400"/>
            <a:ext cx="5257800" cy="2133601"/>
          </a:xfrm>
          <a:prstGeom prst="wedgeRoundRectCallout">
            <a:avLst>
              <a:gd name="adj1" fmla="val 62477"/>
              <a:gd name="adj2" fmla="val 2043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Mỗi biểu tượng ứng với một kiểu trình bày đoạn văn bản, với phông chữ và cỡ chữ, kiểu chữ khác nhau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36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71948" y="14748"/>
            <a:ext cx="82296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Thứ ba, ngày 27 tháng 10 năm 2020</a:t>
            </a:r>
            <a:b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Tin học</a:t>
            </a:r>
            <a:b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Bài 3: Chọn kiểu trình bày có sẵn cho đoạn văn bản (tiết 1</a:t>
            </a:r>
            <a:r>
              <a:rPr lang="en-US" sz="310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00052" y="776748"/>
            <a:ext cx="990600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4" descr="Picture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45161" flipH="1">
            <a:off x="8347567" y="95292"/>
            <a:ext cx="756878" cy="959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04800" y="1447800"/>
            <a:ext cx="8229600" cy="54848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Font typeface="Wingdings 3"/>
              <a:buNone/>
            </a:pP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Hoạt động cơ bản:</a:t>
            </a:r>
          </a:p>
        </p:txBody>
      </p:sp>
      <p:sp>
        <p:nvSpPr>
          <p:cNvPr id="8" name="Rectangle 7"/>
          <p:cNvSpPr/>
          <p:nvPr/>
        </p:nvSpPr>
        <p:spPr>
          <a:xfrm>
            <a:off x="609600" y="2052935"/>
            <a:ext cx="62677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ách chọn kiểu có sẵn cho đoạn văn bản: </a:t>
            </a:r>
            <a:endParaRPr lang="en-US" sz="2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-184688" y="2209800"/>
            <a:ext cx="9135965" cy="1019107"/>
            <a:chOff x="-99469" y="2995946"/>
            <a:chExt cx="9303809" cy="1019107"/>
          </a:xfrm>
        </p:grpSpPr>
        <p:pic>
          <p:nvPicPr>
            <p:cNvPr id="10" name="图片 31755" descr="1-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99469" y="2995946"/>
              <a:ext cx="9217024" cy="101910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1185345" y="3274666"/>
              <a:ext cx="80189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Bước 1: Nháy chuột vào đoạn văn bản cần chọn kiểu trình bày</a:t>
              </a:r>
              <a:endPara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-193654" y="2971800"/>
            <a:ext cx="8810836" cy="1019106"/>
            <a:chOff x="140441" y="4273469"/>
            <a:chExt cx="8810836" cy="1019106"/>
          </a:xfrm>
        </p:grpSpPr>
        <p:pic>
          <p:nvPicPr>
            <p:cNvPr id="13" name="图片 31756" descr="1-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441" y="4273469"/>
              <a:ext cx="8810836" cy="101910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4" name="TextBox 13"/>
            <p:cNvSpPr txBox="1"/>
            <p:nvPr/>
          </p:nvSpPr>
          <p:spPr>
            <a:xfrm>
              <a:off x="1326813" y="4552189"/>
              <a:ext cx="76244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Bước 2: Nháy chọn mẫu có sẵn.</a:t>
              </a:r>
              <a:endPara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Oval Callout 14"/>
          <p:cNvSpPr/>
          <p:nvPr/>
        </p:nvSpPr>
        <p:spPr>
          <a:xfrm>
            <a:off x="3552699" y="3990906"/>
            <a:ext cx="4787267" cy="1519579"/>
          </a:xfrm>
          <a:prstGeom prst="wedgeEllipseCallout">
            <a:avLst>
              <a:gd name="adj1" fmla="val -83553"/>
              <a:gd name="adj2" fmla="val -5829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Lợi ích của việc chọn kiểu trình bày có sẵn cho đoạn văn bản?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4" descr="C:\Users\PC\Pictures\hoi bà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73" y="3990906"/>
            <a:ext cx="16383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ounded Rectangle 17"/>
          <p:cNvSpPr/>
          <p:nvPr/>
        </p:nvSpPr>
        <p:spPr>
          <a:xfrm>
            <a:off x="648395" y="3990906"/>
            <a:ext cx="7962205" cy="2105094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en-US" sz="32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Chọn </a:t>
            </a:r>
            <a:r>
              <a:rPr lang="en-US" sz="32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kiểu trình bày có sẵn cho đoạn văn bản tiết kiệm được thời gian định dạng vì kiểu có sẵn đã được định dạng như: Phông chữ, màu chữ, cỡ chữ.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52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 animBg="1"/>
      <p:bldP spid="15" grpId="1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71948" y="14748"/>
            <a:ext cx="82296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Thứ ba, ngày 27 tháng 10 năm 2020</a:t>
            </a:r>
            <a:b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Tin học</a:t>
            </a:r>
            <a:br>
              <a:rPr lang="en-US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Bài 3: Chọn kiểu trình bày có sẵn cho đoạn văn bản (tiết 1</a:t>
            </a:r>
            <a:r>
              <a:rPr lang="en-US" sz="310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00052" y="776748"/>
            <a:ext cx="990600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4" descr="Picture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45161" flipH="1">
            <a:off x="8347567" y="95292"/>
            <a:ext cx="756878" cy="959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04800" y="1508919"/>
            <a:ext cx="8229600" cy="54848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>
              <a:buFont typeface="Wingdings 3"/>
              <a:buNone/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Hoạt động thực hành:</a:t>
            </a:r>
          </a:p>
        </p:txBody>
      </p:sp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304800" y="1970087"/>
            <a:ext cx="8458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zh-CN" sz="2800">
                <a:latin typeface="Times New Roman" pitchFamily="18" charset="0"/>
              </a:rPr>
              <a:t>1. Mở một văn bản có nhiều đoạn đã có sẵn, sau đó luyện tập các thao tác sau:</a:t>
            </a:r>
            <a:endParaRPr lang="en-US" altLang="zh-CN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04800" y="2819400"/>
            <a:ext cx="83058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>
              <a:tabLst>
                <a:tab pos="342900" algn="l"/>
              </a:tabLst>
            </a:pPr>
            <a:r>
              <a:rPr lang="en-US" altLang="zh-CN" sz="2800">
                <a:latin typeface="Times New Roman" pitchFamily="18" charset="0"/>
              </a:rPr>
              <a:t>a, Chọn kiểu trình b</a:t>
            </a:r>
            <a:r>
              <a:rPr lang="en-US" altLang="zh-CN" sz="2800"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en-US" altLang="zh-CN" sz="2800">
                <a:latin typeface="Times New Roman" pitchFamily="18" charset="0"/>
              </a:rPr>
              <a:t>y khác nhau cho mỗi đoạn văn bản.</a:t>
            </a:r>
          </a:p>
          <a:p>
            <a:pPr eaLnBrk="0" hangingPunct="0">
              <a:tabLst>
                <a:tab pos="342900" algn="l"/>
              </a:tabLst>
            </a:pPr>
            <a:r>
              <a:rPr lang="en-US" altLang="zh-CN" sz="2800">
                <a:latin typeface="Times New Roman" pitchFamily="18" charset="0"/>
              </a:rPr>
              <a:t>b, Tìm hiểu các kiểu trình bày văn bản có sẵn khác nhau theo hướng dẫn sau:</a:t>
            </a:r>
          </a:p>
          <a:p>
            <a:pPr eaLnBrk="0" hangingPunct="0">
              <a:tabLst>
                <a:tab pos="342900" algn="l"/>
              </a:tabLst>
            </a:pPr>
            <a:r>
              <a:rPr lang="en-US" altLang="zh-CN" sz="2800">
                <a:latin typeface="Times New Roman" pitchFamily="18" charset="0"/>
              </a:rPr>
              <a:t>- Nháy chuột vào mũi tên để hiển thị các kiểu</a:t>
            </a:r>
          </a:p>
          <a:p>
            <a:pPr eaLnBrk="0" hangingPunct="0">
              <a:tabLst>
                <a:tab pos="342900" algn="l"/>
              </a:tabLst>
            </a:pPr>
            <a:r>
              <a:rPr lang="en-US" altLang="zh-CN" sz="2800">
                <a:latin typeface="Times New Roman" pitchFamily="18" charset="0"/>
              </a:rPr>
              <a:t>trình bày văn bản sẵn có khác</a:t>
            </a:r>
            <a:r>
              <a:rPr lang="en-US" altLang="zh-CN" sz="2800" smtClean="0">
                <a:latin typeface="Times New Roman" pitchFamily="18" charset="0"/>
              </a:rPr>
              <a:t>.</a:t>
            </a:r>
            <a:endParaRPr lang="en-US" altLang="zh-CN" sz="2800">
              <a:latin typeface="Times New Roman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5105400"/>
            <a:ext cx="765416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 flipH="1" flipV="1">
            <a:off x="7543800" y="5867400"/>
            <a:ext cx="990600" cy="2286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363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229</TotalTime>
  <Words>728</Words>
  <Application>Microsoft Office PowerPoint</Application>
  <PresentationFormat>On-screen Show (4:3)</PresentationFormat>
  <Paragraphs>128</Paragraphs>
  <Slides>15</Slides>
  <Notes>0</Notes>
  <HiddenSlides>0</HiddenSlides>
  <MMClips>3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Concourse</vt:lpstr>
      <vt:lpstr>Bitmap Image</vt:lpstr>
      <vt:lpstr>PowerPoint Presentation</vt:lpstr>
      <vt:lpstr>PowerPoint Presentation</vt:lpstr>
      <vt:lpstr>PowerPoint Presentation</vt:lpstr>
      <vt:lpstr>PowerPoint Presentation</vt:lpstr>
      <vt:lpstr>Thứ ba, ngày 27 tháng 10 năm 2020 Tin học </vt:lpstr>
      <vt:lpstr>Thứ ba, ngày 27 tháng 10 năm 2020 Tin học Bài 3: Chọn kiểu trình bày có sẵn cho đoạn văn bản</vt:lpstr>
      <vt:lpstr>Thứ ba, ngày 27 tháng 10 năm 2020 Tin học Bài 3: Chọn kiểu trình bày có sẵn cho đoạn văn bản (tiết 1)</vt:lpstr>
      <vt:lpstr>Thứ ba, ngày 27 tháng 10 năm 2020 Tin học Bài 3: Chọn kiểu trình bày có sẵn cho đoạn văn bản (tiết 1)</vt:lpstr>
      <vt:lpstr>Thứ ba, ngày 27 tháng 10 năm 2020 Tin học Bài 3: Chọn kiểu trình bày có sẵn cho đoạn văn bản (tiết 1)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28</cp:revision>
  <dcterms:created xsi:type="dcterms:W3CDTF">2020-10-15T01:47:13Z</dcterms:created>
  <dcterms:modified xsi:type="dcterms:W3CDTF">2020-10-29T01:19:25Z</dcterms:modified>
</cp:coreProperties>
</file>