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8" r:id="rId1"/>
  </p:sldMasterIdLst>
  <p:notesMasterIdLst>
    <p:notesMasterId r:id="rId20"/>
  </p:notesMasterIdLst>
  <p:sldIdLst>
    <p:sldId id="369" r:id="rId2"/>
    <p:sldId id="332" r:id="rId3"/>
    <p:sldId id="308" r:id="rId4"/>
    <p:sldId id="344" r:id="rId5"/>
    <p:sldId id="320" r:id="rId6"/>
    <p:sldId id="348" r:id="rId7"/>
    <p:sldId id="349" r:id="rId8"/>
    <p:sldId id="350" r:id="rId9"/>
    <p:sldId id="346" r:id="rId10"/>
    <p:sldId id="321" r:id="rId11"/>
    <p:sldId id="370" r:id="rId12"/>
    <p:sldId id="375" r:id="rId13"/>
    <p:sldId id="376" r:id="rId14"/>
    <p:sldId id="378" r:id="rId15"/>
    <p:sldId id="379" r:id="rId16"/>
    <p:sldId id="377" r:id="rId17"/>
    <p:sldId id="380" r:id="rId18"/>
    <p:sldId id="374" r:id="rId1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1A8A"/>
    <a:srgbClr val="1D10CC"/>
    <a:srgbClr val="FF0066"/>
    <a:srgbClr val="FFFF00"/>
    <a:srgbClr val="000000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660" autoAdjust="0"/>
  </p:normalViewPr>
  <p:slideViewPr>
    <p:cSldViewPr>
      <p:cViewPr>
        <p:scale>
          <a:sx n="66" d="100"/>
          <a:sy n="66" d="100"/>
        </p:scale>
        <p:origin x="-636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EB73924-ACCB-4868-8828-897B34F72F10}" type="datetimeFigureOut">
              <a:rPr lang="en-US"/>
              <a:pPr>
                <a:defRPr/>
              </a:pPr>
              <a:t>03/06/2021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A436590B-66D9-411A-B445-A1EC1BC031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7322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0C6960E-6D49-4320-B85A-3DD5BE84B885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50000"/>
              </a:spcBef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50000"/>
              </a:spcBef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50000"/>
              </a:spcBef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fld id="{6C147D13-D4C7-443D-92FA-6A8C5E9431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070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50000"/>
              </a:spcBef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50000"/>
              </a:spcBef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50000"/>
              </a:spcBef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fld id="{869907DB-14F1-4C70-9564-3D52C6BCCB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219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50000"/>
              </a:spcBef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50000"/>
              </a:spcBef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50000"/>
              </a:spcBef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fld id="{DF01FA37-C806-4575-867D-DFBCF3B5B8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879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50000"/>
              </a:spcBef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50000"/>
              </a:spcBef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50000"/>
              </a:spcBef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fld id="{F0FE232D-B324-4864-88B2-A97FEB8D60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127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50000"/>
              </a:spcBef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50000"/>
              </a:spcBef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50000"/>
              </a:spcBef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fld id="{5FB7DC18-BABC-40CF-BED2-4961986733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511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50000"/>
              </a:spcBef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50000"/>
              </a:spcBef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50000"/>
              </a:spcBef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fld id="{D4AE7768-8D68-4338-AC25-9DFCE75239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575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50000"/>
              </a:spcBef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50000"/>
              </a:spcBef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50000"/>
              </a:spcBef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fld id="{D9CD54C7-A302-47B4-89CD-7631F3ED76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826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50000"/>
              </a:spcBef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50000"/>
              </a:spcBef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50000"/>
              </a:spcBef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fld id="{BEC2AC63-E58A-478D-BA80-52D59C6E3D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362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50000"/>
              </a:spcBef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50000"/>
              </a:spcBef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50000"/>
              </a:spcBef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fld id="{57FD2135-93B3-4314-8ACA-473A74CA42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955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50000"/>
              </a:spcBef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50000"/>
              </a:spcBef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50000"/>
              </a:spcBef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fld id="{59C946C7-4795-461F-B727-6924416D9D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325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50000"/>
              </a:spcBef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50000"/>
              </a:spcBef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50000"/>
              </a:spcBef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fld id="{137E88F8-6A9E-43B0-979D-59D04C6F35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18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400">
                <a:solidFill>
                  <a:srgbClr val="000000"/>
                </a:solidFill>
                <a:latin typeface="Arial"/>
                <a:cs typeface="+mn-cs"/>
              </a:defRPr>
            </a:lvl1pPr>
          </a:lstStyle>
          <a:p>
            <a:pPr>
              <a:defRPr/>
            </a:pPr>
            <a:endParaRPr lang="en-US">
              <a:effectLst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defRPr sz="1400">
                <a:solidFill>
                  <a:srgbClr val="000000"/>
                </a:solidFill>
                <a:latin typeface="Arial"/>
                <a:cs typeface="+mn-cs"/>
              </a:defRPr>
            </a:lvl1pPr>
          </a:lstStyle>
          <a:p>
            <a:pPr>
              <a:defRPr/>
            </a:pPr>
            <a:endParaRPr lang="en-US">
              <a:effectLst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400">
                <a:solidFill>
                  <a:srgbClr val="000000"/>
                </a:solidFill>
                <a:latin typeface="Arial"/>
                <a:cs typeface="+mn-cs"/>
              </a:defRPr>
            </a:lvl1pPr>
          </a:lstStyle>
          <a:p>
            <a:pPr>
              <a:defRPr/>
            </a:pPr>
            <a:fld id="{376527B3-5370-4902-9DEA-FBFAAE43B045}" type="slidenum">
              <a:rPr lang="en-US">
                <a:effectLst/>
              </a:rPr>
              <a:pPr>
                <a:defRPr/>
              </a:pPr>
              <a:t>‹#›</a:t>
            </a:fld>
            <a:endParaRPr lang="en-US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0784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2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slide" Target="slide14.xml"/><Relationship Id="rId7" Type="http://schemas.openxmlformats.org/officeDocument/2006/relationships/image" Target="../media/image29.gi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gif"/><Relationship Id="rId11" Type="http://schemas.openxmlformats.org/officeDocument/2006/relationships/image" Target="../media/image30.wmf"/><Relationship Id="rId5" Type="http://schemas.openxmlformats.org/officeDocument/2006/relationships/slide" Target="slide18.xml"/><Relationship Id="rId10" Type="http://schemas.openxmlformats.org/officeDocument/2006/relationships/hyperlink" Target="file:///C:\Users\NGUYEN%20CONG%20NAM\Desktop\Paint.lnk" TargetMode="External"/><Relationship Id="rId4" Type="http://schemas.openxmlformats.org/officeDocument/2006/relationships/slide" Target="slide16.xml"/><Relationship Id="rId9" Type="http://schemas.openxmlformats.org/officeDocument/2006/relationships/slide" Target="slide1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1.jpeg"/><Relationship Id="rId7" Type="http://schemas.openxmlformats.org/officeDocument/2006/relationships/slide" Target="slide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slide" Target="slide13.xml"/><Relationship Id="rId5" Type="http://schemas.openxmlformats.org/officeDocument/2006/relationships/image" Target="../media/image33.png"/><Relationship Id="rId10" Type="http://schemas.openxmlformats.org/officeDocument/2006/relationships/image" Target="../media/image30.wmf"/><Relationship Id="rId4" Type="http://schemas.openxmlformats.org/officeDocument/2006/relationships/image" Target="../media/image32.png"/><Relationship Id="rId9" Type="http://schemas.openxmlformats.org/officeDocument/2006/relationships/slide" Target="slide1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image" Target="../media/image31.jpeg"/><Relationship Id="rId7" Type="http://schemas.openxmlformats.org/officeDocument/2006/relationships/image" Target="../media/image30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slide" Target="slide18.xml"/><Relationship Id="rId5" Type="http://schemas.openxmlformats.org/officeDocument/2006/relationships/image" Target="../media/image28.gif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slide" Target="slide13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wmf"/><Relationship Id="rId5" Type="http://schemas.openxmlformats.org/officeDocument/2006/relationships/slide" Target="slide18.xml"/><Relationship Id="rId4" Type="http://schemas.openxmlformats.org/officeDocument/2006/relationships/image" Target="../media/image28.gi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1.jpeg"/><Relationship Id="rId7" Type="http://schemas.openxmlformats.org/officeDocument/2006/relationships/slide" Target="slide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slide" Target="slide13.xml"/><Relationship Id="rId5" Type="http://schemas.openxmlformats.org/officeDocument/2006/relationships/image" Target="../media/image38.png"/><Relationship Id="rId10" Type="http://schemas.openxmlformats.org/officeDocument/2006/relationships/image" Target="../media/image30.wmf"/><Relationship Id="rId4" Type="http://schemas.openxmlformats.org/officeDocument/2006/relationships/image" Target="../media/image37.png"/><Relationship Id="rId9" Type="http://schemas.openxmlformats.org/officeDocument/2006/relationships/slide" Target="slide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9"/>
          <p:cNvSpPr>
            <a:spLocks noChangeArrowheads="1" noChangeShapeType="1" noTextEdit="1"/>
          </p:cNvSpPr>
          <p:nvPr/>
        </p:nvSpPr>
        <p:spPr bwMode="auto">
          <a:xfrm>
            <a:off x="228600" y="304800"/>
            <a:ext cx="8915400" cy="6096000"/>
          </a:xfrm>
          <a:prstGeom prst="rect">
            <a:avLst/>
          </a:prstGeom>
        </p:spPr>
        <p:txBody>
          <a:bodyPr wrap="none" fromWordArt="1">
            <a:prstTxWarp prst="textArchUpPour">
              <a:avLst>
                <a:gd name="adj1" fmla="val 10725586"/>
                <a:gd name="adj2" fmla="val 77241"/>
              </a:avLst>
            </a:prstTxWarp>
          </a:bodyPr>
          <a:lstStyle/>
          <a:p>
            <a:pPr algn="ctr" eaLnBrk="0" hangingPunct="0"/>
            <a:r>
              <a:rPr lang="vi-VN" sz="3600" kern="10" dirty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algn="ctr" rotWithShape="0">
                    <a:srgbClr val="C0C0C0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Chào mừng các các thầy, cô giáo về dự giờ thăm lớp</a:t>
            </a:r>
            <a:endParaRPr lang="en-US" sz="3600" kern="10" dirty="0">
              <a:ln w="12700">
                <a:solidFill>
                  <a:srgbClr val="FF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algn="ctr" rotWithShape="0">
                  <a:srgbClr val="C0C0C0">
                    <a:alpha val="5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3276600" y="1447800"/>
            <a:ext cx="3429000" cy="113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4000" b="1" dirty="0" err="1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lang="en-US" sz="2800" b="1" dirty="0"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953000" y="6243637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24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GV: </a:t>
            </a:r>
            <a:r>
              <a:rPr lang="en-US" sz="2400" b="1" dirty="0" err="1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Nông</a:t>
            </a:r>
            <a:r>
              <a:rPr lang="en-US" sz="24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24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Huệ</a:t>
            </a:r>
            <a:endParaRPr lang="en-US" sz="2400" b="1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184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8" presetClass="entr" presetSubtype="12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Box 67"/>
          <p:cNvSpPr txBox="1">
            <a:spLocks noChangeArrowheads="1"/>
          </p:cNvSpPr>
          <p:nvPr/>
        </p:nvSpPr>
        <p:spPr bwMode="auto">
          <a:xfrm>
            <a:off x="838200" y="2286000"/>
            <a:ext cx="6781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 sz="2800">
              <a:solidFill>
                <a:srgbClr val="1D1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609600" y="501650"/>
            <a:ext cx="8229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sz="3200" dirty="0" err="1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32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2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xóa</a:t>
            </a:r>
            <a:r>
              <a:rPr lang="en-US" sz="32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320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2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2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304800" y="1144896"/>
            <a:ext cx="8991600" cy="5255904"/>
            <a:chOff x="228600" y="976043"/>
            <a:chExt cx="8991600" cy="5255904"/>
          </a:xfrm>
        </p:grpSpPr>
        <p:grpSp>
          <p:nvGrpSpPr>
            <p:cNvPr id="4" name="Group 3"/>
            <p:cNvGrpSpPr/>
            <p:nvPr/>
          </p:nvGrpSpPr>
          <p:grpSpPr>
            <a:xfrm>
              <a:off x="228600" y="976043"/>
              <a:ext cx="8991600" cy="964526"/>
              <a:chOff x="-423614" y="2512286"/>
              <a:chExt cx="8839200" cy="1018231"/>
            </a:xfrm>
          </p:grpSpPr>
          <p:grpSp>
            <p:nvGrpSpPr>
              <p:cNvPr id="2" name="Group 1"/>
              <p:cNvGrpSpPr>
                <a:grpSpLocks/>
              </p:cNvGrpSpPr>
              <p:nvPr/>
            </p:nvGrpSpPr>
            <p:grpSpPr bwMode="auto">
              <a:xfrm>
                <a:off x="-423614" y="2526715"/>
                <a:ext cx="8839200" cy="1003802"/>
                <a:chOff x="-423614" y="2450515"/>
                <a:chExt cx="8839200" cy="1003802"/>
              </a:xfrm>
            </p:grpSpPr>
            <p:sp>
              <p:nvSpPr>
                <p:cNvPr id="11" name="Text Box 67"/>
                <p:cNvSpPr txBox="1">
                  <a:spLocks noChangeArrowheads="1"/>
                </p:cNvSpPr>
                <p:nvPr/>
              </p:nvSpPr>
              <p:spPr bwMode="auto">
                <a:xfrm>
                  <a:off x="-423614" y="2577050"/>
                  <a:ext cx="8839200" cy="8772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>
                    <a:spcBef>
                      <a:spcPct val="50000"/>
                    </a:spcBef>
                    <a:defRPr/>
                  </a:pPr>
                  <a:r>
                    <a:rPr lang="en-US" sz="2400" dirty="0" err="1">
                      <a:solidFill>
                        <a:srgbClr val="1D10CC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</a:rPr>
                    <a:t>Bước</a:t>
                  </a:r>
                  <a:r>
                    <a:rPr lang="en-US" sz="2400" dirty="0">
                      <a:solidFill>
                        <a:srgbClr val="1D10CC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</a:rPr>
                    <a:t> 1: </a:t>
                  </a:r>
                  <a:r>
                    <a:rPr lang="en-US" sz="2400" dirty="0" err="1">
                      <a:solidFill>
                        <a:srgbClr val="1D10CC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</a:rPr>
                    <a:t>Nháy</a:t>
                  </a:r>
                  <a:r>
                    <a:rPr lang="en-US" sz="2400" dirty="0">
                      <a:solidFill>
                        <a:srgbClr val="1D10CC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</a:rPr>
                    <a:t> </a:t>
                  </a:r>
                  <a:r>
                    <a:rPr lang="en-US" sz="2400" dirty="0" err="1">
                      <a:solidFill>
                        <a:srgbClr val="1D10CC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</a:rPr>
                    <a:t>chọn</a:t>
                  </a:r>
                  <a:r>
                    <a:rPr lang="en-US" sz="2400" dirty="0">
                      <a:solidFill>
                        <a:srgbClr val="1D10CC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</a:rPr>
                    <a:t> </a:t>
                  </a:r>
                  <a:r>
                    <a:rPr lang="en-US" sz="2400" dirty="0" err="1">
                      <a:solidFill>
                        <a:srgbClr val="1D10CC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</a:rPr>
                    <a:t>công</a:t>
                  </a:r>
                  <a:r>
                    <a:rPr lang="en-US" sz="2400" dirty="0">
                      <a:solidFill>
                        <a:srgbClr val="1D10CC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</a:rPr>
                    <a:t> </a:t>
                  </a:r>
                  <a:r>
                    <a:rPr lang="en-US" sz="2400" dirty="0" err="1">
                      <a:solidFill>
                        <a:srgbClr val="1D10CC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</a:rPr>
                    <a:t>cụ</a:t>
                  </a:r>
                  <a:r>
                    <a:rPr lang="en-US" sz="2400" dirty="0">
                      <a:solidFill>
                        <a:srgbClr val="1D10CC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</a:rPr>
                    <a:t>                                   </a:t>
                  </a:r>
                  <a:r>
                    <a:rPr lang="en-US" sz="2400" dirty="0" err="1">
                      <a:solidFill>
                        <a:srgbClr val="1D10CC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</a:rPr>
                    <a:t>trong</a:t>
                  </a:r>
                  <a:r>
                    <a:rPr lang="en-US" sz="2400" dirty="0">
                      <a:solidFill>
                        <a:srgbClr val="1D10CC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</a:rPr>
                    <a:t>            </a:t>
                  </a:r>
                  <a:r>
                    <a:rPr lang="en-US" sz="2400" dirty="0" err="1">
                      <a:solidFill>
                        <a:srgbClr val="1D10CC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</a:rPr>
                    <a:t>như</a:t>
                  </a:r>
                  <a:r>
                    <a:rPr lang="en-US" sz="2400" dirty="0">
                      <a:solidFill>
                        <a:srgbClr val="1D10CC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</a:rPr>
                    <a:t> hình </a:t>
                  </a:r>
                  <a:r>
                    <a:rPr lang="en-US" sz="2400" dirty="0" err="1" smtClean="0">
                      <a:solidFill>
                        <a:srgbClr val="1D10CC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</a:rPr>
                    <a:t>bên</a:t>
                  </a:r>
                  <a:r>
                    <a:rPr lang="en-US" sz="2400" dirty="0" smtClean="0">
                      <a:solidFill>
                        <a:srgbClr val="1D10CC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</a:rPr>
                    <a:t> </a:t>
                  </a:r>
                  <a:r>
                    <a:rPr lang="en-US" sz="2400" dirty="0" err="1" smtClean="0">
                      <a:solidFill>
                        <a:srgbClr val="1D10CC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</a:rPr>
                    <a:t>dưới</a:t>
                  </a:r>
                  <a:r>
                    <a:rPr lang="en-US" sz="2400" dirty="0" smtClean="0">
                      <a:solidFill>
                        <a:srgbClr val="1D10CC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</a:rPr>
                    <a:t>.</a:t>
                  </a:r>
                  <a:endParaRPr lang="en-US" sz="2400" dirty="0">
                    <a:solidFill>
                      <a:srgbClr val="1D10CC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endParaRPr>
                </a:p>
              </p:txBody>
            </p:sp>
            <p:pic>
              <p:nvPicPr>
                <p:cNvPr id="11278" name="Picture 12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331606" y="2450515"/>
                  <a:ext cx="766763" cy="7620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11269" name="Picture 15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97084" y="2512286"/>
                <a:ext cx="2514600" cy="7429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4800" y="4450772"/>
              <a:ext cx="2428875" cy="1781175"/>
            </a:xfrm>
            <a:prstGeom prst="rect">
              <a:avLst/>
            </a:prstGeom>
          </p:spPr>
        </p:pic>
      </p:grpSp>
      <p:grpSp>
        <p:nvGrpSpPr>
          <p:cNvPr id="13" name="Group 12"/>
          <p:cNvGrpSpPr/>
          <p:nvPr/>
        </p:nvGrpSpPr>
        <p:grpSpPr>
          <a:xfrm>
            <a:off x="304800" y="3211627"/>
            <a:ext cx="8839200" cy="3232401"/>
            <a:chOff x="304800" y="3211627"/>
            <a:chExt cx="8839200" cy="3232401"/>
          </a:xfrm>
        </p:grpSpPr>
        <p:sp>
          <p:nvSpPr>
            <p:cNvPr id="15" name="Text Box 67"/>
            <p:cNvSpPr txBox="1">
              <a:spLocks noChangeArrowheads="1"/>
            </p:cNvSpPr>
            <p:nvPr/>
          </p:nvSpPr>
          <p:spPr bwMode="auto">
            <a:xfrm>
              <a:off x="304800" y="3211627"/>
              <a:ext cx="88392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2400" dirty="0" err="1" smtClean="0">
                  <a:solidFill>
                    <a:srgbClr val="1D1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Bước</a:t>
              </a:r>
              <a:r>
                <a:rPr lang="en-US" sz="2400" dirty="0" smtClean="0">
                  <a:solidFill>
                    <a:srgbClr val="1D1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 </a:t>
              </a:r>
              <a:r>
                <a:rPr lang="en-US" sz="2400" dirty="0">
                  <a:solidFill>
                    <a:srgbClr val="1D1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3: </a:t>
              </a:r>
              <a:r>
                <a:rPr lang="en-US" sz="2400" dirty="0" err="1">
                  <a:solidFill>
                    <a:srgbClr val="1D1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Nhấn</a:t>
              </a:r>
              <a:r>
                <a:rPr lang="en-US" sz="2400" dirty="0">
                  <a:solidFill>
                    <a:srgbClr val="1D1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 </a:t>
              </a:r>
              <a:r>
                <a:rPr lang="en-US" sz="2400" dirty="0" err="1">
                  <a:solidFill>
                    <a:srgbClr val="1D1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phím</a:t>
              </a:r>
              <a:r>
                <a:rPr lang="en-US" sz="2400" dirty="0">
                  <a:solidFill>
                    <a:srgbClr val="1D1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 Delete </a:t>
              </a:r>
              <a:r>
                <a:rPr lang="en-US" sz="2400" dirty="0" err="1">
                  <a:solidFill>
                    <a:srgbClr val="1D1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để</a:t>
              </a:r>
              <a:r>
                <a:rPr lang="en-US" sz="2400" dirty="0">
                  <a:solidFill>
                    <a:srgbClr val="1D1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 </a:t>
              </a:r>
              <a:r>
                <a:rPr lang="en-US" sz="2400" dirty="0" err="1">
                  <a:solidFill>
                    <a:srgbClr val="1D1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xóa</a:t>
              </a:r>
              <a:r>
                <a:rPr lang="en-US" sz="2400" dirty="0">
                  <a:solidFill>
                    <a:srgbClr val="1D1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 </a:t>
              </a:r>
              <a:r>
                <a:rPr lang="en-US" sz="2400" dirty="0" err="1">
                  <a:solidFill>
                    <a:srgbClr val="1D1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vùng</a:t>
              </a:r>
              <a:r>
                <a:rPr lang="en-US" sz="2400" dirty="0">
                  <a:solidFill>
                    <a:srgbClr val="1D1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 </a:t>
              </a:r>
              <a:r>
                <a:rPr lang="en-US" sz="2400" dirty="0" err="1">
                  <a:solidFill>
                    <a:srgbClr val="1D1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đã</a:t>
              </a:r>
              <a:r>
                <a:rPr lang="en-US" sz="2400" dirty="0">
                  <a:solidFill>
                    <a:srgbClr val="1D1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 </a:t>
              </a:r>
              <a:r>
                <a:rPr lang="en-US" sz="2400" dirty="0" err="1">
                  <a:solidFill>
                    <a:srgbClr val="1D1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chọn</a:t>
              </a:r>
              <a:r>
                <a:rPr lang="en-US" sz="2400" dirty="0">
                  <a:solidFill>
                    <a:srgbClr val="1D1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.</a:t>
              </a: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041189" y="4212646"/>
              <a:ext cx="1595438" cy="2231382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304800" y="2127212"/>
            <a:ext cx="8839200" cy="4553276"/>
            <a:chOff x="304800" y="2127212"/>
            <a:chExt cx="8839200" cy="4553276"/>
          </a:xfrm>
        </p:grpSpPr>
        <p:grpSp>
          <p:nvGrpSpPr>
            <p:cNvPr id="12" name="Group 11"/>
            <p:cNvGrpSpPr/>
            <p:nvPr/>
          </p:nvGrpSpPr>
          <p:grpSpPr>
            <a:xfrm>
              <a:off x="304800" y="2214286"/>
              <a:ext cx="8839200" cy="4466202"/>
              <a:chOff x="801033" y="3666276"/>
              <a:chExt cx="8839200" cy="4466202"/>
            </a:xfrm>
          </p:grpSpPr>
          <p:sp>
            <p:nvSpPr>
              <p:cNvPr id="14" name="Text Box 67"/>
              <p:cNvSpPr txBox="1">
                <a:spLocks noChangeArrowheads="1"/>
              </p:cNvSpPr>
              <p:nvPr/>
            </p:nvSpPr>
            <p:spPr bwMode="auto">
              <a:xfrm>
                <a:off x="801033" y="3666276"/>
                <a:ext cx="8839200" cy="8309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2400" dirty="0" err="1" smtClean="0">
                    <a:solidFill>
                      <a:srgbClr val="1D10CC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Bước</a:t>
                </a:r>
                <a:r>
                  <a:rPr lang="en-US" sz="2400" dirty="0" smtClean="0">
                    <a:solidFill>
                      <a:srgbClr val="1D10CC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 </a:t>
                </a:r>
                <a:r>
                  <a:rPr lang="en-US" sz="2400" dirty="0">
                    <a:solidFill>
                      <a:srgbClr val="1D10CC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2: </a:t>
                </a:r>
                <a:r>
                  <a:rPr lang="en-US" sz="2400" dirty="0" err="1">
                    <a:solidFill>
                      <a:srgbClr val="1D10CC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Kéo</a:t>
                </a:r>
                <a:r>
                  <a:rPr lang="en-US" sz="2400" dirty="0">
                    <a:solidFill>
                      <a:srgbClr val="1D10CC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rgbClr val="1D10CC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thả</a:t>
                </a:r>
                <a:r>
                  <a:rPr lang="en-US" sz="2400" dirty="0">
                    <a:solidFill>
                      <a:srgbClr val="1D10CC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rgbClr val="1D10CC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chuột</a:t>
                </a:r>
                <a:r>
                  <a:rPr lang="en-US" sz="2400" dirty="0">
                    <a:solidFill>
                      <a:srgbClr val="1D10CC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rgbClr val="1D10CC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sao</a:t>
                </a:r>
                <a:r>
                  <a:rPr lang="en-US" sz="2400" dirty="0">
                    <a:solidFill>
                      <a:srgbClr val="1D10CC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 cho </a:t>
                </a:r>
                <a:r>
                  <a:rPr lang="en-US" sz="2400" dirty="0" err="1">
                    <a:solidFill>
                      <a:srgbClr val="1D10CC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phần</a:t>
                </a:r>
                <a:r>
                  <a:rPr lang="en-US" sz="2400" dirty="0">
                    <a:solidFill>
                      <a:srgbClr val="1D10CC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rgbClr val="1D10CC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nét</a:t>
                </a:r>
                <a:r>
                  <a:rPr lang="en-US" sz="2400" dirty="0">
                    <a:solidFill>
                      <a:srgbClr val="1D10CC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rgbClr val="1D10CC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đứt</a:t>
                </a:r>
                <a:r>
                  <a:rPr lang="en-US" sz="2400" dirty="0">
                    <a:solidFill>
                      <a:srgbClr val="1D10CC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          </a:t>
                </a:r>
                <a:r>
                  <a:rPr lang="en-US" sz="2400" dirty="0" err="1">
                    <a:solidFill>
                      <a:srgbClr val="1D10CC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bao</a:t>
                </a:r>
                <a:r>
                  <a:rPr lang="en-US" sz="2400" dirty="0">
                    <a:solidFill>
                      <a:srgbClr val="1D10CC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 quanh </a:t>
                </a:r>
                <a:r>
                  <a:rPr lang="en-US" sz="2400" dirty="0" err="1">
                    <a:solidFill>
                      <a:srgbClr val="1D10CC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cửa</a:t>
                </a:r>
                <a:r>
                  <a:rPr lang="en-US" sz="2400" dirty="0">
                    <a:solidFill>
                      <a:srgbClr val="1D10CC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rgbClr val="1D10CC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sổ</a:t>
                </a:r>
                <a:r>
                  <a:rPr lang="en-US" sz="2400" dirty="0">
                    <a:solidFill>
                      <a:srgbClr val="1D10CC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rgbClr val="1D10CC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ngôi</a:t>
                </a:r>
                <a:r>
                  <a:rPr lang="en-US" sz="2400" dirty="0">
                    <a:solidFill>
                      <a:srgbClr val="1D10CC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 nhà</a:t>
                </a:r>
                <a:r>
                  <a:rPr lang="en-US" sz="2400" dirty="0" smtClean="0">
                    <a:solidFill>
                      <a:srgbClr val="1D10CC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.</a:t>
                </a:r>
                <a:endParaRPr lang="en-US" sz="2400" dirty="0">
                  <a:solidFill>
                    <a:srgbClr val="1D1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620433" y="5791925"/>
                <a:ext cx="3731636" cy="2340553"/>
              </a:xfrm>
              <a:prstGeom prst="rect">
                <a:avLst/>
              </a:prstGeom>
            </p:spPr>
          </p:pic>
        </p:grpSp>
        <p:pic>
          <p:nvPicPr>
            <p:cNvPr id="21" name="Picture 14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7684" y="2127212"/>
              <a:ext cx="646471" cy="649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ChangeArrowheads="1"/>
          </p:cNvSpPr>
          <p:nvPr/>
        </p:nvSpPr>
        <p:spPr bwMode="auto">
          <a:xfrm>
            <a:off x="-526473" y="14288"/>
            <a:ext cx="9829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BÀI 4: TẨY, XÓA CHI TIẾT TRANH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</a:rPr>
              <a:t>VẼ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1510" name="TextBox 9"/>
          <p:cNvSpPr txBox="1">
            <a:spLocks noChangeArrowheads="1"/>
          </p:cNvSpPr>
          <p:nvPr/>
        </p:nvSpPr>
        <p:spPr bwMode="auto">
          <a:xfrm>
            <a:off x="304800" y="573232"/>
            <a:ext cx="84089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hành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11" name="Text Box 67"/>
          <p:cNvSpPr txBox="1">
            <a:spLocks noChangeArrowheads="1"/>
          </p:cNvSpPr>
          <p:nvPr/>
        </p:nvSpPr>
        <p:spPr bwMode="auto">
          <a:xfrm>
            <a:off x="304800" y="1132176"/>
            <a:ext cx="883920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514350" indent="-514350">
              <a:buAutoNum type="arabicPeriod"/>
            </a:pPr>
            <a:r>
              <a:rPr lang="nl-NL" sz="2800" b="1" dirty="0" smtClean="0">
                <a:effectLst/>
                <a:latin typeface="Times New Roman" pitchFamily="18" charset="0"/>
                <a:cs typeface="Times New Roman" pitchFamily="18" charset="0"/>
              </a:rPr>
              <a:t>Vẽ </a:t>
            </a:r>
            <a:r>
              <a:rPr lang="nl-NL" sz="2800" b="1" dirty="0">
                <a:effectLst/>
                <a:latin typeface="Times New Roman" pitchFamily="18" charset="0"/>
                <a:cs typeface="Times New Roman" pitchFamily="18" charset="0"/>
              </a:rPr>
              <a:t>chiếc điện thoại như hình </a:t>
            </a:r>
            <a:r>
              <a:rPr lang="nl-NL" sz="2800" b="1" dirty="0" smtClean="0">
                <a:effectLst/>
                <a:latin typeface="Times New Roman" pitchFamily="18" charset="0"/>
                <a:cs typeface="Times New Roman" pitchFamily="18" charset="0"/>
              </a:rPr>
              <a:t>bên dưới, </a:t>
            </a:r>
            <a:r>
              <a:rPr lang="nl-NL" sz="2800" b="1" dirty="0">
                <a:effectLst/>
                <a:latin typeface="Times New Roman" pitchFamily="18" charset="0"/>
                <a:cs typeface="Times New Roman" pitchFamily="18" charset="0"/>
              </a:rPr>
              <a:t>lưu bài vẽ vào thư mục trên máy tính có tên dienthoai</a:t>
            </a:r>
            <a:r>
              <a:rPr lang="nl-NL" sz="2800" b="1" dirty="0" smtClean="0"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nl-NL" sz="2800" b="1" dirty="0" smtClean="0">
                <a:effectLst/>
                <a:latin typeface="Times New Roman" pitchFamily="18" charset="0"/>
                <a:cs typeface="Times New Roman" pitchFamily="18" charset="0"/>
              </a:rPr>
              <a:t>2. mở bài vẽ điện thoại đã vẽ ở trên, xóa một số chi tiết và vẽ thêm một số chi tiết để được chiếc điện thoại như hình bên</a:t>
            </a:r>
          </a:p>
          <a:p>
            <a:endParaRPr lang="en-US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806801"/>
            <a:ext cx="188595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3844901"/>
            <a:ext cx="1990725" cy="2971800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>
            <a:off x="3048000" y="5181600"/>
            <a:ext cx="15240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695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0" grpId="0"/>
      <p:bldP spid="21511" grpId="0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5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1295400" y="1447800"/>
            <a:ext cx="6553200" cy="217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54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TRÒ CHƠI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sz="5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“Ô SỐ MAY MẮN”</a:t>
            </a:r>
          </a:p>
        </p:txBody>
      </p:sp>
    </p:spTree>
    <p:extLst>
      <p:ext uri="{BB962C8B-B14F-4D97-AF65-F5344CB8AC3E}">
        <p14:creationId xmlns:p14="http://schemas.microsoft.com/office/powerpoint/2010/main" val="185393005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SKY_DA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Oval 3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2514600" y="2362200"/>
            <a:ext cx="1143000" cy="1066800"/>
          </a:xfrm>
          <a:prstGeom prst="ellipse">
            <a:avLst/>
          </a:prstGeom>
          <a:gradFill rotWithShape="1">
            <a:gsLst>
              <a:gs pos="0">
                <a:srgbClr val="FFCCCC"/>
              </a:gs>
              <a:gs pos="100000">
                <a:srgbClr val="66FFFF"/>
              </a:gs>
            </a:gsLst>
            <a:lin ang="0" scaled="1"/>
          </a:gradFill>
          <a:ln w="95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7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19460" name="Oval 4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809999" y="2347913"/>
            <a:ext cx="1184787" cy="1042782"/>
          </a:xfrm>
          <a:prstGeom prst="ellipse">
            <a:avLst/>
          </a:prstGeom>
          <a:gradFill rotWithShape="1">
            <a:gsLst>
              <a:gs pos="0">
                <a:srgbClr val="FFCCCC"/>
              </a:gs>
              <a:gs pos="100000">
                <a:srgbClr val="66FFFF"/>
              </a:gs>
            </a:gsLst>
            <a:lin ang="0" scaled="1"/>
          </a:gradFill>
          <a:ln w="95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7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81" name="Picture 9" descr="kitty">
            <a:hlinkClick r:id="rId5" action="ppaction://hlinksldjump"/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0" y="2603500"/>
            <a:ext cx="28956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10" descr="1PTRIGB20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19812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6" name="Oval 5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6477000" y="2355850"/>
            <a:ext cx="1143000" cy="1066800"/>
          </a:xfrm>
          <a:prstGeom prst="ellipse">
            <a:avLst/>
          </a:prstGeom>
          <a:gradFill rotWithShape="1">
            <a:gsLst>
              <a:gs pos="0">
                <a:srgbClr val="FFCCCC"/>
              </a:gs>
              <a:gs pos="100000">
                <a:srgbClr val="66FFFF"/>
              </a:gs>
            </a:gsLst>
            <a:lin ang="0" scaled="1"/>
          </a:gradFill>
          <a:ln w="95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7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9" name="Oval 5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5105400" y="2355850"/>
            <a:ext cx="1143000" cy="1066800"/>
          </a:xfrm>
          <a:prstGeom prst="ellipse">
            <a:avLst/>
          </a:prstGeom>
          <a:gradFill rotWithShape="1">
            <a:gsLst>
              <a:gs pos="0">
                <a:srgbClr val="FFCCCC"/>
              </a:gs>
              <a:gs pos="100000">
                <a:srgbClr val="66FFFF"/>
              </a:gs>
            </a:gsLst>
            <a:lin ang="0" scaled="1"/>
          </a:gradFill>
          <a:ln w="95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7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10" name="Oval 5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7772400" y="2355850"/>
            <a:ext cx="1143000" cy="1066800"/>
          </a:xfrm>
          <a:prstGeom prst="ellipse">
            <a:avLst/>
          </a:prstGeom>
          <a:gradFill rotWithShape="1">
            <a:gsLst>
              <a:gs pos="0">
                <a:srgbClr val="FFCCCC"/>
              </a:gs>
              <a:gs pos="100000">
                <a:srgbClr val="66FFFF"/>
              </a:gs>
            </a:gsLst>
            <a:lin ang="0" scaled="1"/>
          </a:gradFill>
          <a:ln w="95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7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pic>
        <p:nvPicPr>
          <p:cNvPr id="24586" name="Picture 6" descr="POINSET2">
            <a:hlinkClick r:id="rId10" action="ppaction://hlinkfile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099175" y="4048125"/>
            <a:ext cx="2819400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2660309" y="2971800"/>
            <a:ext cx="4974439" cy="1200329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200" b="1" spc="50" dirty="0" err="1">
                <a:ln w="11430"/>
                <a:solidFill>
                  <a:srgbClr val="FF33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Củng</a:t>
            </a:r>
            <a:r>
              <a:rPr lang="en-US" sz="7200" b="1" spc="50" dirty="0">
                <a:ln w="11430"/>
                <a:solidFill>
                  <a:srgbClr val="FF33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spc="50" dirty="0" err="1">
                <a:ln w="11430"/>
                <a:solidFill>
                  <a:srgbClr val="FF33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7200" b="1" spc="50" dirty="0">
                <a:ln w="11430"/>
                <a:solidFill>
                  <a:srgbClr val="FF33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spc="50" dirty="0" err="1">
                <a:ln w="11430"/>
                <a:solidFill>
                  <a:srgbClr val="FF33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endParaRPr lang="en-US" sz="7200" b="1" spc="50" dirty="0">
              <a:ln w="11430"/>
              <a:solidFill>
                <a:srgbClr val="FF3399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Oval 1">
            <a:hlinkClick r:id="rId5" action="ppaction://hlinksldjump"/>
          </p:cNvPr>
          <p:cNvSpPr/>
          <p:nvPr/>
        </p:nvSpPr>
        <p:spPr>
          <a:xfrm>
            <a:off x="1521542" y="6172200"/>
            <a:ext cx="609600" cy="5334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1295400" y="-112713"/>
            <a:ext cx="6553200" cy="217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54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TRÒ CHƠI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sz="5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“Ô SỐ MAY MẮN”</a:t>
            </a:r>
          </a:p>
        </p:txBody>
      </p:sp>
    </p:spTree>
    <p:extLst>
      <p:ext uri="{BB962C8B-B14F-4D97-AF65-F5344CB8AC3E}">
        <p14:creationId xmlns:p14="http://schemas.microsoft.com/office/powerpoint/2010/main" val="384031970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94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 nodeType="clickPar">
                      <p:stCondLst>
                        <p:cond delay="0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3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59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94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94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6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 nodeType="clickPar">
                      <p:stCondLst>
                        <p:cond delay="0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 nodeType="clickPar">
                      <p:stCondLst>
                        <p:cond delay="0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9459" grpId="0" animBg="1"/>
      <p:bldP spid="19460" grpId="0" animBg="1"/>
      <p:bldP spid="19466" grpId="0" animBg="1"/>
      <p:bldP spid="9" grpId="0" animBg="1"/>
      <p:bldP spid="10" grpId="0" animBg="1"/>
      <p:bldP spid="11" grpId="0"/>
      <p:bldP spid="13" grpId="0"/>
      <p:bldP spid="13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" descr="Picture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0"/>
            <a:ext cx="91313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TextBox 2"/>
          <p:cNvSpPr txBox="1">
            <a:spLocks noChangeArrowheads="1"/>
          </p:cNvSpPr>
          <p:nvPr/>
        </p:nvSpPr>
        <p:spPr bwMode="auto">
          <a:xfrm>
            <a:off x="1295400" y="838200"/>
            <a:ext cx="6821488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Chỉ ra công cụ chọn phần hình vẽ trong các công cụ sau:</a:t>
            </a:r>
          </a:p>
          <a:p>
            <a:pPr algn="ctr" eaLnBrk="1" hangingPunct="1"/>
            <a:r>
              <a:rPr lang="en-US" sz="36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2311400" y="3200400"/>
            <a:ext cx="609600" cy="457200"/>
          </a:xfrm>
          <a:prstGeom prst="ellipse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vi-VN">
              <a:solidFill>
                <a:srgbClr val="FFFFFF"/>
              </a:solidFill>
              <a:latin typeface="VNI-Disney"/>
              <a:cs typeface="Times New Roman" pitchFamily="18" charset="0"/>
            </a:endParaRPr>
          </a:p>
        </p:txBody>
      </p:sp>
      <p:sp>
        <p:nvSpPr>
          <p:cNvPr id="26629" name="TextBox 3"/>
          <p:cNvSpPr txBox="1">
            <a:spLocks noChangeArrowheads="1"/>
          </p:cNvSpPr>
          <p:nvPr/>
        </p:nvSpPr>
        <p:spPr bwMode="auto">
          <a:xfrm>
            <a:off x="2330450" y="2303463"/>
            <a:ext cx="2438400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A. </a:t>
            </a:r>
          </a:p>
        </p:txBody>
      </p:sp>
      <p:sp>
        <p:nvSpPr>
          <p:cNvPr id="26630" name="TextBox 4"/>
          <p:cNvSpPr txBox="1">
            <a:spLocks noChangeArrowheads="1"/>
          </p:cNvSpPr>
          <p:nvPr/>
        </p:nvSpPr>
        <p:spPr bwMode="auto">
          <a:xfrm>
            <a:off x="2330450" y="3124200"/>
            <a:ext cx="2286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20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B. </a:t>
            </a:r>
          </a:p>
        </p:txBody>
      </p:sp>
      <p:sp>
        <p:nvSpPr>
          <p:cNvPr id="26631" name="TextBox 5"/>
          <p:cNvSpPr txBox="1">
            <a:spLocks noChangeArrowheads="1"/>
          </p:cNvSpPr>
          <p:nvPr/>
        </p:nvSpPr>
        <p:spPr bwMode="auto">
          <a:xfrm>
            <a:off x="2438400" y="4064000"/>
            <a:ext cx="3200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C. </a:t>
            </a:r>
          </a:p>
        </p:txBody>
      </p:sp>
      <p:pic>
        <p:nvPicPr>
          <p:cNvPr id="26632" name="Picture 3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111375"/>
            <a:ext cx="1136650" cy="86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33" name="Picture 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8638" y="3048000"/>
            <a:ext cx="1116012" cy="836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34" name="Picture 3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038" y="3962400"/>
            <a:ext cx="1065212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35" name="Picture 17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4400" y="2463800"/>
            <a:ext cx="28956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36" name="Picture 6" descr="POINSET2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330950" y="4191000"/>
            <a:ext cx="2819400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Left Arrow 1">
            <a:hlinkClick r:id="rId11" action="ppaction://hlinksldjump"/>
          </p:cNvPr>
          <p:cNvSpPr/>
          <p:nvPr/>
        </p:nvSpPr>
        <p:spPr>
          <a:xfrm>
            <a:off x="7162800" y="5353844"/>
            <a:ext cx="844550" cy="48418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93891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4" descr="Picture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13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extBox 15"/>
          <p:cNvSpPr txBox="1">
            <a:spLocks noChangeArrowheads="1"/>
          </p:cNvSpPr>
          <p:nvPr/>
        </p:nvSpPr>
        <p:spPr bwMode="auto">
          <a:xfrm>
            <a:off x="1524000" y="914400"/>
            <a:ext cx="632460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xóa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mềm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Paint,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xóa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nhấn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phím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….</a:t>
            </a:r>
          </a:p>
        </p:txBody>
      </p:sp>
      <p:sp>
        <p:nvSpPr>
          <p:cNvPr id="20" name="Oval 19"/>
          <p:cNvSpPr>
            <a:spLocks noChangeArrowheads="1"/>
          </p:cNvSpPr>
          <p:nvPr/>
        </p:nvSpPr>
        <p:spPr bwMode="auto">
          <a:xfrm>
            <a:off x="2438400" y="4437063"/>
            <a:ext cx="609600" cy="457200"/>
          </a:xfrm>
          <a:prstGeom prst="ellipse">
            <a:avLst/>
          </a:prstGeom>
          <a:noFill/>
          <a:ln w="28575" algn="ctr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vi-VN">
              <a:solidFill>
                <a:srgbClr val="FFFFFF"/>
              </a:solidFill>
              <a:latin typeface="VNI-Disney"/>
              <a:cs typeface="Times New Roman" pitchFamily="18" charset="0"/>
            </a:endParaRPr>
          </a:p>
        </p:txBody>
      </p:sp>
      <p:sp>
        <p:nvSpPr>
          <p:cNvPr id="27653" name="TextBox 3"/>
          <p:cNvSpPr txBox="1">
            <a:spLocks noChangeArrowheads="1"/>
          </p:cNvSpPr>
          <p:nvPr/>
        </p:nvSpPr>
        <p:spPr bwMode="auto">
          <a:xfrm>
            <a:off x="2438400" y="3078163"/>
            <a:ext cx="24384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A.  Ctrl </a:t>
            </a:r>
          </a:p>
        </p:txBody>
      </p:sp>
      <p:sp>
        <p:nvSpPr>
          <p:cNvPr id="27654" name="TextBox 4"/>
          <p:cNvSpPr txBox="1">
            <a:spLocks noChangeArrowheads="1"/>
          </p:cNvSpPr>
          <p:nvPr/>
        </p:nvSpPr>
        <p:spPr bwMode="auto">
          <a:xfrm>
            <a:off x="2362200" y="3657600"/>
            <a:ext cx="2286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2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Shift</a:t>
            </a:r>
            <a:endParaRPr lang="en-US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5" name="TextBox 5"/>
          <p:cNvSpPr txBox="1">
            <a:spLocks noChangeArrowheads="1"/>
          </p:cNvSpPr>
          <p:nvPr/>
        </p:nvSpPr>
        <p:spPr bwMode="auto">
          <a:xfrm>
            <a:off x="2438400" y="4373563"/>
            <a:ext cx="3200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C.  </a:t>
            </a:r>
            <a:r>
              <a:rPr lang="en-US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Delete </a:t>
            </a:r>
            <a:endParaRPr lang="en-US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6" name="Picture 9" descr="kitty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90600" y="2532063"/>
            <a:ext cx="28956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7" name="Picture 6" descr="POINSET2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311900" y="4062413"/>
            <a:ext cx="2819400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Left Arrow 9">
            <a:hlinkClick r:id="rId8" action="ppaction://hlinksldjump"/>
          </p:cNvPr>
          <p:cNvSpPr/>
          <p:nvPr/>
        </p:nvSpPr>
        <p:spPr>
          <a:xfrm>
            <a:off x="7162800" y="5353844"/>
            <a:ext cx="844550" cy="48418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11093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41275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1752600" y="1908175"/>
            <a:ext cx="5334000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500" b="1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1192213" y="2984500"/>
            <a:ext cx="67056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2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Chúc mừng bạn nhận được phần thưởng là </a:t>
            </a:r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“Một tràng pháo tay”</a:t>
            </a:r>
          </a:p>
        </p:txBody>
      </p:sp>
      <p:sp>
        <p:nvSpPr>
          <p:cNvPr id="25605" name="Text Box 4"/>
          <p:cNvSpPr txBox="1">
            <a:spLocks noChangeArrowheads="1"/>
          </p:cNvSpPr>
          <p:nvPr/>
        </p:nvSpPr>
        <p:spPr bwMode="auto">
          <a:xfrm>
            <a:off x="2220913" y="1906588"/>
            <a:ext cx="464820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400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PHẦN THƯỞNG </a:t>
            </a:r>
          </a:p>
        </p:txBody>
      </p:sp>
      <p:pic>
        <p:nvPicPr>
          <p:cNvPr id="25606" name="Picture 9" descr="kitty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2743200"/>
            <a:ext cx="28956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Picture 6" descr="POINSET2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096000" y="4062413"/>
            <a:ext cx="2819400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eft Arrow 7">
            <a:hlinkClick r:id="rId7" action="ppaction://hlinksldjump"/>
          </p:cNvPr>
          <p:cNvSpPr/>
          <p:nvPr/>
        </p:nvSpPr>
        <p:spPr>
          <a:xfrm>
            <a:off x="4122737" y="6310235"/>
            <a:ext cx="844550" cy="48418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95192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4" descr="Picture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0"/>
            <a:ext cx="91313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TextBox 15"/>
          <p:cNvSpPr txBox="1">
            <a:spLocks noChangeArrowheads="1"/>
          </p:cNvSpPr>
          <p:nvPr/>
        </p:nvSpPr>
        <p:spPr bwMode="auto">
          <a:xfrm>
            <a:off x="1371600" y="944563"/>
            <a:ext cx="6767513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Đâu là nút lệnh để chọn kích thước nét vẽ?</a:t>
            </a:r>
          </a:p>
        </p:txBody>
      </p:sp>
      <p:sp>
        <p:nvSpPr>
          <p:cNvPr id="20" name="Oval 19"/>
          <p:cNvSpPr>
            <a:spLocks noChangeArrowheads="1"/>
          </p:cNvSpPr>
          <p:nvPr/>
        </p:nvSpPr>
        <p:spPr bwMode="auto">
          <a:xfrm>
            <a:off x="2328863" y="3176588"/>
            <a:ext cx="609600" cy="457200"/>
          </a:xfrm>
          <a:prstGeom prst="ellipse">
            <a:avLst/>
          </a:prstGeom>
          <a:noFill/>
          <a:ln w="28575" algn="ctr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vi-VN">
              <a:solidFill>
                <a:srgbClr val="FFFFFF"/>
              </a:solidFill>
              <a:latin typeface="VNI-Disney"/>
              <a:cs typeface="Times New Roman" pitchFamily="18" charset="0"/>
            </a:endParaRPr>
          </a:p>
        </p:txBody>
      </p:sp>
      <p:sp>
        <p:nvSpPr>
          <p:cNvPr id="28677" name="TextBox 3"/>
          <p:cNvSpPr txBox="1">
            <a:spLocks noChangeArrowheads="1"/>
          </p:cNvSpPr>
          <p:nvPr/>
        </p:nvSpPr>
        <p:spPr bwMode="auto">
          <a:xfrm>
            <a:off x="2390775" y="2239963"/>
            <a:ext cx="24384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A.  </a:t>
            </a:r>
          </a:p>
        </p:txBody>
      </p:sp>
      <p:sp>
        <p:nvSpPr>
          <p:cNvPr id="28678" name="TextBox 5"/>
          <p:cNvSpPr txBox="1">
            <a:spLocks noChangeArrowheads="1"/>
          </p:cNvSpPr>
          <p:nvPr/>
        </p:nvSpPr>
        <p:spPr bwMode="auto">
          <a:xfrm>
            <a:off x="2390775" y="4156075"/>
            <a:ext cx="3200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C.  </a:t>
            </a:r>
          </a:p>
        </p:txBody>
      </p:sp>
      <p:sp>
        <p:nvSpPr>
          <p:cNvPr id="28679" name="TextBox 3"/>
          <p:cNvSpPr txBox="1">
            <a:spLocks noChangeArrowheads="1"/>
          </p:cNvSpPr>
          <p:nvPr/>
        </p:nvSpPr>
        <p:spPr bwMode="auto">
          <a:xfrm>
            <a:off x="2390775" y="3089275"/>
            <a:ext cx="2438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B. </a:t>
            </a:r>
          </a:p>
        </p:txBody>
      </p:sp>
      <p:pic>
        <p:nvPicPr>
          <p:cNvPr id="28680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1175" y="3022600"/>
            <a:ext cx="1116013" cy="78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81" name="Picture 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1175" y="2209800"/>
            <a:ext cx="1116013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82" name="Picture 1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1175" y="3976688"/>
            <a:ext cx="1116013" cy="836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83" name="Picture 17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4400" y="2314575"/>
            <a:ext cx="28956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84" name="Picture 6" descr="POINSET2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353175" y="4156075"/>
            <a:ext cx="2819400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Left Arrow 12">
            <a:hlinkClick r:id="rId11" action="ppaction://hlinksldjump"/>
          </p:cNvPr>
          <p:cNvSpPr/>
          <p:nvPr/>
        </p:nvSpPr>
        <p:spPr>
          <a:xfrm>
            <a:off x="7162800" y="5353844"/>
            <a:ext cx="844550" cy="48418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54354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 descr="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47200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4" descr="kt"/>
          <p:cNvPicPr>
            <a:picLocks noChangeAspect="1" noChangeArrowheads="1" noCrop="1"/>
          </p:cNvPicPr>
          <p:nvPr/>
        </p:nvPicPr>
        <p:blipFill>
          <a:blip r:embed="rId3">
            <a:lum contrast="36000"/>
          </a:blip>
          <a:srcRect/>
          <a:stretch>
            <a:fillRect/>
          </a:stretch>
        </p:blipFill>
        <p:spPr bwMode="auto">
          <a:xfrm>
            <a:off x="2258081" y="2065282"/>
            <a:ext cx="4857750" cy="866775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</p:pic>
      <p:sp>
        <p:nvSpPr>
          <p:cNvPr id="5" name="WordArt 4"/>
          <p:cNvSpPr>
            <a:spLocks noChangeArrowheads="1" noChangeShapeType="1" noTextEdit="1"/>
          </p:cNvSpPr>
          <p:nvPr/>
        </p:nvSpPr>
        <p:spPr bwMode="auto">
          <a:xfrm>
            <a:off x="861848" y="1"/>
            <a:ext cx="7650217" cy="1736725"/>
          </a:xfrm>
          <a:prstGeom prst="rect">
            <a:avLst/>
          </a:prstGeom>
        </p:spPr>
        <p:txBody>
          <a:bodyPr wrap="none" fromWordArt="1">
            <a:prstTxWarp prst="textWave2">
              <a:avLst>
                <a:gd name="adj1" fmla="val 13005"/>
                <a:gd name="adj2" fmla="val 0"/>
              </a:avLst>
            </a:prstTxWarp>
          </a:bodyPr>
          <a:lstStyle/>
          <a:p>
            <a:pPr algn="ctr">
              <a:defRPr/>
            </a:pPr>
            <a:r>
              <a:rPr lang="en-US" sz="5400" b="1" i="1" kern="10" dirty="0" err="1">
                <a:ln w="952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7030A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Chúc</a:t>
            </a:r>
            <a:r>
              <a:rPr lang="en-US" sz="5400" b="1" i="1" kern="10" dirty="0">
                <a:ln w="952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7030A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5400" b="1" i="1" kern="10" dirty="0" err="1">
                <a:ln w="952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7030A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thầy</a:t>
            </a:r>
            <a:r>
              <a:rPr lang="en-US" sz="5400" b="1" i="1" kern="10" dirty="0">
                <a:ln w="952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7030A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5400" b="1" i="1" kern="10" dirty="0" err="1">
                <a:ln w="952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7030A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cô</a:t>
            </a:r>
            <a:r>
              <a:rPr lang="en-US" sz="5400" b="1" i="1" kern="10" dirty="0">
                <a:ln w="952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7030A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5400" b="1" i="1" kern="10" dirty="0" err="1">
                <a:ln w="952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7030A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và</a:t>
            </a:r>
            <a:r>
              <a:rPr lang="en-US" sz="5400" b="1" i="1" kern="10" dirty="0">
                <a:ln w="952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7030A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5400" b="1" i="1" kern="10" dirty="0" err="1">
                <a:ln w="952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7030A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các</a:t>
            </a:r>
            <a:r>
              <a:rPr lang="en-US" sz="5400" b="1" i="1" kern="10" dirty="0">
                <a:ln w="952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7030A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5400" b="1" i="1" kern="10" dirty="0" err="1">
                <a:ln w="952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7030A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em</a:t>
            </a:r>
            <a:r>
              <a:rPr lang="en-US" sz="5400" b="1" i="1" kern="10" dirty="0">
                <a:ln w="952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7030A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5400" b="1" i="1" kern="10" dirty="0" err="1">
                <a:ln w="952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7030A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nhiều</a:t>
            </a:r>
            <a:r>
              <a:rPr lang="en-US" sz="5400" b="1" i="1" kern="10" dirty="0">
                <a:ln w="952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7030A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5400" b="1" i="1" kern="10" dirty="0" err="1">
                <a:ln w="952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7030A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sức</a:t>
            </a:r>
            <a:r>
              <a:rPr lang="en-US" sz="5400" b="1" i="1" kern="10" dirty="0">
                <a:ln w="952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7030A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5400" b="1" i="1" kern="10" dirty="0" err="1">
                <a:ln w="952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7030A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khỏe</a:t>
            </a:r>
            <a:r>
              <a:rPr lang="en-US" sz="5400" b="1" i="1" kern="10" dirty="0">
                <a:ln w="952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!</a:t>
            </a:r>
          </a:p>
        </p:txBody>
      </p:sp>
      <p:sp>
        <p:nvSpPr>
          <p:cNvPr id="6" name="WordArt 5"/>
          <p:cNvSpPr>
            <a:spLocks noChangeArrowheads="1" noChangeShapeType="1" noTextEdit="1"/>
          </p:cNvSpPr>
          <p:nvPr/>
        </p:nvSpPr>
        <p:spPr bwMode="auto">
          <a:xfrm>
            <a:off x="26988" y="6100763"/>
            <a:ext cx="9320212" cy="9207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6000" kern="10">
                <a:solidFill>
                  <a:srgbClr val="F14124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Trân trọng kính chào!</a:t>
            </a:r>
          </a:p>
        </p:txBody>
      </p:sp>
    </p:spTree>
    <p:extLst>
      <p:ext uri="{BB962C8B-B14F-4D97-AF65-F5344CB8AC3E}">
        <p14:creationId xmlns:p14="http://schemas.microsoft.com/office/powerpoint/2010/main" val="91978981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1" presetClass="entr" presetSubtype="4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1" presetClass="entr" presetSubtype="4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WordArt 5"/>
          <p:cNvSpPr>
            <a:spLocks noChangeArrowheads="1" noChangeShapeType="1" noTextEdit="1"/>
          </p:cNvSpPr>
          <p:nvPr/>
        </p:nvSpPr>
        <p:spPr bwMode="auto">
          <a:xfrm>
            <a:off x="3467100" y="692150"/>
            <a:ext cx="22098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200" b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66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Kiểm tra bài cũ:</a:t>
            </a:r>
            <a:endParaRPr lang="en-US" sz="3200" b="1" kern="1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66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1017588" y="2191561"/>
            <a:ext cx="75438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b="1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Em hãy khởi động phần mềm Paint, vẽ hình theo mẫu sau: </a:t>
            </a:r>
            <a:endParaRPr lang="en-US" sz="3000" b="1"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7601689"/>
              </p:ext>
            </p:extLst>
          </p:nvPr>
        </p:nvGraphicFramePr>
        <p:xfrm>
          <a:off x="2339975" y="3525681"/>
          <a:ext cx="4464050" cy="33323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4" name="Bitmap Image" r:id="rId3" imgW="2800741" imgH="2076740" progId="Paint.Picture">
                  <p:embed/>
                </p:oleObj>
              </mc:Choice>
              <mc:Fallback>
                <p:oleObj name="Bitmap Image" r:id="rId3" imgW="2800741" imgH="2076740" progId="Paint.Picture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975" y="3525681"/>
                        <a:ext cx="4464050" cy="333231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Box 67"/>
          <p:cNvSpPr txBox="1">
            <a:spLocks noChangeArrowheads="1"/>
          </p:cNvSpPr>
          <p:nvPr/>
        </p:nvSpPr>
        <p:spPr bwMode="auto">
          <a:xfrm>
            <a:off x="762000" y="3276600"/>
            <a:ext cx="77724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2800" dirty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* </a:t>
            </a:r>
            <a:r>
              <a:rPr lang="en-US" sz="2800" dirty="0" err="1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Em</a:t>
            </a:r>
            <a:r>
              <a:rPr lang="en-US" sz="2800" dirty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vẽ</a:t>
            </a:r>
            <a:r>
              <a:rPr lang="en-US" sz="2800" dirty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hình </a:t>
            </a:r>
            <a:r>
              <a:rPr lang="en-US" sz="2800" dirty="0" err="1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quả</a:t>
            </a:r>
            <a:r>
              <a:rPr lang="en-US" sz="2800" dirty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cam </a:t>
            </a:r>
            <a:r>
              <a:rPr lang="en-US" sz="2800" dirty="0" err="1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theo</a:t>
            </a:r>
            <a:r>
              <a:rPr lang="en-US" sz="2800" dirty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mẫu</a:t>
            </a:r>
            <a:r>
              <a:rPr lang="en-US" sz="2800" dirty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:</a:t>
            </a:r>
            <a:endParaRPr lang="en-US" sz="2800" dirty="0">
              <a:solidFill>
                <a:srgbClr val="1D1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algn="just">
              <a:spcBef>
                <a:spcPct val="50000"/>
              </a:spcBef>
              <a:defRPr/>
            </a:pPr>
            <a:r>
              <a:rPr lang="en-US" sz="2800" dirty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</a:t>
            </a:r>
          </a:p>
          <a:p>
            <a:pPr>
              <a:spcBef>
                <a:spcPct val="50000"/>
              </a:spcBef>
              <a:defRPr/>
            </a:pPr>
            <a:endParaRPr lang="en-US" sz="2800" dirty="0">
              <a:solidFill>
                <a:srgbClr val="1D1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13" name="Text Box 67"/>
          <p:cNvSpPr txBox="1">
            <a:spLocks noChangeArrowheads="1"/>
          </p:cNvSpPr>
          <p:nvPr/>
        </p:nvSpPr>
        <p:spPr bwMode="auto">
          <a:xfrm>
            <a:off x="762000" y="2633547"/>
            <a:ext cx="77724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1. </a:t>
            </a:r>
            <a:r>
              <a:rPr lang="en-US" sz="3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Tẩy</a:t>
            </a:r>
            <a:r>
              <a:rPr lang="en-US" sz="3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chi </a:t>
            </a:r>
            <a:r>
              <a:rPr lang="en-US" sz="3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tiết</a:t>
            </a:r>
            <a:r>
              <a:rPr lang="en-US" sz="3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tranh</a:t>
            </a:r>
            <a:r>
              <a:rPr lang="en-US" sz="3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vẽ</a:t>
            </a:r>
            <a:endParaRPr lang="en-US" sz="3000" u="sng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1371600" y="762000"/>
            <a:ext cx="71628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b="1" u="sng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u="sng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4</a:t>
            </a:r>
            <a:r>
              <a:rPr lang="en-US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Tẩy</a:t>
            </a:r>
            <a:r>
              <a:rPr lang="en-US" sz="40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xóa</a:t>
            </a:r>
            <a:r>
              <a:rPr lang="en-US" sz="40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40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0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40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endParaRPr lang="en-US" sz="40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609600" y="2044188"/>
            <a:ext cx="839220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b="1" dirty="0" smtClean="0">
                <a:solidFill>
                  <a:srgbClr val="C21A8A"/>
                </a:solidFill>
                <a:latin typeface="Times New Roman" pitchFamily="18" charset="0"/>
                <a:cs typeface="Times New Roman" pitchFamily="18" charset="0"/>
              </a:rPr>
              <a:t>A. HOẠT ĐỘNG CƠ BẢN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( SGK/47)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692144"/>
            <a:ext cx="3124200" cy="3165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3" grpId="0"/>
      <p:bldP spid="12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Box 67"/>
          <p:cNvSpPr txBox="1">
            <a:spLocks noChangeArrowheads="1"/>
          </p:cNvSpPr>
          <p:nvPr/>
        </p:nvSpPr>
        <p:spPr bwMode="auto">
          <a:xfrm>
            <a:off x="1219200" y="958850"/>
            <a:ext cx="84582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260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* </a:t>
            </a:r>
            <a:r>
              <a:rPr lang="en-US" sz="260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Thực hiện tẩy đi một chiếc lá theo hướng dẫn sau:</a:t>
            </a:r>
            <a:endParaRPr lang="en-US" sz="2800">
              <a:solidFill>
                <a:srgbClr val="1D1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13" name="Text Box 67"/>
          <p:cNvSpPr txBox="1">
            <a:spLocks noChangeArrowheads="1"/>
          </p:cNvSpPr>
          <p:nvPr/>
        </p:nvSpPr>
        <p:spPr bwMode="auto">
          <a:xfrm>
            <a:off x="381000" y="228600"/>
            <a:ext cx="77724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1. </a:t>
            </a:r>
            <a:r>
              <a:rPr lang="en-US" sz="3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Tẩy</a:t>
            </a:r>
            <a:r>
              <a:rPr lang="en-US" sz="3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chi </a:t>
            </a:r>
            <a:r>
              <a:rPr lang="en-US" sz="3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tiết</a:t>
            </a:r>
            <a:r>
              <a:rPr lang="en-US" sz="3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tranh</a:t>
            </a:r>
            <a:r>
              <a:rPr lang="en-US" sz="3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vẽ</a:t>
            </a:r>
            <a:endParaRPr lang="en-US" sz="3000" u="sng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14" name="Cloud Callout 13"/>
          <p:cNvSpPr/>
          <p:nvPr/>
        </p:nvSpPr>
        <p:spPr>
          <a:xfrm>
            <a:off x="4867274" y="2971800"/>
            <a:ext cx="3286125" cy="2133600"/>
          </a:xfrm>
          <a:prstGeom prst="cloudCallou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 err="1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3200" dirty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200" dirty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200" dirty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3200" dirty="0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 (2 </a:t>
            </a:r>
            <a:r>
              <a:rPr lang="en-US" sz="3200" dirty="0" err="1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3200" dirty="0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Group 11"/>
          <p:cNvGrpSpPr>
            <a:grpSpLocks/>
          </p:cNvGrpSpPr>
          <p:nvPr/>
        </p:nvGrpSpPr>
        <p:grpSpPr bwMode="auto">
          <a:xfrm>
            <a:off x="1905000" y="3895725"/>
            <a:ext cx="1733550" cy="1311275"/>
            <a:chOff x="432" y="1536"/>
            <a:chExt cx="796" cy="792"/>
          </a:xfrm>
        </p:grpSpPr>
        <p:grpSp>
          <p:nvGrpSpPr>
            <p:cNvPr id="8200" name="Group 12"/>
            <p:cNvGrpSpPr>
              <a:grpSpLocks/>
            </p:cNvGrpSpPr>
            <p:nvPr/>
          </p:nvGrpSpPr>
          <p:grpSpPr bwMode="auto">
            <a:xfrm>
              <a:off x="432" y="1536"/>
              <a:ext cx="796" cy="423"/>
              <a:chOff x="432" y="1296"/>
              <a:chExt cx="796" cy="663"/>
            </a:xfrm>
          </p:grpSpPr>
          <p:pic>
            <p:nvPicPr>
              <p:cNvPr id="8203" name="Picture 13" descr="Dauhoi2"/>
              <p:cNvPicPr>
                <a:picLocks noChangeAspect="1" noChangeArrowheads="1" noCrop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68" y="1296"/>
                <a:ext cx="460" cy="6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204" name="Picture 14" descr="Dauhoi2"/>
              <p:cNvPicPr>
                <a:picLocks noChangeAspect="1" noChangeArrowheads="1" noCrop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432" y="1308"/>
                <a:ext cx="460" cy="6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8201" name="Picture 15" descr="ag00317_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" y="1824"/>
              <a:ext cx="392" cy="5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02" name="Picture 16" descr="ag00317_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8" y="1824"/>
              <a:ext cx="392" cy="5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2" name="TextBox 21"/>
          <p:cNvSpPr txBox="1"/>
          <p:nvPr/>
        </p:nvSpPr>
        <p:spPr>
          <a:xfrm>
            <a:off x="681038" y="5410200"/>
            <a:ext cx="7848600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3200">
                <a:solidFill>
                  <a:srgbClr val="C21A8A"/>
                </a:solidFill>
                <a:latin typeface="Times New Roman" pitchFamily="18" charset="0"/>
                <a:cs typeface="Times New Roman" pitchFamily="18" charset="0"/>
              </a:rPr>
              <a:t>Nêu các bước thực hiện tẩy chi tiết tranh vẽ? </a:t>
            </a:r>
          </a:p>
        </p:txBody>
      </p:sp>
      <p:pic>
        <p:nvPicPr>
          <p:cNvPr id="8205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2425" y="1627688"/>
            <a:ext cx="1428750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6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7275" y="1618163"/>
            <a:ext cx="1162050" cy="146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>
            <a:off x="3642858" y="2514600"/>
            <a:ext cx="1005342" cy="0"/>
          </a:xfrm>
          <a:prstGeom prst="straightConnector1">
            <a:avLst/>
          </a:prstGeom>
          <a:ln w="57150">
            <a:solidFill>
              <a:srgbClr val="1D1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Box 67"/>
          <p:cNvSpPr txBox="1">
            <a:spLocks noChangeArrowheads="1"/>
          </p:cNvSpPr>
          <p:nvPr/>
        </p:nvSpPr>
        <p:spPr bwMode="auto">
          <a:xfrm>
            <a:off x="457200" y="1066800"/>
            <a:ext cx="84582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26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* </a:t>
            </a:r>
            <a:r>
              <a:rPr lang="en-US" sz="2600" dirty="0" err="1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Các</a:t>
            </a:r>
            <a:r>
              <a:rPr lang="en-US" sz="2600" dirty="0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600" dirty="0" err="1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bước</a:t>
            </a:r>
            <a:r>
              <a:rPr lang="en-US" sz="2600" dirty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600" dirty="0" err="1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thực</a:t>
            </a:r>
            <a:r>
              <a:rPr lang="en-US" sz="2600" dirty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600" dirty="0" err="1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hiện</a:t>
            </a:r>
            <a:r>
              <a:rPr lang="en-US" sz="2600" dirty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tẩy</a:t>
            </a:r>
            <a:r>
              <a:rPr lang="en-US" sz="2600" dirty="0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600" dirty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chi </a:t>
            </a:r>
            <a:r>
              <a:rPr lang="en-US" sz="2600" dirty="0" err="1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tiết</a:t>
            </a:r>
            <a:r>
              <a:rPr lang="en-US" sz="2600" dirty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600" dirty="0" err="1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tranh</a:t>
            </a:r>
            <a:r>
              <a:rPr lang="en-US" sz="2600" dirty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600" dirty="0" err="1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vẽ</a:t>
            </a:r>
            <a:r>
              <a:rPr lang="en-US" sz="2600" dirty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:</a:t>
            </a:r>
            <a:endParaRPr lang="en-US" sz="2800" dirty="0">
              <a:solidFill>
                <a:srgbClr val="1D1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13" name="Text Box 67"/>
          <p:cNvSpPr txBox="1">
            <a:spLocks noChangeArrowheads="1"/>
          </p:cNvSpPr>
          <p:nvPr/>
        </p:nvSpPr>
        <p:spPr bwMode="auto">
          <a:xfrm>
            <a:off x="381000" y="457200"/>
            <a:ext cx="77724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1. </a:t>
            </a:r>
            <a:r>
              <a:rPr lang="en-US" sz="3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Tẩy</a:t>
            </a:r>
            <a:r>
              <a:rPr lang="en-US" sz="3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chi </a:t>
            </a:r>
            <a:r>
              <a:rPr lang="en-US" sz="3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tiết</a:t>
            </a:r>
            <a:r>
              <a:rPr lang="en-US" sz="3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tranh</a:t>
            </a:r>
            <a:r>
              <a:rPr lang="en-US" sz="3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vẽ</a:t>
            </a:r>
            <a:endParaRPr lang="en-US" sz="3000" u="sng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838200" y="1905000"/>
            <a:ext cx="8305800" cy="2473325"/>
            <a:chOff x="838200" y="1905000"/>
            <a:chExt cx="8305800" cy="2473325"/>
          </a:xfrm>
        </p:grpSpPr>
        <p:sp>
          <p:nvSpPr>
            <p:cNvPr id="11" name="Text Box 67"/>
            <p:cNvSpPr txBox="1">
              <a:spLocks noChangeArrowheads="1"/>
            </p:cNvSpPr>
            <p:nvPr/>
          </p:nvSpPr>
          <p:spPr bwMode="auto">
            <a:xfrm>
              <a:off x="838200" y="1905000"/>
              <a:ext cx="8305800" cy="2473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2600">
                  <a:solidFill>
                    <a:srgbClr val="1D1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Bước 1: Nháy chọn công cụ tẩy         trong hộp công cụ.</a:t>
              </a:r>
            </a:p>
            <a:p>
              <a:pPr>
                <a:spcBef>
                  <a:spcPct val="50000"/>
                </a:spcBef>
                <a:defRPr/>
              </a:pPr>
              <a:r>
                <a:rPr lang="en-US" sz="2600">
                  <a:solidFill>
                    <a:srgbClr val="1D1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Bước 2: Đưa con trỏ vào vùng cần tẩy, con trỏ chuột chuyển sang hình  </a:t>
              </a:r>
            </a:p>
            <a:p>
              <a:pPr>
                <a:spcBef>
                  <a:spcPct val="50000"/>
                </a:spcBef>
                <a:defRPr/>
              </a:pPr>
              <a:r>
                <a:rPr lang="en-US" sz="2600">
                  <a:solidFill>
                    <a:srgbClr val="1D1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Bước 3: Nháy hoặc nhấn giữ nút trái chuột và di chuyển để tẩy chi tiết vẽ.</a:t>
              </a:r>
            </a:p>
          </p:txBody>
        </p:sp>
        <p:pic>
          <p:nvPicPr>
            <p:cNvPr id="9227" name="Picture 1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1600" y="1905000"/>
              <a:ext cx="533400" cy="512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8" name="Picture 1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44783" y="2951162"/>
              <a:ext cx="457200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ext Box 67"/>
          <p:cNvSpPr txBox="1">
            <a:spLocks noChangeArrowheads="1"/>
          </p:cNvSpPr>
          <p:nvPr/>
        </p:nvSpPr>
        <p:spPr bwMode="auto">
          <a:xfrm>
            <a:off x="3581400" y="4114800"/>
            <a:ext cx="5334000" cy="149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Để</a:t>
            </a:r>
            <a:r>
              <a:rPr lang="en-US" sz="2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thay</a:t>
            </a:r>
            <a:r>
              <a:rPr lang="en-US" sz="2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đổi</a:t>
            </a:r>
            <a:r>
              <a:rPr lang="en-US" sz="2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kích</a:t>
            </a:r>
            <a:r>
              <a:rPr lang="en-US" sz="2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thước</a:t>
            </a:r>
            <a:r>
              <a:rPr lang="en-US" sz="2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của</a:t>
            </a:r>
            <a:r>
              <a:rPr lang="en-US" sz="2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, </a:t>
            </a:r>
            <a:r>
              <a:rPr lang="en-US" sz="2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em</a:t>
            </a:r>
            <a:r>
              <a:rPr lang="en-US" sz="2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chọn</a:t>
            </a:r>
            <a:r>
              <a:rPr lang="en-US" sz="2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công</a:t>
            </a:r>
            <a:r>
              <a:rPr lang="en-US" sz="2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cụ</a:t>
            </a:r>
            <a:endParaRPr lang="en-US" sz="26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en-US" sz="2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rồi</a:t>
            </a:r>
            <a:r>
              <a:rPr lang="en-US" sz="2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chọn</a:t>
            </a:r>
            <a:r>
              <a:rPr lang="en-US" sz="2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kích</a:t>
            </a:r>
            <a:r>
              <a:rPr lang="en-US" sz="2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thước</a:t>
            </a:r>
            <a:r>
              <a:rPr lang="en-US" sz="2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trong</a:t>
            </a:r>
            <a:r>
              <a:rPr lang="en-US" sz="2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nút</a:t>
            </a:r>
            <a:r>
              <a:rPr lang="en-US" sz="2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lệnh</a:t>
            </a:r>
            <a:r>
              <a:rPr lang="en-US" sz="2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</a:t>
            </a:r>
          </a:p>
        </p:txBody>
      </p:sp>
      <p:pic>
        <p:nvPicPr>
          <p:cNvPr id="8207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4114800"/>
            <a:ext cx="41910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8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4495800"/>
            <a:ext cx="533400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9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4953000"/>
            <a:ext cx="48101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377" y="4495800"/>
            <a:ext cx="1162050" cy="146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Box 67"/>
          <p:cNvSpPr txBox="1">
            <a:spLocks noChangeArrowheads="1"/>
          </p:cNvSpPr>
          <p:nvPr/>
        </p:nvSpPr>
        <p:spPr bwMode="auto">
          <a:xfrm>
            <a:off x="533400" y="4379384"/>
            <a:ext cx="7848600" cy="4185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2800" dirty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+mn-cs"/>
              </a:rPr>
              <a:t>     </a:t>
            </a:r>
          </a:p>
          <a:p>
            <a:pPr algn="just">
              <a:spcBef>
                <a:spcPct val="50000"/>
              </a:spcBef>
              <a:defRPr/>
            </a:pPr>
            <a:r>
              <a:rPr lang="en-US" sz="2800" dirty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+mn-cs"/>
              </a:rPr>
              <a:t>  </a:t>
            </a:r>
            <a:r>
              <a:rPr lang="en-US" sz="2800" dirty="0" err="1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+mn-cs"/>
              </a:rPr>
              <a:t>Phím</a:t>
            </a:r>
            <a:r>
              <a:rPr lang="en-US" sz="2800" dirty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+mn-cs"/>
              </a:rPr>
              <a:t> </a:t>
            </a:r>
            <a:r>
              <a:rPr lang="en-US" sz="2800" dirty="0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+mn-cs"/>
              </a:rPr>
              <a:t>:   </a:t>
            </a:r>
            <a:r>
              <a:rPr lang="en-US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Delete</a:t>
            </a:r>
            <a:r>
              <a:rPr lang="en-US" sz="2800" dirty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+mn-cs"/>
              </a:rPr>
              <a:t>							</a:t>
            </a:r>
            <a:endParaRPr lang="en-US" sz="28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+mn-cs"/>
            </a:endParaRPr>
          </a:p>
          <a:p>
            <a:pPr algn="just">
              <a:spcBef>
                <a:spcPct val="50000"/>
              </a:spcBef>
              <a:defRPr/>
            </a:pPr>
            <a:endParaRPr lang="en-US" sz="2800" dirty="0">
              <a:solidFill>
                <a:srgbClr val="1D1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+mn-cs"/>
            </a:endParaRPr>
          </a:p>
          <a:p>
            <a:pPr algn="just">
              <a:spcBef>
                <a:spcPct val="50000"/>
              </a:spcBef>
              <a:defRPr/>
            </a:pPr>
            <a:endParaRPr lang="en-US" sz="2800" dirty="0">
              <a:solidFill>
                <a:srgbClr val="1D1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+mn-cs"/>
            </a:endParaRPr>
          </a:p>
          <a:p>
            <a:pPr algn="just">
              <a:spcBef>
                <a:spcPct val="50000"/>
              </a:spcBef>
              <a:defRPr/>
            </a:pPr>
            <a:endParaRPr lang="en-US" sz="2800" dirty="0">
              <a:solidFill>
                <a:srgbClr val="1D1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+mn-cs"/>
            </a:endParaRPr>
          </a:p>
          <a:p>
            <a:pPr algn="just">
              <a:spcBef>
                <a:spcPct val="50000"/>
              </a:spcBef>
              <a:defRPr/>
            </a:pPr>
            <a:r>
              <a:rPr lang="en-US" sz="2800" dirty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+mn-cs"/>
              </a:rPr>
              <a:t>	</a:t>
            </a:r>
          </a:p>
        </p:txBody>
      </p:sp>
      <p:pic>
        <p:nvPicPr>
          <p:cNvPr id="2867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762252"/>
            <a:ext cx="2990850" cy="1071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1" y="1981200"/>
            <a:ext cx="76676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613" y="3962400"/>
            <a:ext cx="2781300" cy="620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1" y="1947334"/>
            <a:ext cx="2030413" cy="785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7013" y="2930630"/>
            <a:ext cx="4206875" cy="785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431" y="3991902"/>
            <a:ext cx="3359150" cy="785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81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463" y="838201"/>
            <a:ext cx="3151187" cy="785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738" y="4901142"/>
            <a:ext cx="1165225" cy="785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ounded Rectangle 12"/>
          <p:cNvSpPr/>
          <p:nvPr/>
        </p:nvSpPr>
        <p:spPr>
          <a:xfrm>
            <a:off x="1066800" y="1945217"/>
            <a:ext cx="1066800" cy="762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066800" y="2891368"/>
            <a:ext cx="2940050" cy="76623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1066801" y="3962400"/>
            <a:ext cx="2970213" cy="762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1865312" y="4876800"/>
            <a:ext cx="1182688" cy="7620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 Box 67"/>
          <p:cNvSpPr txBox="1">
            <a:spLocks noChangeArrowheads="1"/>
          </p:cNvSpPr>
          <p:nvPr/>
        </p:nvSpPr>
        <p:spPr bwMode="auto">
          <a:xfrm>
            <a:off x="381000" y="360362"/>
            <a:ext cx="77724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2</a:t>
            </a:r>
            <a:r>
              <a:rPr lang="en-US" sz="3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. </a:t>
            </a:r>
            <a:r>
              <a:rPr lang="en-US" sz="3000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Xóa</a:t>
            </a:r>
            <a:r>
              <a:rPr lang="en-US" sz="30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chi </a:t>
            </a:r>
            <a:r>
              <a:rPr lang="en-US" sz="3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tiết</a:t>
            </a:r>
            <a:r>
              <a:rPr lang="en-US" sz="3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tranh</a:t>
            </a:r>
            <a:r>
              <a:rPr lang="en-US" sz="3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0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vẽ</a:t>
            </a:r>
            <a:endParaRPr lang="en-US" sz="3000" u="sng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7702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3" grpId="0" animBg="1"/>
      <p:bldP spid="13" grpId="1" animBg="1"/>
      <p:bldP spid="14" grpId="0" animBg="1"/>
      <p:bldP spid="14" grpId="1" animBg="1"/>
      <p:bldP spid="20" grpId="0" animBg="1"/>
      <p:bldP spid="20" grpId="1" animBg="1"/>
      <p:bldP spid="22" grpId="0" animBg="1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Tìm</a:t>
            </a:r>
            <a:r>
              <a:rPr lang="en-US" dirty="0" smtClean="0"/>
              <a:t> </a:t>
            </a:r>
            <a:r>
              <a:rPr lang="en-US" dirty="0" err="1" smtClean="0"/>
              <a:t>phím</a:t>
            </a:r>
            <a:r>
              <a:rPr lang="en-US" dirty="0" smtClean="0"/>
              <a:t> </a:t>
            </a:r>
            <a:r>
              <a:rPr lang="en-US" u="sng" dirty="0" smtClean="0">
                <a:solidFill>
                  <a:schemeClr val="accent2"/>
                </a:solidFill>
              </a:rPr>
              <a:t>delete</a:t>
            </a:r>
            <a:r>
              <a:rPr lang="en-US" dirty="0" smtClean="0"/>
              <a:t> </a:t>
            </a:r>
            <a:r>
              <a:rPr lang="en-US" dirty="0" err="1" smtClean="0"/>
              <a:t>trên</a:t>
            </a:r>
            <a:r>
              <a:rPr lang="en-US" dirty="0" smtClean="0"/>
              <a:t> </a:t>
            </a:r>
            <a:r>
              <a:rPr lang="en-US" dirty="0" err="1" smtClean="0"/>
              <a:t>bàn</a:t>
            </a:r>
            <a:r>
              <a:rPr lang="en-US" dirty="0" smtClean="0"/>
              <a:t> </a:t>
            </a:r>
            <a:r>
              <a:rPr lang="en-US" dirty="0" err="1" smtClean="0"/>
              <a:t>phím</a:t>
            </a:r>
            <a:endParaRPr lang="en-US" dirty="0" smtClean="0"/>
          </a:p>
        </p:txBody>
      </p:sp>
      <p:pic>
        <p:nvPicPr>
          <p:cNvPr id="2969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00200"/>
            <a:ext cx="86868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ounded Rectangle 6"/>
          <p:cNvSpPr/>
          <p:nvPr/>
        </p:nvSpPr>
        <p:spPr>
          <a:xfrm>
            <a:off x="6019800" y="2971800"/>
            <a:ext cx="533400" cy="533400"/>
          </a:xfrm>
          <a:prstGeom prst="roundRect">
            <a:avLst/>
          </a:prstGeom>
          <a:noFill/>
          <a:ln w="76200">
            <a:solidFill>
              <a:srgbClr val="1D1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4191000" y="1066800"/>
            <a:ext cx="1828800" cy="19050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0224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Box 67"/>
          <p:cNvSpPr txBox="1">
            <a:spLocks noChangeArrowheads="1"/>
          </p:cNvSpPr>
          <p:nvPr/>
        </p:nvSpPr>
        <p:spPr bwMode="auto">
          <a:xfrm>
            <a:off x="1143000" y="914400"/>
            <a:ext cx="75438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2800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</a:t>
            </a:r>
            <a:r>
              <a:rPr lang="en-US" sz="28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 </a:t>
            </a:r>
            <a:r>
              <a:rPr lang="en-US" sz="2800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Mở</a:t>
            </a:r>
            <a:r>
              <a:rPr lang="en-US" sz="28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vẽ</a:t>
            </a:r>
            <a:r>
              <a:rPr lang="en-US" sz="2800" dirty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u="sng" dirty="0" err="1">
                <a:solidFill>
                  <a:srgbClr val="C21A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Ngoi</a:t>
            </a:r>
            <a:r>
              <a:rPr lang="en-US" sz="2800" u="sng" dirty="0">
                <a:solidFill>
                  <a:srgbClr val="C21A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u="sng" dirty="0" err="1" smtClean="0">
                <a:solidFill>
                  <a:srgbClr val="C21A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Nha</a:t>
            </a:r>
            <a:r>
              <a:rPr lang="en-US" sz="2800" dirty="0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, </a:t>
            </a:r>
            <a:r>
              <a:rPr lang="en-US" sz="2800" dirty="0" err="1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thực</a:t>
            </a:r>
            <a:r>
              <a:rPr lang="en-US" sz="2800" dirty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hiện</a:t>
            </a:r>
            <a:r>
              <a:rPr lang="en-US" sz="2800" dirty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xóa</a:t>
            </a:r>
            <a:r>
              <a:rPr lang="en-US" sz="2800" dirty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chi </a:t>
            </a:r>
            <a:r>
              <a:rPr lang="en-US" sz="2800" dirty="0" err="1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tiết</a:t>
            </a:r>
            <a:r>
              <a:rPr lang="en-US" sz="2800" dirty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cửa</a:t>
            </a:r>
            <a:r>
              <a:rPr lang="en-US" sz="2800" dirty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sổ</a:t>
            </a:r>
            <a:r>
              <a:rPr lang="en-US" sz="2800" dirty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trong</a:t>
            </a:r>
            <a:r>
              <a:rPr lang="en-US" sz="2800" dirty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ngôi</a:t>
            </a:r>
            <a:r>
              <a:rPr lang="en-US" sz="2800" dirty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nhà</a:t>
            </a:r>
            <a:r>
              <a:rPr lang="en-US" sz="2800" dirty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theo</a:t>
            </a:r>
            <a:r>
              <a:rPr lang="en-US" sz="2800" dirty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hướng</a:t>
            </a:r>
            <a:r>
              <a:rPr lang="en-US" sz="2800" dirty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dẫn</a:t>
            </a:r>
            <a:r>
              <a:rPr lang="en-US" sz="2800" dirty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.</a:t>
            </a:r>
          </a:p>
        </p:txBody>
      </p:sp>
      <p:sp>
        <p:nvSpPr>
          <p:cNvPr id="13" name="Text Box 67"/>
          <p:cNvSpPr txBox="1">
            <a:spLocks noChangeArrowheads="1"/>
          </p:cNvSpPr>
          <p:nvPr/>
        </p:nvSpPr>
        <p:spPr bwMode="auto">
          <a:xfrm>
            <a:off x="685800" y="304800"/>
            <a:ext cx="7772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2. </a:t>
            </a:r>
            <a:r>
              <a:rPr lang="en-US" sz="28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Xóa</a:t>
            </a:r>
            <a:r>
              <a:rPr lang="en-US" sz="2800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chi </a:t>
            </a:r>
            <a:r>
              <a:rPr lang="en-US" sz="28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tiết</a:t>
            </a:r>
            <a:r>
              <a:rPr lang="en-US" sz="2800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tranh</a:t>
            </a:r>
            <a:r>
              <a:rPr lang="en-US" sz="2800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vẽ</a:t>
            </a:r>
            <a:endParaRPr lang="en-US" sz="2800" u="sng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899" y="2798136"/>
            <a:ext cx="4211683" cy="331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>
            <a:off x="3733800" y="4800600"/>
            <a:ext cx="990600" cy="0"/>
          </a:xfrm>
          <a:prstGeom prst="straightConnector1">
            <a:avLst/>
          </a:prstGeom>
          <a:ln w="57150">
            <a:solidFill>
              <a:srgbClr val="1D1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514600"/>
            <a:ext cx="3649981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2558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1"/>
          <p:cNvSpPr/>
          <p:nvPr/>
        </p:nvSpPr>
        <p:spPr>
          <a:xfrm>
            <a:off x="4876800" y="914400"/>
            <a:ext cx="3352800" cy="2006600"/>
          </a:xfrm>
          <a:prstGeom prst="cloudCallou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 err="1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3200" dirty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200" dirty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200" dirty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đôi</a:t>
            </a:r>
            <a:endParaRPr lang="en-US" sz="3200" dirty="0">
              <a:solidFill>
                <a:srgbClr val="FF0066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en-US" sz="3200" dirty="0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en-US" sz="3200" dirty="0" err="1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3200" dirty="0" smtClean="0"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1981200" y="1609725"/>
            <a:ext cx="1733550" cy="1311275"/>
            <a:chOff x="432" y="1536"/>
            <a:chExt cx="796" cy="792"/>
          </a:xfrm>
        </p:grpSpPr>
        <p:grpSp>
          <p:nvGrpSpPr>
            <p:cNvPr id="4" name="Group 12"/>
            <p:cNvGrpSpPr>
              <a:grpSpLocks/>
            </p:cNvGrpSpPr>
            <p:nvPr/>
          </p:nvGrpSpPr>
          <p:grpSpPr bwMode="auto">
            <a:xfrm>
              <a:off x="432" y="1536"/>
              <a:ext cx="796" cy="423"/>
              <a:chOff x="432" y="1296"/>
              <a:chExt cx="796" cy="663"/>
            </a:xfrm>
          </p:grpSpPr>
          <p:pic>
            <p:nvPicPr>
              <p:cNvPr id="7" name="Picture 13" descr="Dauhoi2"/>
              <p:cNvPicPr>
                <a:picLocks noChangeAspect="1" noChangeArrowheads="1" noCrop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68" y="1296"/>
                <a:ext cx="460" cy="6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" name="Picture 14" descr="Dauhoi2"/>
              <p:cNvPicPr>
                <a:picLocks noChangeAspect="1" noChangeArrowheads="1" noCrop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432" y="1308"/>
                <a:ext cx="460" cy="6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5" name="Picture 15" descr="ag00317_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" y="1824"/>
              <a:ext cx="392" cy="5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16" descr="ag00317_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8" y="1824"/>
              <a:ext cx="392" cy="5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33400" y="3581400"/>
            <a:ext cx="81534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sz="32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32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32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2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xóa</a:t>
            </a:r>
            <a:r>
              <a:rPr lang="en-US" sz="32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320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2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2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32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32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5598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1701</TotalTime>
  <Words>520</Words>
  <Application>Microsoft Office PowerPoint</Application>
  <PresentationFormat>On-screen Show (4:3)</PresentationFormat>
  <Paragraphs>72</Paragraphs>
  <Slides>18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1_Default Design</vt:lpstr>
      <vt:lpstr>Bitmap 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Tìm phím delete trên bàn phím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Kiểm tra bài cũ</dc:title>
  <dc:creator>Thanh An</dc:creator>
  <cp:lastModifiedBy>Admin</cp:lastModifiedBy>
  <cp:revision>195</cp:revision>
  <dcterms:created xsi:type="dcterms:W3CDTF">2011-12-06T00:36:00Z</dcterms:created>
  <dcterms:modified xsi:type="dcterms:W3CDTF">2021-03-06T04:13:11Z</dcterms:modified>
</cp:coreProperties>
</file>