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8" r:id="rId2"/>
    <p:sldId id="266" r:id="rId3"/>
    <p:sldId id="264" r:id="rId4"/>
    <p:sldId id="258" r:id="rId5"/>
    <p:sldId id="272" r:id="rId6"/>
    <p:sldId id="260" r:id="rId7"/>
    <p:sldId id="262" r:id="rId8"/>
    <p:sldId id="273" r:id="rId9"/>
    <p:sldId id="274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00FF00"/>
    <a:srgbClr val="FF0066"/>
    <a:srgbClr val="0000CC"/>
    <a:srgbClr val="FF0000"/>
    <a:srgbClr val="0F0343"/>
    <a:srgbClr val="FF3300"/>
    <a:srgbClr val="3409E9"/>
    <a:srgbClr val="E6647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033" autoAdjust="0"/>
    <p:restoredTop sz="94660"/>
  </p:normalViewPr>
  <p:slideViewPr>
    <p:cSldViewPr>
      <p:cViewPr varScale="1">
        <p:scale>
          <a:sx n="38" d="100"/>
          <a:sy n="38" d="100"/>
        </p:scale>
        <p:origin x="-135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8FDF4B7-7EE2-4CAB-A6B3-99CD519726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7B5C602-4ECA-47F9-BE7E-6192B24BFFDF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22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z="1600" b="1" i="1" smtClean="0">
              <a:latin typeface=".VnTime" pitchFamily="34" charset="0"/>
              <a:sym typeface="Wingdings" pitchFamily="2" charset="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42E49E-A011-4689-A79A-4B89B8522D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2E4AC7-AD6D-4B0C-9210-18E3222EF0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9C8D87-3462-4D47-9583-1838B03125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A9A96A-AC7B-4FB2-9A31-A6DD4B8522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1EAD65-7464-4062-B0FB-9FB8ACE9B3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94CFE5-673C-493F-9BF5-014F9B7971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937032-2A69-45C8-8733-E99D14D45D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BD1DDE-B77D-4BAB-B24F-9C30991C42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1A3CFC-EDBE-4015-BB4C-033A427177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DFFD68-FC19-4874-A2D0-01E5073BF8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DEB52D-39D2-4E69-9BCE-E8CE09DA40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D5D7E-33D7-424E-B34A-67B56BE573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60EB0B8E-B7C3-42F7-B070-6778E12334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7086600"/>
          </a:xfrm>
          <a:gradFill rotWithShape="1">
            <a:gsLst>
              <a:gs pos="0">
                <a:srgbClr val="ECD3B2"/>
              </a:gs>
              <a:gs pos="100000">
                <a:srgbClr val="FF6699"/>
              </a:gs>
            </a:gsLst>
            <a:lin ang="5400000" scaled="1"/>
          </a:gradFill>
        </p:spPr>
        <p:txBody>
          <a:bodyPr/>
          <a:lstStyle/>
          <a:p>
            <a:pPr eaLnBrk="1" hangingPunct="1"/>
            <a:endParaRPr lang="en-US" sz="1400" smtClean="0">
              <a:solidFill>
                <a:srgbClr val="FF0066"/>
              </a:solidFill>
            </a:endParaRPr>
          </a:p>
        </p:txBody>
      </p:sp>
      <p:sp>
        <p:nvSpPr>
          <p:cNvPr id="21507" name="AutoShape 3"/>
          <p:cNvSpPr>
            <a:spLocks noChangeArrowheads="1"/>
          </p:cNvSpPr>
          <p:nvPr/>
        </p:nvSpPr>
        <p:spPr bwMode="auto">
          <a:xfrm>
            <a:off x="1143000" y="685800"/>
            <a:ext cx="7162800" cy="609600"/>
          </a:xfrm>
          <a:prstGeom prst="flowChartProcess">
            <a:avLst/>
          </a:prstGeom>
          <a:gradFill rotWithShape="1">
            <a:gsLst>
              <a:gs pos="0">
                <a:srgbClr val="99FF99"/>
              </a:gs>
              <a:gs pos="100000">
                <a:srgbClr val="FFFFCC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Bottom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99FF99"/>
            </a:extrusionClr>
          </a:sp3d>
        </p:spPr>
        <p:txBody>
          <a:bodyPr wrap="none" anchor="ctr">
            <a:flatTx/>
          </a:bodyPr>
          <a:lstStyle/>
          <a:p>
            <a:pPr algn="ctr"/>
            <a:endParaRPr lang="en-US" sz="3200">
              <a:solidFill>
                <a:srgbClr val="FF0066"/>
              </a:solidFill>
            </a:endParaRP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3946525" y="2474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5470525" y="21701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4175125" y="20177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1511" name="Oval 7"/>
          <p:cNvSpPr>
            <a:spLocks noChangeArrowheads="1"/>
          </p:cNvSpPr>
          <p:nvPr/>
        </p:nvSpPr>
        <p:spPr bwMode="auto">
          <a:xfrm>
            <a:off x="3200400" y="1752600"/>
            <a:ext cx="3200400" cy="838200"/>
          </a:xfrm>
          <a:prstGeom prst="ellipse">
            <a:avLst/>
          </a:prstGeom>
          <a:gradFill rotWithShape="1">
            <a:gsLst>
              <a:gs pos="0">
                <a:srgbClr val="99FF99"/>
              </a:gs>
              <a:gs pos="100000">
                <a:srgbClr val="CCCC00"/>
              </a:gs>
            </a:gsLst>
            <a:lin ang="5400000" scaled="1"/>
          </a:gradFill>
          <a:ln w="9525">
            <a:round/>
            <a:headEnd/>
            <a:tailEnd/>
          </a:ln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99FF99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sz="4800">
                <a:solidFill>
                  <a:srgbClr val="FF0000"/>
                </a:solidFill>
              </a:rPr>
              <a:t>Thủ  công</a:t>
            </a:r>
          </a:p>
        </p:txBody>
      </p:sp>
      <p:sp>
        <p:nvSpPr>
          <p:cNvPr id="21512" name="AutoShape 8"/>
          <p:cNvSpPr>
            <a:spLocks noChangeArrowheads="1"/>
          </p:cNvSpPr>
          <p:nvPr/>
        </p:nvSpPr>
        <p:spPr bwMode="auto">
          <a:xfrm>
            <a:off x="152400" y="3028950"/>
            <a:ext cx="8839200" cy="1390650"/>
          </a:xfrm>
          <a:prstGeom prst="foldedCorner">
            <a:avLst>
              <a:gd name="adj" fmla="val 12500"/>
            </a:avLst>
          </a:prstGeom>
          <a:gradFill rotWithShape="1">
            <a:gsLst>
              <a:gs pos="0">
                <a:srgbClr val="CCFFFF"/>
              </a:gs>
              <a:gs pos="50000">
                <a:schemeClr val="bg1"/>
              </a:gs>
              <a:gs pos="100000">
                <a:srgbClr val="CCFFFF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3200" b="1">
                <a:solidFill>
                  <a:srgbClr val="0000CC"/>
                </a:solidFill>
                <a:latin typeface="Arial"/>
              </a:rPr>
              <a:t>Gấp, cắt, dán biển báo giao  thông cấm đỗ xe</a:t>
            </a:r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1524000" y="5105400"/>
            <a:ext cx="6781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70" decel="1000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770" decel="100000"/>
                                        <p:tgtEl>
                                          <p:spTgt spid="2151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animBg="1"/>
      <p:bldP spid="21511" grpId="0" animBg="1"/>
      <p:bldP spid="215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4267200" y="2590800"/>
            <a:ext cx="304800" cy="2971800"/>
          </a:xfrm>
          <a:prstGeom prst="rect">
            <a:avLst/>
          </a:prstGeom>
          <a:solidFill>
            <a:srgbClr val="E6647A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4" name="Oval 8"/>
          <p:cNvSpPr>
            <a:spLocks noChangeArrowheads="1"/>
          </p:cNvSpPr>
          <p:nvPr/>
        </p:nvSpPr>
        <p:spPr bwMode="auto">
          <a:xfrm>
            <a:off x="3429000" y="685800"/>
            <a:ext cx="1981200" cy="19812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7" name="Oval 11"/>
          <p:cNvSpPr>
            <a:spLocks noChangeArrowheads="1"/>
          </p:cNvSpPr>
          <p:nvPr/>
        </p:nvSpPr>
        <p:spPr bwMode="auto">
          <a:xfrm>
            <a:off x="3810000" y="1066800"/>
            <a:ext cx="1219200" cy="1219200"/>
          </a:xfrm>
          <a:prstGeom prst="ellipse">
            <a:avLst/>
          </a:prstGeom>
          <a:solidFill>
            <a:srgbClr val="3409E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8" name="Rectangle 12"/>
          <p:cNvSpPr>
            <a:spLocks noChangeArrowheads="1"/>
          </p:cNvSpPr>
          <p:nvPr/>
        </p:nvSpPr>
        <p:spPr bwMode="auto">
          <a:xfrm rot="-3374308">
            <a:off x="4260056" y="1073944"/>
            <a:ext cx="319088" cy="121920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70" name="Text Box 14"/>
          <p:cNvSpPr txBox="1">
            <a:spLocks noChangeArrowheads="1"/>
          </p:cNvSpPr>
          <p:nvPr/>
        </p:nvSpPr>
        <p:spPr bwMode="auto">
          <a:xfrm>
            <a:off x="3276600" y="5867400"/>
            <a:ext cx="2444750" cy="641350"/>
          </a:xfrm>
          <a:prstGeom prst="rect">
            <a:avLst/>
          </a:prstGeom>
          <a:solidFill>
            <a:srgbClr val="FF33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>
                <a:solidFill>
                  <a:srgbClr val="0F0343"/>
                </a:solidFill>
              </a:rPr>
              <a:t>Biển báo giao thông </a:t>
            </a:r>
          </a:p>
          <a:p>
            <a:pPr algn="ctr"/>
            <a:r>
              <a:rPr lang="en-US" b="1">
                <a:solidFill>
                  <a:srgbClr val="0F0343"/>
                </a:solidFill>
              </a:rPr>
              <a:t>cấm đỗ xe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9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 animBg="1"/>
      <p:bldP spid="19464" grpId="0" animBg="1"/>
      <p:bldP spid="19467" grpId="0" animBg="1"/>
      <p:bldP spid="19468" grpId="0" animBg="1"/>
      <p:bldP spid="1947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1600200" y="2590800"/>
            <a:ext cx="304800" cy="2895600"/>
          </a:xfrm>
          <a:prstGeom prst="rect">
            <a:avLst/>
          </a:prstGeom>
          <a:solidFill>
            <a:srgbClr val="E6647A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4572000" y="2514600"/>
            <a:ext cx="304800" cy="2971800"/>
          </a:xfrm>
          <a:prstGeom prst="rect">
            <a:avLst/>
          </a:prstGeom>
          <a:solidFill>
            <a:srgbClr val="E6647A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7467600" y="2590800"/>
            <a:ext cx="304800" cy="2971800"/>
          </a:xfrm>
          <a:prstGeom prst="rect">
            <a:avLst/>
          </a:prstGeom>
          <a:solidFill>
            <a:srgbClr val="E6647A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4" name="Rectangle 6"/>
          <p:cNvSpPr>
            <a:spLocks noChangeArrowheads="1"/>
          </p:cNvSpPr>
          <p:nvPr>
            <p:ph type="body" idx="1"/>
          </p:nvPr>
        </p:nvSpPr>
        <p:spPr>
          <a:xfrm>
            <a:off x="838200" y="685800"/>
            <a:ext cx="1905000" cy="1981200"/>
          </a:xfrm>
          <a:prstGeom prst="ellipse">
            <a:avLst/>
          </a:prstGeom>
          <a:solidFill>
            <a:srgbClr val="0000CC"/>
          </a:solidFill>
          <a:ln>
            <a:solidFill>
              <a:schemeClr val="tx1"/>
            </a:solidFill>
            <a:round/>
          </a:ln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7415" name="Oval 7"/>
          <p:cNvSpPr>
            <a:spLocks noChangeArrowheads="1"/>
          </p:cNvSpPr>
          <p:nvPr/>
        </p:nvSpPr>
        <p:spPr bwMode="auto">
          <a:xfrm>
            <a:off x="3733800" y="685800"/>
            <a:ext cx="1981200" cy="19812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6" name="Oval 8"/>
          <p:cNvSpPr>
            <a:spLocks noChangeArrowheads="1"/>
          </p:cNvSpPr>
          <p:nvPr/>
        </p:nvSpPr>
        <p:spPr bwMode="auto">
          <a:xfrm>
            <a:off x="6629400" y="685800"/>
            <a:ext cx="1981200" cy="19812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1219200" y="1524000"/>
            <a:ext cx="12192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9" name="Oval 11"/>
          <p:cNvSpPr>
            <a:spLocks noChangeArrowheads="1"/>
          </p:cNvSpPr>
          <p:nvPr/>
        </p:nvSpPr>
        <p:spPr bwMode="auto">
          <a:xfrm>
            <a:off x="7010400" y="1066800"/>
            <a:ext cx="1219200" cy="1219200"/>
          </a:xfrm>
          <a:prstGeom prst="ellipse">
            <a:avLst/>
          </a:prstGeom>
          <a:solidFill>
            <a:srgbClr val="3409E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20" name="Rectangle 12"/>
          <p:cNvSpPr>
            <a:spLocks noChangeArrowheads="1"/>
          </p:cNvSpPr>
          <p:nvPr/>
        </p:nvSpPr>
        <p:spPr bwMode="auto">
          <a:xfrm rot="-3374308">
            <a:off x="7460456" y="1073944"/>
            <a:ext cx="319088" cy="121920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21" name="Text Box 13"/>
          <p:cNvSpPr txBox="1">
            <a:spLocks noChangeArrowheads="1"/>
          </p:cNvSpPr>
          <p:nvPr/>
        </p:nvSpPr>
        <p:spPr bwMode="auto">
          <a:xfrm>
            <a:off x="3373438" y="5638800"/>
            <a:ext cx="2784475" cy="641350"/>
          </a:xfrm>
          <a:prstGeom prst="rect">
            <a:avLst/>
          </a:prstGeom>
          <a:solidFill>
            <a:srgbClr val="FF33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/>
              <a:t>Biển báo giao thông</a:t>
            </a:r>
          </a:p>
          <a:p>
            <a:pPr algn="ctr"/>
            <a:r>
              <a:rPr lang="en-US" b="1"/>
              <a:t>Cấm  xe đi ngược chiều</a:t>
            </a:r>
          </a:p>
        </p:txBody>
      </p:sp>
      <p:sp>
        <p:nvSpPr>
          <p:cNvPr id="17422" name="Text Box 14"/>
          <p:cNvSpPr txBox="1">
            <a:spLocks noChangeArrowheads="1"/>
          </p:cNvSpPr>
          <p:nvPr/>
        </p:nvSpPr>
        <p:spPr bwMode="auto">
          <a:xfrm>
            <a:off x="6470650" y="5638800"/>
            <a:ext cx="2444750" cy="641350"/>
          </a:xfrm>
          <a:prstGeom prst="rect">
            <a:avLst/>
          </a:prstGeom>
          <a:solidFill>
            <a:srgbClr val="FF33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>
                <a:solidFill>
                  <a:srgbClr val="0F0343"/>
                </a:solidFill>
              </a:rPr>
              <a:t>Biển báo giao thông </a:t>
            </a:r>
          </a:p>
          <a:p>
            <a:pPr algn="ctr"/>
            <a:r>
              <a:rPr lang="en-US" b="1">
                <a:solidFill>
                  <a:srgbClr val="0F0343"/>
                </a:solidFill>
              </a:rPr>
              <a:t>cấm đỗ xe</a:t>
            </a:r>
          </a:p>
        </p:txBody>
      </p:sp>
      <p:sp>
        <p:nvSpPr>
          <p:cNvPr id="17423" name="Text Box 15"/>
          <p:cNvSpPr txBox="1">
            <a:spLocks noChangeArrowheads="1"/>
          </p:cNvSpPr>
          <p:nvPr/>
        </p:nvSpPr>
        <p:spPr bwMode="auto">
          <a:xfrm>
            <a:off x="669925" y="5599113"/>
            <a:ext cx="2457450" cy="641350"/>
          </a:xfrm>
          <a:prstGeom prst="rect">
            <a:avLst/>
          </a:prstGeom>
          <a:solidFill>
            <a:srgbClr val="FF33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3409E9"/>
                </a:solidFill>
              </a:rPr>
              <a:t>Biển báo giao thông </a:t>
            </a:r>
          </a:p>
          <a:p>
            <a:r>
              <a:rPr lang="en-US" b="1">
                <a:solidFill>
                  <a:srgbClr val="3409E9"/>
                </a:solidFill>
              </a:rPr>
              <a:t>chỉ lối đi thuận chiều</a:t>
            </a:r>
          </a:p>
        </p:txBody>
      </p:sp>
      <p:sp>
        <p:nvSpPr>
          <p:cNvPr id="17424" name="Rectangle 16"/>
          <p:cNvSpPr>
            <a:spLocks noChangeArrowheads="1"/>
          </p:cNvSpPr>
          <p:nvPr/>
        </p:nvSpPr>
        <p:spPr bwMode="auto">
          <a:xfrm>
            <a:off x="4114800" y="1524000"/>
            <a:ext cx="12192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74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7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174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5" presetClass="entr" presetSubtype="1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17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0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3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6" dur="5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9" dur="5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4" dur="20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animBg="1"/>
      <p:bldP spid="17411" grpId="1" animBg="1"/>
      <p:bldP spid="17412" grpId="0" animBg="1"/>
      <p:bldP spid="17412" grpId="1" animBg="1"/>
      <p:bldP spid="17413" grpId="0" animBg="1"/>
      <p:bldP spid="17413" grpId="1" animBg="1"/>
      <p:bldP spid="17414" grpId="0" build="p" animBg="1"/>
      <p:bldP spid="17414" grpId="1" build="p" animBg="1"/>
      <p:bldP spid="17415" grpId="0" animBg="1"/>
      <p:bldP spid="17415" grpId="1" animBg="1"/>
      <p:bldP spid="17416" grpId="0" animBg="1"/>
      <p:bldP spid="17416" grpId="1" animBg="1"/>
      <p:bldP spid="17417" grpId="0" animBg="1"/>
      <p:bldP spid="17417" grpId="1" animBg="1"/>
      <p:bldP spid="17419" grpId="0" animBg="1"/>
      <p:bldP spid="17419" grpId="1" animBg="1"/>
      <p:bldP spid="17420" grpId="0" animBg="1"/>
      <p:bldP spid="17420" grpId="1" animBg="1"/>
      <p:bldP spid="17421" grpId="0" animBg="1"/>
      <p:bldP spid="17422" grpId="0" animBg="1"/>
      <p:bldP spid="17423" grpId="0" animBg="1"/>
      <p:bldP spid="17424" grpId="0" animBg="1"/>
      <p:bldP spid="1742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2" name="Rectangle 56"/>
          <p:cNvSpPr>
            <a:spLocks noGrp="1" noChangeArrowheads="1"/>
          </p:cNvSpPr>
          <p:nvPr>
            <p:ph type="title"/>
          </p:nvPr>
        </p:nvSpPr>
        <p:spPr>
          <a:solidFill>
            <a:srgbClr val="0000CC"/>
          </a:solidFill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00FF00"/>
                </a:solidFill>
              </a:rPr>
              <a:t>1. Gấp, cắt các bộ phận của biển báo giao thông cấm đỗ xe.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5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6147" name="Rectangle 81"/>
          <p:cNvSpPr>
            <a:spLocks noChangeArrowheads="1"/>
          </p:cNvSpPr>
          <p:nvPr/>
        </p:nvSpPr>
        <p:spPr bwMode="auto">
          <a:xfrm>
            <a:off x="914400" y="685800"/>
            <a:ext cx="2743200" cy="2743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8" name="Rectangle 83"/>
          <p:cNvSpPr>
            <a:spLocks noChangeArrowheads="1"/>
          </p:cNvSpPr>
          <p:nvPr/>
        </p:nvSpPr>
        <p:spPr bwMode="auto">
          <a:xfrm>
            <a:off x="914400" y="4343400"/>
            <a:ext cx="1828800" cy="1752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9" name="Line 84"/>
          <p:cNvSpPr>
            <a:spLocks noChangeShapeType="1"/>
          </p:cNvSpPr>
          <p:nvPr/>
        </p:nvSpPr>
        <p:spPr bwMode="auto">
          <a:xfrm>
            <a:off x="1828800" y="685800"/>
            <a:ext cx="0" cy="2743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0" name="Line 85"/>
          <p:cNvSpPr>
            <a:spLocks noChangeShapeType="1"/>
          </p:cNvSpPr>
          <p:nvPr/>
        </p:nvSpPr>
        <p:spPr bwMode="auto">
          <a:xfrm>
            <a:off x="2743200" y="685800"/>
            <a:ext cx="0" cy="2743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1" name="Line 86"/>
          <p:cNvSpPr>
            <a:spLocks noChangeShapeType="1"/>
          </p:cNvSpPr>
          <p:nvPr/>
        </p:nvSpPr>
        <p:spPr bwMode="auto">
          <a:xfrm>
            <a:off x="914400" y="1600200"/>
            <a:ext cx="2743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2" name="Line 87"/>
          <p:cNvSpPr>
            <a:spLocks noChangeShapeType="1"/>
          </p:cNvSpPr>
          <p:nvPr/>
        </p:nvSpPr>
        <p:spPr bwMode="auto">
          <a:xfrm>
            <a:off x="914400" y="2514600"/>
            <a:ext cx="2743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3" name="Line 88"/>
          <p:cNvSpPr>
            <a:spLocks noChangeShapeType="1"/>
          </p:cNvSpPr>
          <p:nvPr/>
        </p:nvSpPr>
        <p:spPr bwMode="auto">
          <a:xfrm>
            <a:off x="914400" y="1143000"/>
            <a:ext cx="2743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4" name="Line 89"/>
          <p:cNvSpPr>
            <a:spLocks noChangeShapeType="1"/>
          </p:cNvSpPr>
          <p:nvPr/>
        </p:nvSpPr>
        <p:spPr bwMode="auto">
          <a:xfrm>
            <a:off x="914400" y="2057400"/>
            <a:ext cx="2743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5" name="Line 90"/>
          <p:cNvSpPr>
            <a:spLocks noChangeShapeType="1"/>
          </p:cNvSpPr>
          <p:nvPr/>
        </p:nvSpPr>
        <p:spPr bwMode="auto">
          <a:xfrm>
            <a:off x="914400" y="2971800"/>
            <a:ext cx="2743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6" name="Line 91"/>
          <p:cNvSpPr>
            <a:spLocks noChangeShapeType="1"/>
          </p:cNvSpPr>
          <p:nvPr/>
        </p:nvSpPr>
        <p:spPr bwMode="auto">
          <a:xfrm>
            <a:off x="1371600" y="685800"/>
            <a:ext cx="0" cy="2743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7" name="Line 92"/>
          <p:cNvSpPr>
            <a:spLocks noChangeShapeType="1"/>
          </p:cNvSpPr>
          <p:nvPr/>
        </p:nvSpPr>
        <p:spPr bwMode="auto">
          <a:xfrm>
            <a:off x="2286000" y="685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8" name="Line 94"/>
          <p:cNvSpPr>
            <a:spLocks noChangeShapeType="1"/>
          </p:cNvSpPr>
          <p:nvPr/>
        </p:nvSpPr>
        <p:spPr bwMode="auto">
          <a:xfrm>
            <a:off x="2362200" y="685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9" name="Line 95"/>
          <p:cNvSpPr>
            <a:spLocks noChangeShapeType="1"/>
          </p:cNvSpPr>
          <p:nvPr/>
        </p:nvSpPr>
        <p:spPr bwMode="auto">
          <a:xfrm flipH="1">
            <a:off x="2286000" y="6858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0" name="Line 97"/>
          <p:cNvSpPr>
            <a:spLocks noChangeShapeType="1"/>
          </p:cNvSpPr>
          <p:nvPr/>
        </p:nvSpPr>
        <p:spPr bwMode="auto">
          <a:xfrm>
            <a:off x="2286000" y="685800"/>
            <a:ext cx="0" cy="2743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1" name="Line 98"/>
          <p:cNvSpPr>
            <a:spLocks noChangeShapeType="1"/>
          </p:cNvSpPr>
          <p:nvPr/>
        </p:nvSpPr>
        <p:spPr bwMode="auto">
          <a:xfrm>
            <a:off x="3200400" y="685800"/>
            <a:ext cx="0" cy="2743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2" name="Line 99"/>
          <p:cNvSpPr>
            <a:spLocks noChangeShapeType="1"/>
          </p:cNvSpPr>
          <p:nvPr/>
        </p:nvSpPr>
        <p:spPr bwMode="auto">
          <a:xfrm>
            <a:off x="1828800" y="4343400"/>
            <a:ext cx="0" cy="1752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3" name="Line 100"/>
          <p:cNvSpPr>
            <a:spLocks noChangeShapeType="1"/>
          </p:cNvSpPr>
          <p:nvPr/>
        </p:nvSpPr>
        <p:spPr bwMode="auto">
          <a:xfrm>
            <a:off x="914400" y="52578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4" name="Line 101"/>
          <p:cNvSpPr>
            <a:spLocks noChangeShapeType="1"/>
          </p:cNvSpPr>
          <p:nvPr/>
        </p:nvSpPr>
        <p:spPr bwMode="auto">
          <a:xfrm>
            <a:off x="1447800" y="4343400"/>
            <a:ext cx="0" cy="1752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5" name="Line 102"/>
          <p:cNvSpPr>
            <a:spLocks noChangeShapeType="1"/>
          </p:cNvSpPr>
          <p:nvPr/>
        </p:nvSpPr>
        <p:spPr bwMode="auto">
          <a:xfrm>
            <a:off x="2286000" y="4343400"/>
            <a:ext cx="0" cy="1752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6" name="Line 103"/>
          <p:cNvSpPr>
            <a:spLocks noChangeShapeType="1"/>
          </p:cNvSpPr>
          <p:nvPr/>
        </p:nvSpPr>
        <p:spPr bwMode="auto">
          <a:xfrm>
            <a:off x="914400" y="48006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7" name="Line 104"/>
          <p:cNvSpPr>
            <a:spLocks noChangeShapeType="1"/>
          </p:cNvSpPr>
          <p:nvPr/>
        </p:nvSpPr>
        <p:spPr bwMode="auto">
          <a:xfrm>
            <a:off x="914400" y="56388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8" name="Oval 106"/>
          <p:cNvSpPr>
            <a:spLocks noChangeArrowheads="1"/>
          </p:cNvSpPr>
          <p:nvPr/>
        </p:nvSpPr>
        <p:spPr bwMode="auto">
          <a:xfrm>
            <a:off x="914400" y="685800"/>
            <a:ext cx="2743200" cy="2743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69" name="Oval 107"/>
          <p:cNvSpPr>
            <a:spLocks noChangeArrowheads="1"/>
          </p:cNvSpPr>
          <p:nvPr/>
        </p:nvSpPr>
        <p:spPr bwMode="auto">
          <a:xfrm>
            <a:off x="914400" y="4343400"/>
            <a:ext cx="1828800" cy="1752600"/>
          </a:xfrm>
          <a:prstGeom prst="ellipse">
            <a:avLst/>
          </a:prstGeom>
          <a:solidFill>
            <a:srgbClr val="0000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70" name="Text Box 108"/>
          <p:cNvSpPr txBox="1">
            <a:spLocks noChangeArrowheads="1"/>
          </p:cNvSpPr>
          <p:nvPr/>
        </p:nvSpPr>
        <p:spPr bwMode="auto">
          <a:xfrm>
            <a:off x="4038600" y="1295400"/>
            <a:ext cx="4933950" cy="1465263"/>
          </a:xfrm>
          <a:prstGeom prst="rect">
            <a:avLst/>
          </a:prstGeom>
          <a:solidFill>
            <a:srgbClr val="0000CC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Hình 1: Dùng giấy màu đỏ gấp,cắt hình tròn</a:t>
            </a:r>
          </a:p>
          <a:p>
            <a:r>
              <a:rPr lang="en-US" b="1"/>
              <a:t>từ hình vuông cạnh 6 ô ( cách gấp, cắt như </a:t>
            </a:r>
          </a:p>
          <a:p>
            <a:r>
              <a:rPr lang="en-US" b="1"/>
              <a:t>bài 7 : Phối hợp gấp, cắt ,dán hình tròn)</a:t>
            </a:r>
          </a:p>
          <a:p>
            <a:endParaRPr lang="en-US" b="1"/>
          </a:p>
          <a:p>
            <a:endParaRPr lang="en-US" b="1"/>
          </a:p>
        </p:txBody>
      </p:sp>
      <p:sp>
        <p:nvSpPr>
          <p:cNvPr id="6171" name="Text Box 109"/>
          <p:cNvSpPr txBox="1">
            <a:spLocks noChangeArrowheads="1"/>
          </p:cNvSpPr>
          <p:nvPr/>
        </p:nvSpPr>
        <p:spPr bwMode="auto">
          <a:xfrm>
            <a:off x="3505200" y="4648200"/>
            <a:ext cx="5657850" cy="1190625"/>
          </a:xfrm>
          <a:prstGeom prst="rect">
            <a:avLst/>
          </a:prstGeom>
          <a:solidFill>
            <a:srgbClr val="E6647A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Hình 2: Dùng giấy màu xanh gấp,cắt hình tròn</a:t>
            </a:r>
          </a:p>
          <a:p>
            <a:r>
              <a:rPr lang="en-US" b="1"/>
              <a:t>từ hình vuông cạnh 4 ô ( cách gấp, cắt như bài 7 : </a:t>
            </a:r>
          </a:p>
          <a:p>
            <a:r>
              <a:rPr lang="en-US" b="1"/>
              <a:t>Phối hợp gấp, cắt ,dán hình tròn)</a:t>
            </a:r>
          </a:p>
          <a:p>
            <a:endParaRPr lang="en-US" b="1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315" name="Group 123"/>
          <p:cNvGraphicFramePr>
            <a:graphicFrameLocks noGrp="1"/>
          </p:cNvGraphicFramePr>
          <p:nvPr>
            <p:ph sz="half" idx="1"/>
          </p:nvPr>
        </p:nvGraphicFramePr>
        <p:xfrm>
          <a:off x="2438400" y="1295400"/>
          <a:ext cx="4038600" cy="517525"/>
        </p:xfrm>
        <a:graphic>
          <a:graphicData uri="http://schemas.openxmlformats.org/drawingml/2006/table">
            <a:tbl>
              <a:tblPr/>
              <a:tblGrid>
                <a:gridCol w="407988"/>
                <a:gridCol w="409575"/>
                <a:gridCol w="409575"/>
                <a:gridCol w="409575"/>
                <a:gridCol w="406400"/>
                <a:gridCol w="409575"/>
                <a:gridCol w="409575"/>
                <a:gridCol w="407987"/>
                <a:gridCol w="409575"/>
                <a:gridCol w="358775"/>
              </a:tblGrid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6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6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6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6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6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6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6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6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6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647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383" name="Group 191"/>
          <p:cNvGraphicFramePr>
            <a:graphicFrameLocks noGrp="1"/>
          </p:cNvGraphicFramePr>
          <p:nvPr>
            <p:ph sz="half" idx="2"/>
          </p:nvPr>
        </p:nvGraphicFramePr>
        <p:xfrm>
          <a:off x="2438400" y="3810000"/>
          <a:ext cx="1600200" cy="517525"/>
        </p:xfrm>
        <a:graphic>
          <a:graphicData uri="http://schemas.openxmlformats.org/drawingml/2006/table">
            <a:tbl>
              <a:tblPr/>
              <a:tblGrid>
                <a:gridCol w="381000"/>
                <a:gridCol w="457200"/>
                <a:gridCol w="381000"/>
                <a:gridCol w="381000"/>
              </a:tblGrid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</a:tbl>
          </a:graphicData>
        </a:graphic>
      </p:graphicFrame>
      <p:sp>
        <p:nvSpPr>
          <p:cNvPr id="7206" name="Text Box 188"/>
          <p:cNvSpPr txBox="1">
            <a:spLocks noChangeArrowheads="1"/>
          </p:cNvSpPr>
          <p:nvPr/>
        </p:nvSpPr>
        <p:spPr bwMode="auto">
          <a:xfrm>
            <a:off x="381000" y="2057400"/>
            <a:ext cx="8388350" cy="915988"/>
          </a:xfrm>
          <a:prstGeom prst="rect">
            <a:avLst/>
          </a:prstGeom>
          <a:solidFill>
            <a:srgbClr val="0000CC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3300"/>
                </a:solidFill>
              </a:rPr>
              <a:t>Hình 3: Chân biển báo: Dùng giấy màu sẫm , cắt hình chữ nhật có chiều dài</a:t>
            </a:r>
          </a:p>
          <a:p>
            <a:r>
              <a:rPr lang="en-US" b="1">
                <a:solidFill>
                  <a:srgbClr val="FF3300"/>
                </a:solidFill>
              </a:rPr>
              <a:t>10 ô, chiều rộng 1 ô.</a:t>
            </a:r>
          </a:p>
          <a:p>
            <a:endParaRPr lang="en-US" b="1">
              <a:solidFill>
                <a:srgbClr val="FF3300"/>
              </a:solidFill>
            </a:endParaRPr>
          </a:p>
        </p:txBody>
      </p:sp>
      <p:sp>
        <p:nvSpPr>
          <p:cNvPr id="7207" name="Text Box 192"/>
          <p:cNvSpPr txBox="1">
            <a:spLocks noChangeArrowheads="1"/>
          </p:cNvSpPr>
          <p:nvPr/>
        </p:nvSpPr>
        <p:spPr bwMode="auto">
          <a:xfrm>
            <a:off x="228600" y="4724400"/>
            <a:ext cx="8656638" cy="830263"/>
          </a:xfrm>
          <a:prstGeom prst="rect">
            <a:avLst/>
          </a:prstGeom>
          <a:solidFill>
            <a:srgbClr val="0000CC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FF3300"/>
                </a:solidFill>
              </a:rPr>
              <a:t>Hình 4: Dùng giấy màu đỏ cắt hình chữ nhật có chiều dài 4 ô, </a:t>
            </a:r>
          </a:p>
          <a:p>
            <a:r>
              <a:rPr lang="en-US" sz="2400">
                <a:solidFill>
                  <a:srgbClr val="FF3300"/>
                </a:solidFill>
              </a:rPr>
              <a:t>chiều rộng 1 ô.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E6647A"/>
          </a:solidFill>
        </p:spPr>
        <p:txBody>
          <a:bodyPr/>
          <a:lstStyle/>
          <a:p>
            <a:pPr algn="l" eaLnBrk="1" hangingPunct="1"/>
            <a:r>
              <a:rPr lang="en-US" smtClean="0">
                <a:solidFill>
                  <a:srgbClr val="00FF00"/>
                </a:solidFill>
              </a:rPr>
              <a:t>2. Quy trình dán biển báo</a:t>
            </a:r>
          </a:p>
        </p:txBody>
      </p:sp>
      <p:sp>
        <p:nvSpPr>
          <p:cNvPr id="15364" name="Rectangle 4"/>
          <p:cNvSpPr>
            <a:spLocks noChangeArrowheads="1"/>
          </p:cNvSpPr>
          <p:nvPr>
            <p:ph type="body" idx="1"/>
          </p:nvPr>
        </p:nvSpPr>
        <p:spPr>
          <a:xfrm>
            <a:off x="990600" y="3429000"/>
            <a:ext cx="381000" cy="3276600"/>
          </a:xfrm>
          <a:solidFill>
            <a:srgbClr val="E6647A"/>
          </a:solidFill>
          <a:ln>
            <a:solidFill>
              <a:schemeClr val="tx1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5365" name="Oval 5"/>
          <p:cNvSpPr>
            <a:spLocks noChangeArrowheads="1"/>
          </p:cNvSpPr>
          <p:nvPr/>
        </p:nvSpPr>
        <p:spPr bwMode="auto">
          <a:xfrm>
            <a:off x="228600" y="1600200"/>
            <a:ext cx="1981200" cy="19812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6" name="Oval 6"/>
          <p:cNvSpPr>
            <a:spLocks noChangeArrowheads="1"/>
          </p:cNvSpPr>
          <p:nvPr/>
        </p:nvSpPr>
        <p:spPr bwMode="auto">
          <a:xfrm>
            <a:off x="609600" y="1981200"/>
            <a:ext cx="1219200" cy="1219200"/>
          </a:xfrm>
          <a:prstGeom prst="ellipse">
            <a:avLst/>
          </a:prstGeom>
          <a:solidFill>
            <a:srgbClr val="3409E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7" name="Rectangle 7"/>
          <p:cNvSpPr>
            <a:spLocks noChangeArrowheads="1"/>
          </p:cNvSpPr>
          <p:nvPr/>
        </p:nvSpPr>
        <p:spPr bwMode="auto">
          <a:xfrm rot="-3374308">
            <a:off x="1059656" y="1988344"/>
            <a:ext cx="319088" cy="121920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2514600" y="1600200"/>
            <a:ext cx="4762500" cy="366713"/>
          </a:xfrm>
          <a:prstGeom prst="rect">
            <a:avLst/>
          </a:prstGeom>
          <a:solidFill>
            <a:srgbClr val="00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Bước 1 :Dán chân biển báo lên tờ giấy trắng.</a:t>
            </a:r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2590800" y="2438400"/>
            <a:ext cx="6553200" cy="641350"/>
          </a:xfrm>
          <a:prstGeom prst="rect">
            <a:avLst/>
          </a:prstGeom>
          <a:solidFill>
            <a:srgbClr val="00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Bước 2 : Dán hình tròn to màu đỏ chờm lên chân biển báo </a:t>
            </a:r>
          </a:p>
          <a:p>
            <a:r>
              <a:rPr lang="en-US"/>
              <a:t>Khoảng nửa ô. </a:t>
            </a:r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2667000" y="3657600"/>
            <a:ext cx="4333875" cy="641350"/>
          </a:xfrm>
          <a:prstGeom prst="rect">
            <a:avLst/>
          </a:prstGeom>
          <a:solidFill>
            <a:srgbClr val="00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Bước 3 : Dán hình tròn nhỏ màu xanh ở giữa hình  tròn đỏ.</a:t>
            </a:r>
          </a:p>
        </p:txBody>
      </p:sp>
      <p:sp>
        <p:nvSpPr>
          <p:cNvPr id="15372" name="Text Box 12"/>
          <p:cNvSpPr txBox="1">
            <a:spLocks noChangeArrowheads="1"/>
          </p:cNvSpPr>
          <p:nvPr/>
        </p:nvSpPr>
        <p:spPr bwMode="auto">
          <a:xfrm>
            <a:off x="2590800" y="5105400"/>
            <a:ext cx="5870575" cy="641350"/>
          </a:xfrm>
          <a:prstGeom prst="rect">
            <a:avLst/>
          </a:prstGeom>
          <a:solidFill>
            <a:srgbClr val="00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Bước 4: Dán chéo hình chữ nhật màu đỏ vào giữa hình </a:t>
            </a:r>
          </a:p>
          <a:p>
            <a:r>
              <a:rPr lang="en-US"/>
              <a:t>tròn màu xanh.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36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36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1536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36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770" decel="1000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770" decel="100000"/>
                                        <p:tgtEl>
                                          <p:spTgt spid="1537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7" dur="77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9" dur="77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9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5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nimBg="1"/>
      <p:bldP spid="15364" grpId="0" build="p" animBg="1"/>
      <p:bldP spid="15365" grpId="0" animBg="1"/>
      <p:bldP spid="15366" grpId="0" animBg="1"/>
      <p:bldP spid="15367" grpId="0" animBg="1"/>
      <p:bldP spid="15368" grpId="0" animBg="1"/>
      <p:bldP spid="15368" grpId="1" animBg="1"/>
      <p:bldP spid="15370" grpId="0" animBg="1"/>
      <p:bldP spid="15370" grpId="1" animBg="1"/>
      <p:bldP spid="15371" grpId="0" animBg="1"/>
      <p:bldP spid="15371" grpId="1" animBg="1"/>
      <p:bldP spid="15372" grpId="0" animBg="1"/>
      <p:bldP spid="1537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229600" cy="1143000"/>
          </a:xfrm>
          <a:solidFill>
            <a:srgbClr val="FF0000"/>
          </a:solidFill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00FF00"/>
                </a:solidFill>
              </a:rPr>
              <a:t>Học sinh thực  hành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ChangeArrowheads="1"/>
          </p:cNvSpPr>
          <p:nvPr/>
        </p:nvSpPr>
        <p:spPr bwMode="auto">
          <a:xfrm>
            <a:off x="914400" y="685800"/>
            <a:ext cx="2743200" cy="2743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3" name="Rectangle 5"/>
          <p:cNvSpPr>
            <a:spLocks noChangeArrowheads="1"/>
          </p:cNvSpPr>
          <p:nvPr/>
        </p:nvSpPr>
        <p:spPr bwMode="auto">
          <a:xfrm>
            <a:off x="4572000" y="685800"/>
            <a:ext cx="1828800" cy="1752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4" name="Line 6"/>
          <p:cNvSpPr>
            <a:spLocks noChangeShapeType="1"/>
          </p:cNvSpPr>
          <p:nvPr/>
        </p:nvSpPr>
        <p:spPr bwMode="auto">
          <a:xfrm>
            <a:off x="1828800" y="685800"/>
            <a:ext cx="0" cy="2743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5" name="Line 7"/>
          <p:cNvSpPr>
            <a:spLocks noChangeShapeType="1"/>
          </p:cNvSpPr>
          <p:nvPr/>
        </p:nvSpPr>
        <p:spPr bwMode="auto">
          <a:xfrm>
            <a:off x="2743200" y="685800"/>
            <a:ext cx="0" cy="2743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6" name="Line 8"/>
          <p:cNvSpPr>
            <a:spLocks noChangeShapeType="1"/>
          </p:cNvSpPr>
          <p:nvPr/>
        </p:nvSpPr>
        <p:spPr bwMode="auto">
          <a:xfrm>
            <a:off x="914400" y="1600200"/>
            <a:ext cx="2743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7" name="Line 9"/>
          <p:cNvSpPr>
            <a:spLocks noChangeShapeType="1"/>
          </p:cNvSpPr>
          <p:nvPr/>
        </p:nvSpPr>
        <p:spPr bwMode="auto">
          <a:xfrm>
            <a:off x="914400" y="2514600"/>
            <a:ext cx="2743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8" name="Line 10"/>
          <p:cNvSpPr>
            <a:spLocks noChangeShapeType="1"/>
          </p:cNvSpPr>
          <p:nvPr/>
        </p:nvSpPr>
        <p:spPr bwMode="auto">
          <a:xfrm>
            <a:off x="914400" y="1143000"/>
            <a:ext cx="2743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9" name="Line 11"/>
          <p:cNvSpPr>
            <a:spLocks noChangeShapeType="1"/>
          </p:cNvSpPr>
          <p:nvPr/>
        </p:nvSpPr>
        <p:spPr bwMode="auto">
          <a:xfrm>
            <a:off x="914400" y="2057400"/>
            <a:ext cx="2743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50" name="Line 12"/>
          <p:cNvSpPr>
            <a:spLocks noChangeShapeType="1"/>
          </p:cNvSpPr>
          <p:nvPr/>
        </p:nvSpPr>
        <p:spPr bwMode="auto">
          <a:xfrm>
            <a:off x="914400" y="2971800"/>
            <a:ext cx="2743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51" name="Line 13"/>
          <p:cNvSpPr>
            <a:spLocks noChangeShapeType="1"/>
          </p:cNvSpPr>
          <p:nvPr/>
        </p:nvSpPr>
        <p:spPr bwMode="auto">
          <a:xfrm>
            <a:off x="1371600" y="685800"/>
            <a:ext cx="0" cy="2743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52" name="Line 14"/>
          <p:cNvSpPr>
            <a:spLocks noChangeShapeType="1"/>
          </p:cNvSpPr>
          <p:nvPr/>
        </p:nvSpPr>
        <p:spPr bwMode="auto">
          <a:xfrm>
            <a:off x="2286000" y="685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53" name="Line 15"/>
          <p:cNvSpPr>
            <a:spLocks noChangeShapeType="1"/>
          </p:cNvSpPr>
          <p:nvPr/>
        </p:nvSpPr>
        <p:spPr bwMode="auto">
          <a:xfrm>
            <a:off x="2362200" y="685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54" name="Line 16"/>
          <p:cNvSpPr>
            <a:spLocks noChangeShapeType="1"/>
          </p:cNvSpPr>
          <p:nvPr/>
        </p:nvSpPr>
        <p:spPr bwMode="auto">
          <a:xfrm flipH="1">
            <a:off x="2286000" y="6858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55" name="Line 17"/>
          <p:cNvSpPr>
            <a:spLocks noChangeShapeType="1"/>
          </p:cNvSpPr>
          <p:nvPr/>
        </p:nvSpPr>
        <p:spPr bwMode="auto">
          <a:xfrm>
            <a:off x="2286000" y="685800"/>
            <a:ext cx="0" cy="2743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56" name="Line 18"/>
          <p:cNvSpPr>
            <a:spLocks noChangeShapeType="1"/>
          </p:cNvSpPr>
          <p:nvPr/>
        </p:nvSpPr>
        <p:spPr bwMode="auto">
          <a:xfrm>
            <a:off x="3200400" y="685800"/>
            <a:ext cx="0" cy="2743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57" name="Line 19"/>
          <p:cNvSpPr>
            <a:spLocks noChangeShapeType="1"/>
          </p:cNvSpPr>
          <p:nvPr/>
        </p:nvSpPr>
        <p:spPr bwMode="auto">
          <a:xfrm>
            <a:off x="5943600" y="685800"/>
            <a:ext cx="0" cy="1752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58" name="Line 20"/>
          <p:cNvSpPr>
            <a:spLocks noChangeShapeType="1"/>
          </p:cNvSpPr>
          <p:nvPr/>
        </p:nvSpPr>
        <p:spPr bwMode="auto">
          <a:xfrm>
            <a:off x="4572000" y="11430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59" name="Line 21"/>
          <p:cNvSpPr>
            <a:spLocks noChangeShapeType="1"/>
          </p:cNvSpPr>
          <p:nvPr/>
        </p:nvSpPr>
        <p:spPr bwMode="auto">
          <a:xfrm>
            <a:off x="5486400" y="685800"/>
            <a:ext cx="0" cy="1752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60" name="Line 22"/>
          <p:cNvSpPr>
            <a:spLocks noChangeShapeType="1"/>
          </p:cNvSpPr>
          <p:nvPr/>
        </p:nvSpPr>
        <p:spPr bwMode="auto">
          <a:xfrm>
            <a:off x="5029200" y="685800"/>
            <a:ext cx="0" cy="1752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61" name="Line 23"/>
          <p:cNvSpPr>
            <a:spLocks noChangeShapeType="1"/>
          </p:cNvSpPr>
          <p:nvPr/>
        </p:nvSpPr>
        <p:spPr bwMode="auto">
          <a:xfrm>
            <a:off x="4572000" y="16002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62" name="Line 24"/>
          <p:cNvSpPr>
            <a:spLocks noChangeShapeType="1"/>
          </p:cNvSpPr>
          <p:nvPr/>
        </p:nvSpPr>
        <p:spPr bwMode="auto">
          <a:xfrm>
            <a:off x="4572000" y="19812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63" name="Oval 25"/>
          <p:cNvSpPr>
            <a:spLocks noChangeArrowheads="1"/>
          </p:cNvSpPr>
          <p:nvPr/>
        </p:nvSpPr>
        <p:spPr bwMode="auto">
          <a:xfrm>
            <a:off x="914400" y="685800"/>
            <a:ext cx="2743200" cy="2743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4" name="Oval 26"/>
          <p:cNvSpPr>
            <a:spLocks noChangeArrowheads="1"/>
          </p:cNvSpPr>
          <p:nvPr/>
        </p:nvSpPr>
        <p:spPr bwMode="auto">
          <a:xfrm>
            <a:off x="4572000" y="685800"/>
            <a:ext cx="1828800" cy="1752600"/>
          </a:xfrm>
          <a:prstGeom prst="ellipse">
            <a:avLst/>
          </a:prstGeom>
          <a:solidFill>
            <a:srgbClr val="0000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5" name="Rectangle 33"/>
          <p:cNvSpPr>
            <a:spLocks noChangeArrowheads="1"/>
          </p:cNvSpPr>
          <p:nvPr/>
        </p:nvSpPr>
        <p:spPr bwMode="auto">
          <a:xfrm>
            <a:off x="1828800" y="3886200"/>
            <a:ext cx="4572000" cy="457200"/>
          </a:xfrm>
          <a:prstGeom prst="rect">
            <a:avLst/>
          </a:prstGeom>
          <a:solidFill>
            <a:srgbClr val="E6647A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6" name="Rectangle 34"/>
          <p:cNvSpPr>
            <a:spLocks noChangeArrowheads="1"/>
          </p:cNvSpPr>
          <p:nvPr/>
        </p:nvSpPr>
        <p:spPr bwMode="auto">
          <a:xfrm>
            <a:off x="1828800" y="4800600"/>
            <a:ext cx="1828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7" name="Line 36"/>
          <p:cNvSpPr>
            <a:spLocks noChangeShapeType="1"/>
          </p:cNvSpPr>
          <p:nvPr/>
        </p:nvSpPr>
        <p:spPr bwMode="auto">
          <a:xfrm>
            <a:off x="2743200" y="3886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68" name="Line 37"/>
          <p:cNvSpPr>
            <a:spLocks noChangeShapeType="1"/>
          </p:cNvSpPr>
          <p:nvPr/>
        </p:nvSpPr>
        <p:spPr bwMode="auto">
          <a:xfrm>
            <a:off x="3657600" y="3886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69" name="Line 38"/>
          <p:cNvSpPr>
            <a:spLocks noChangeShapeType="1"/>
          </p:cNvSpPr>
          <p:nvPr/>
        </p:nvSpPr>
        <p:spPr bwMode="auto">
          <a:xfrm>
            <a:off x="4572000" y="3886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70" name="Line 39"/>
          <p:cNvSpPr>
            <a:spLocks noChangeShapeType="1"/>
          </p:cNvSpPr>
          <p:nvPr/>
        </p:nvSpPr>
        <p:spPr bwMode="auto">
          <a:xfrm>
            <a:off x="5486400" y="3886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71" name="Line 40"/>
          <p:cNvSpPr>
            <a:spLocks noChangeShapeType="1"/>
          </p:cNvSpPr>
          <p:nvPr/>
        </p:nvSpPr>
        <p:spPr bwMode="auto">
          <a:xfrm>
            <a:off x="2286000" y="3886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72" name="Line 41"/>
          <p:cNvSpPr>
            <a:spLocks noChangeShapeType="1"/>
          </p:cNvSpPr>
          <p:nvPr/>
        </p:nvSpPr>
        <p:spPr bwMode="auto">
          <a:xfrm>
            <a:off x="3200400" y="3886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73" name="Line 42"/>
          <p:cNvSpPr>
            <a:spLocks noChangeShapeType="1"/>
          </p:cNvSpPr>
          <p:nvPr/>
        </p:nvSpPr>
        <p:spPr bwMode="auto">
          <a:xfrm>
            <a:off x="4114800" y="3886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74" name="Line 43"/>
          <p:cNvSpPr>
            <a:spLocks noChangeShapeType="1"/>
          </p:cNvSpPr>
          <p:nvPr/>
        </p:nvSpPr>
        <p:spPr bwMode="auto">
          <a:xfrm>
            <a:off x="5029200" y="3886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75" name="Line 44"/>
          <p:cNvSpPr>
            <a:spLocks noChangeShapeType="1"/>
          </p:cNvSpPr>
          <p:nvPr/>
        </p:nvSpPr>
        <p:spPr bwMode="auto">
          <a:xfrm>
            <a:off x="5943600" y="3886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76" name="Line 45"/>
          <p:cNvSpPr>
            <a:spLocks noChangeShapeType="1"/>
          </p:cNvSpPr>
          <p:nvPr/>
        </p:nvSpPr>
        <p:spPr bwMode="auto">
          <a:xfrm>
            <a:off x="2286000" y="4800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77" name="Line 46"/>
          <p:cNvSpPr>
            <a:spLocks noChangeShapeType="1"/>
          </p:cNvSpPr>
          <p:nvPr/>
        </p:nvSpPr>
        <p:spPr bwMode="auto">
          <a:xfrm>
            <a:off x="2743200" y="4800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78" name="Line 47"/>
          <p:cNvSpPr>
            <a:spLocks noChangeShapeType="1"/>
          </p:cNvSpPr>
          <p:nvPr/>
        </p:nvSpPr>
        <p:spPr bwMode="auto">
          <a:xfrm>
            <a:off x="3200400" y="4800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256</Words>
  <Application>Microsoft Office PowerPoint</Application>
  <PresentationFormat>On-screen Show (4:3)</PresentationFormat>
  <Paragraphs>30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.VnTime</vt:lpstr>
      <vt:lpstr>Wingdings</vt:lpstr>
      <vt:lpstr>Default Design</vt:lpstr>
      <vt:lpstr>Slide 1</vt:lpstr>
      <vt:lpstr>Slide 2</vt:lpstr>
      <vt:lpstr>Slide 3</vt:lpstr>
      <vt:lpstr>1. Gấp, cắt các bộ phận của biển báo giao thông cấm đỗ xe.</vt:lpstr>
      <vt:lpstr>Slide 5</vt:lpstr>
      <vt:lpstr>Slide 6</vt:lpstr>
      <vt:lpstr>2. Quy trình dán biển báo</vt:lpstr>
      <vt:lpstr>Học sinh thực  hành</vt:lpstr>
      <vt:lpstr>Slide 9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CSTeam</cp:lastModifiedBy>
  <cp:revision>19</cp:revision>
  <dcterms:created xsi:type="dcterms:W3CDTF">2011-12-05T12:32:52Z</dcterms:created>
  <dcterms:modified xsi:type="dcterms:W3CDTF">2016-06-29T09:02:19Z</dcterms:modified>
</cp:coreProperties>
</file>