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60" r:id="rId5"/>
    <p:sldId id="261" r:id="rId6"/>
    <p:sldId id="268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3200" kern="1200">
        <a:solidFill>
          <a:srgbClr val="F02402"/>
        </a:solidFill>
        <a:latin typeface="Times New Roman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3200" kern="1200">
        <a:solidFill>
          <a:srgbClr val="F02402"/>
        </a:solidFill>
        <a:latin typeface="Times New Roman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3200" kern="1200">
        <a:solidFill>
          <a:srgbClr val="F02402"/>
        </a:solidFill>
        <a:latin typeface="Times New Roman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3200" kern="1200">
        <a:solidFill>
          <a:srgbClr val="F02402"/>
        </a:solidFill>
        <a:latin typeface="Times New Roman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3200" kern="1200">
        <a:solidFill>
          <a:srgbClr val="F02402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3200" kern="1200">
        <a:solidFill>
          <a:srgbClr val="F02402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sz="3200" kern="1200">
        <a:solidFill>
          <a:srgbClr val="F02402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sz="3200" kern="1200">
        <a:solidFill>
          <a:srgbClr val="F02402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sz="3200" kern="1200">
        <a:solidFill>
          <a:srgbClr val="F02402"/>
        </a:solidFill>
        <a:latin typeface="Times New Roman" pitchFamily="18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allowPng="1" imgSz="1024x768" encoding="windows-1252"/>
  <p:clrMru>
    <a:srgbClr val="660066"/>
    <a:srgbClr val="CC0099"/>
    <a:srgbClr val="CBEC06"/>
    <a:srgbClr val="3333CC"/>
    <a:srgbClr val="FFCCFF"/>
    <a:srgbClr val="FF99FF"/>
    <a:srgbClr val="F0240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139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03ADE2-9CB5-4D3E-9EFD-8389F2C330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8B66CD-EBA1-43AD-BA23-C2583785F3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36A9B4-16DE-4F9A-81DB-73E3C25C82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B780E1-5E73-4379-BBA6-9BDDBBD15F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F36100-252D-4AD4-BA89-9CEC46482F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4F6B19-A87F-420C-991A-E501AF0EC4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CC3DA1-A340-47F2-A481-9DE751D0FD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D4B477-DD20-4A15-AA80-5B8FCDB3EC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F8F12B-A31D-47E0-9F9F-8A33D44602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25E6EB-878B-4141-BFBE-571EC89253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176726-EC3F-4E9B-8EB0-562DE6934B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67C672DB-7507-4BC9-9B8A-56600CCF0B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FF99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4"/>
          <p:cNvSpPr txBox="1">
            <a:spLocks noChangeArrowheads="1"/>
          </p:cNvSpPr>
          <p:nvPr/>
        </p:nvSpPr>
        <p:spPr bwMode="auto">
          <a:xfrm>
            <a:off x="2152650" y="0"/>
            <a:ext cx="18018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800" b="1">
                <a:latin typeface="Arial" charset="0"/>
              </a:rPr>
              <a:t>Thủ công</a:t>
            </a:r>
          </a:p>
        </p:txBody>
      </p:sp>
      <p:sp>
        <p:nvSpPr>
          <p:cNvPr id="2051" name="Text Box 7"/>
          <p:cNvSpPr txBox="1">
            <a:spLocks noChangeArrowheads="1"/>
          </p:cNvSpPr>
          <p:nvPr/>
        </p:nvSpPr>
        <p:spPr bwMode="auto">
          <a:xfrm>
            <a:off x="517525" y="1590675"/>
            <a:ext cx="1841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28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052" name="Text Box 8"/>
          <p:cNvSpPr txBox="1">
            <a:spLocks noChangeArrowheads="1"/>
          </p:cNvSpPr>
          <p:nvPr/>
        </p:nvSpPr>
        <p:spPr bwMode="auto">
          <a:xfrm>
            <a:off x="685800" y="1447800"/>
            <a:ext cx="1798638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 u="sng">
                <a:solidFill>
                  <a:srgbClr val="0070C0"/>
                </a:solidFill>
                <a:latin typeface="Arial" charset="0"/>
              </a:rPr>
              <a:t>Bài cũ:</a:t>
            </a:r>
          </a:p>
        </p:txBody>
      </p:sp>
      <p:sp>
        <p:nvSpPr>
          <p:cNvPr id="3077" name="TextBox 4"/>
          <p:cNvSpPr txBox="1">
            <a:spLocks noChangeArrowheads="1"/>
          </p:cNvSpPr>
          <p:nvPr/>
        </p:nvSpPr>
        <p:spPr bwMode="auto">
          <a:xfrm>
            <a:off x="381000" y="2819400"/>
            <a:ext cx="92900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</a:rPr>
              <a:t> Nêu các bước gấp thuyền phẳng đáy không mui?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99FF"/>
            </a:gs>
            <a:gs pos="50000">
              <a:schemeClr val="bg1"/>
            </a:gs>
            <a:gs pos="100000">
              <a:srgbClr val="FF99FF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1601788" y="0"/>
            <a:ext cx="60325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800" b="1">
                <a:latin typeface="Arial" charset="0"/>
              </a:rPr>
              <a:t>Thủ công</a:t>
            </a:r>
          </a:p>
          <a:p>
            <a:pPr algn="ctr"/>
            <a:r>
              <a:rPr lang="en-US" b="1">
                <a:solidFill>
                  <a:srgbClr val="3333CC"/>
                </a:solidFill>
                <a:latin typeface="Arial" charset="0"/>
              </a:rPr>
              <a:t>Gấp thuyền phẳng đáy có mui</a:t>
            </a:r>
          </a:p>
        </p:txBody>
      </p:sp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1676400" y="1524000"/>
            <a:ext cx="70707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660066"/>
                </a:solidFill>
                <a:latin typeface="Arial" charset="0"/>
              </a:rPr>
              <a:t>- Bước 4: Tạo thuyền phẳng đáy có mui.</a:t>
            </a:r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228600" y="2057400"/>
            <a:ext cx="8550275" cy="4800600"/>
            <a:chOff x="144" y="1296"/>
            <a:chExt cx="5386" cy="3024"/>
          </a:xfrm>
        </p:grpSpPr>
        <p:pic>
          <p:nvPicPr>
            <p:cNvPr id="11269" name="Picture 4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44" y="1296"/>
              <a:ext cx="2544" cy="1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270" name="Picture 5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024" y="1296"/>
              <a:ext cx="2506" cy="1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271" name="Picture 6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632" y="2832"/>
              <a:ext cx="2550" cy="1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FF99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1601788" y="0"/>
            <a:ext cx="60325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800" b="1">
                <a:latin typeface="Arial" charset="0"/>
              </a:rPr>
              <a:t>Thủ công</a:t>
            </a:r>
          </a:p>
          <a:p>
            <a:pPr algn="ctr"/>
            <a:r>
              <a:rPr lang="en-US" b="1">
                <a:solidFill>
                  <a:srgbClr val="3333CC"/>
                </a:solidFill>
                <a:latin typeface="Arial" charset="0"/>
              </a:rPr>
              <a:t>Gấp thuyền phẳng đáy có mui</a:t>
            </a:r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898525" y="1995488"/>
            <a:ext cx="24241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latin typeface="Arial" charset="0"/>
              </a:rPr>
              <a:t>3. </a:t>
            </a:r>
            <a:r>
              <a:rPr lang="en-US" sz="2800" u="sng">
                <a:latin typeface="Arial" charset="0"/>
              </a:rPr>
              <a:t>Thực hành:</a:t>
            </a:r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898525" y="2733675"/>
            <a:ext cx="33226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latin typeface="Arial" charset="0"/>
              </a:rPr>
              <a:t>4. </a:t>
            </a:r>
            <a:r>
              <a:rPr lang="en-US" sz="2800" u="sng">
                <a:latin typeface="Arial" charset="0"/>
              </a:rPr>
              <a:t>Củng cố, dặn dò:</a:t>
            </a:r>
            <a:endParaRPr lang="en-US" sz="2800">
              <a:latin typeface="Arial" charset="0"/>
            </a:endParaRPr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898525" y="3267075"/>
            <a:ext cx="869473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rgbClr val="3333CC"/>
                </a:solidFill>
                <a:latin typeface="Arial" charset="0"/>
              </a:rPr>
              <a:t>    Gấp thuyền phẳng đáy có mui gồm có mấy bước? </a:t>
            </a:r>
          </a:p>
          <a:p>
            <a:r>
              <a:rPr lang="en-US" sz="2800">
                <a:solidFill>
                  <a:srgbClr val="3333CC"/>
                </a:solidFill>
                <a:latin typeface="Arial" charset="0"/>
              </a:rPr>
              <a:t>Đó là những bước nào?</a:t>
            </a:r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974725" y="4257675"/>
            <a:ext cx="6735763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Char char="-"/>
            </a:pPr>
            <a:r>
              <a:rPr lang="en-US" sz="2800">
                <a:latin typeface="Arial" charset="0"/>
              </a:rPr>
              <a:t> Bước 1: Gấp tạo mui thuyền.</a:t>
            </a:r>
          </a:p>
          <a:p>
            <a:pPr>
              <a:buFontTx/>
              <a:buChar char="-"/>
            </a:pPr>
            <a:r>
              <a:rPr lang="en-US" sz="2800">
                <a:latin typeface="Arial" charset="0"/>
              </a:rPr>
              <a:t> Bước 2: Gấp tạo 4 nếp gấp cách đều.</a:t>
            </a:r>
          </a:p>
          <a:p>
            <a:pPr>
              <a:buFontTx/>
              <a:buChar char="-"/>
            </a:pPr>
            <a:r>
              <a:rPr lang="en-US" sz="2800">
                <a:latin typeface="Arial" charset="0"/>
              </a:rPr>
              <a:t> Bước 3: Gấp tạo thân và mũi thuyền.</a:t>
            </a:r>
          </a:p>
          <a:p>
            <a:pPr>
              <a:buFontTx/>
              <a:buChar char="-"/>
            </a:pPr>
            <a:r>
              <a:rPr lang="en-US" sz="2800">
                <a:latin typeface="Arial" charset="0"/>
              </a:rPr>
              <a:t> Bước 4: Tạo thuyền phẳng đáy có mui. </a:t>
            </a: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10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10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/>
      <p:bldP spid="23556" grpId="0"/>
      <p:bldP spid="23557" grpId="0"/>
      <p:bldP spid="2355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FF99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1601788" y="0"/>
            <a:ext cx="60325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800" b="1">
                <a:latin typeface="Arial" charset="0"/>
              </a:rPr>
              <a:t>Thủ công</a:t>
            </a:r>
          </a:p>
          <a:p>
            <a:pPr algn="ctr"/>
            <a:r>
              <a:rPr lang="en-US" b="1">
                <a:solidFill>
                  <a:srgbClr val="3333CC"/>
                </a:solidFill>
                <a:latin typeface="Arial" charset="0"/>
              </a:rPr>
              <a:t>Gấp thuyền phẳng đáy có mui</a:t>
            </a:r>
          </a:p>
        </p:txBody>
      </p:sp>
      <p:sp>
        <p:nvSpPr>
          <p:cNvPr id="13315" name="WordArt 3"/>
          <p:cNvSpPr>
            <a:spLocks noChangeArrowheads="1" noChangeShapeType="1" noTextEdit="1"/>
          </p:cNvSpPr>
          <p:nvPr/>
        </p:nvSpPr>
        <p:spPr bwMode="auto">
          <a:xfrm>
            <a:off x="1295400" y="2743200"/>
            <a:ext cx="6591300" cy="12096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Tiết học đến đây kết thúc.</a:t>
            </a:r>
          </a:p>
          <a:p>
            <a:pPr algn="ctr"/>
            <a:r>
              <a:rPr lang="vi-VN" sz="36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Cảm ơn các thầy, cô giáo và các em!</a:t>
            </a:r>
            <a:endParaRPr lang="en-US" sz="3600" b="1" kern="1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000082"/>
                  </a:gs>
                  <a:gs pos="30000">
                    <a:srgbClr val="66008F"/>
                  </a:gs>
                  <a:gs pos="64999">
                    <a:srgbClr val="BA0066"/>
                  </a:gs>
                  <a:gs pos="89999">
                    <a:srgbClr val="FF0000"/>
                  </a:gs>
                  <a:gs pos="100000">
                    <a:srgbClr val="FF8200"/>
                  </a:gs>
                </a:gsLst>
                <a:lin ang="540000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99FF"/>
            </a:gs>
            <a:gs pos="50000">
              <a:srgbClr val="FFCCFF"/>
            </a:gs>
            <a:gs pos="100000">
              <a:srgbClr val="FF99FF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2152650" y="0"/>
            <a:ext cx="18018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800" b="1">
                <a:latin typeface="Arial" charset="0"/>
              </a:rPr>
              <a:t>Thủ công</a:t>
            </a:r>
          </a:p>
        </p:txBody>
      </p:sp>
      <p:pic>
        <p:nvPicPr>
          <p:cNvPr id="3075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00600" y="3206750"/>
            <a:ext cx="4048125" cy="304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3200400"/>
            <a:ext cx="4048125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1066800" y="6202363"/>
            <a:ext cx="21431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</a:rPr>
              <a:t>Không mui</a:t>
            </a:r>
          </a:p>
        </p:txBody>
      </p:sp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6156325" y="6202363"/>
            <a:ext cx="14827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</a:rPr>
              <a:t>Có mui</a:t>
            </a:r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292100" y="838200"/>
            <a:ext cx="98171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3333CC"/>
                </a:solidFill>
                <a:latin typeface="Arial" charset="0"/>
              </a:rPr>
              <a:t>  Quan sát sau đó nêu điểm giống và khác nhau giữa</a:t>
            </a:r>
          </a:p>
          <a:p>
            <a:r>
              <a:rPr lang="en-US">
                <a:solidFill>
                  <a:srgbClr val="3333CC"/>
                </a:solidFill>
                <a:latin typeface="Arial" charset="0"/>
              </a:rPr>
              <a:t>2 chiếc thuyền?</a:t>
            </a:r>
          </a:p>
        </p:txBody>
      </p:sp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457200" y="1919288"/>
            <a:ext cx="95456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latin typeface="Arial" charset="0"/>
              </a:rPr>
              <a:t>+ Giống: Thân thuyền, đáy thuyền, mũi thuyền giống nhau.</a:t>
            </a:r>
          </a:p>
        </p:txBody>
      </p:sp>
      <p:sp>
        <p:nvSpPr>
          <p:cNvPr id="5131" name="Text Box 11"/>
          <p:cNvSpPr txBox="1">
            <a:spLocks noChangeArrowheads="1"/>
          </p:cNvSpPr>
          <p:nvPr/>
        </p:nvSpPr>
        <p:spPr bwMode="auto">
          <a:xfrm>
            <a:off x="517525" y="2452688"/>
            <a:ext cx="14128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latin typeface="Arial" charset="0"/>
              </a:rPr>
              <a:t>+ Khác:</a:t>
            </a:r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10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1000"/>
                                        <p:tgtEl>
                                          <p:spTgt spid="5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7" grpId="0"/>
      <p:bldP spid="5128" grpId="0"/>
      <p:bldP spid="5129" grpId="0"/>
      <p:bldP spid="513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99FF"/>
            </a:gs>
            <a:gs pos="50000">
              <a:schemeClr val="bg1"/>
            </a:gs>
            <a:gs pos="100000">
              <a:srgbClr val="FF99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2152650" y="0"/>
            <a:ext cx="18018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800" b="1">
                <a:latin typeface="Arial" charset="0"/>
              </a:rPr>
              <a:t>Thủ công</a:t>
            </a:r>
          </a:p>
        </p:txBody>
      </p:sp>
      <p:sp>
        <p:nvSpPr>
          <p:cNvPr id="3" name="Rectangle 2"/>
          <p:cNvSpPr/>
          <p:nvPr/>
        </p:nvSpPr>
        <p:spPr>
          <a:xfrm>
            <a:off x="36513" y="2640012"/>
            <a:ext cx="8991599" cy="1323439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4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/>
              </a:rPr>
              <a:t>Gấp</a:t>
            </a:r>
            <a:r>
              <a:rPr lang="en-US" sz="4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/>
              </a:rPr>
              <a:t> </a:t>
            </a:r>
            <a:r>
              <a:rPr lang="en-US" sz="4000" b="1" cap="all" dirty="0" err="1">
                <a:ln w="0"/>
                <a:solidFill>
                  <a:srgbClr val="FFC000"/>
                </a:solidFill>
                <a:effectLst>
                  <a:reflection blurRad="12700" stA="50000" endPos="50000" dist="5000" dir="5400000" sy="-100000" rotWithShape="0"/>
                </a:effectLst>
                <a:latin typeface="Arial"/>
              </a:rPr>
              <a:t>thuyền</a:t>
            </a:r>
            <a:r>
              <a:rPr lang="en-US" sz="4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/>
              </a:rPr>
              <a:t> </a:t>
            </a:r>
            <a:r>
              <a:rPr lang="en-US" sz="4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/>
              </a:rPr>
              <a:t>phẳng</a:t>
            </a:r>
            <a:r>
              <a:rPr lang="en-US" sz="4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/>
              </a:rPr>
              <a:t> </a:t>
            </a:r>
            <a:r>
              <a:rPr lang="en-US" sz="4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/>
              </a:rPr>
              <a:t>Đáy</a:t>
            </a:r>
            <a:r>
              <a:rPr lang="en-US" sz="4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/>
              </a:rPr>
              <a:t> </a:t>
            </a:r>
            <a:r>
              <a:rPr lang="en-US" sz="4000" b="1" cap="all" dirty="0">
                <a:ln w="0"/>
                <a:solidFill>
                  <a:srgbClr val="FFC000"/>
                </a:solidFill>
                <a:effectLst>
                  <a:reflection blurRad="12700" stA="50000" endPos="50000" dist="5000" dir="5400000" sy="-100000" rotWithShape="0"/>
                </a:effectLst>
                <a:latin typeface="Arial"/>
              </a:rPr>
              <a:t>có</a:t>
            </a:r>
            <a:r>
              <a:rPr lang="en-US" sz="4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/>
              </a:rPr>
              <a:t> </a:t>
            </a:r>
            <a:r>
              <a:rPr lang="en-US" sz="4000" b="1" cap="all" dirty="0" err="1">
                <a:ln w="0"/>
                <a:solidFill>
                  <a:srgbClr val="FFC000"/>
                </a:solidFill>
                <a:effectLst>
                  <a:reflection blurRad="12700" stA="50000" endPos="50000" dist="5000" dir="5400000" sy="-100000" rotWithShape="0"/>
                </a:effectLst>
                <a:latin typeface="Arial"/>
              </a:rPr>
              <a:t>mui</a:t>
            </a:r>
            <a:r>
              <a:rPr lang="en-US" sz="4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/>
              </a:rPr>
              <a:t> (</a:t>
            </a:r>
            <a:r>
              <a:rPr lang="en-US" sz="4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/>
              </a:rPr>
              <a:t>tiết</a:t>
            </a:r>
            <a:r>
              <a:rPr lang="en-US" sz="4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/>
              </a:rPr>
              <a:t> 1)</a:t>
            </a: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99FF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1601788" y="0"/>
            <a:ext cx="60325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800" b="1">
                <a:latin typeface="Arial" charset="0"/>
              </a:rPr>
              <a:t>Thủ công</a:t>
            </a:r>
          </a:p>
          <a:p>
            <a:pPr algn="ctr"/>
            <a:r>
              <a:rPr lang="en-US" b="1">
                <a:solidFill>
                  <a:srgbClr val="3333CC"/>
                </a:solidFill>
                <a:latin typeface="Arial" charset="0"/>
              </a:rPr>
              <a:t>Gấp thuyền phẳng đáy có mui</a:t>
            </a:r>
          </a:p>
        </p:txBody>
      </p:sp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457200" y="1828800"/>
            <a:ext cx="37211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latin typeface="Arial" charset="0"/>
              </a:rPr>
              <a:t>1: </a:t>
            </a:r>
            <a:r>
              <a:rPr lang="en-US" sz="2800" u="sng">
                <a:latin typeface="Arial" charset="0"/>
              </a:rPr>
              <a:t>Quan sát, nhận xét.</a:t>
            </a:r>
          </a:p>
        </p:txBody>
      </p:sp>
      <p:pic>
        <p:nvPicPr>
          <p:cNvPr id="1741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743200"/>
            <a:ext cx="85344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50000">
              <a:srgbClr val="FF99FF"/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1601788" y="0"/>
            <a:ext cx="60325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800" b="1">
                <a:latin typeface="Arial" charset="0"/>
              </a:rPr>
              <a:t>Thủ công</a:t>
            </a:r>
          </a:p>
          <a:p>
            <a:pPr algn="ctr"/>
            <a:r>
              <a:rPr lang="en-US" b="1">
                <a:solidFill>
                  <a:srgbClr val="3333CC"/>
                </a:solidFill>
                <a:latin typeface="Arial" charset="0"/>
              </a:rPr>
              <a:t>Gấp thuyền phẳng đáy có mui</a:t>
            </a:r>
          </a:p>
        </p:txBody>
      </p:sp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533400" y="2971800"/>
            <a:ext cx="906145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latin typeface="Arial" charset="0"/>
              </a:rPr>
              <a:t>2. Cách gấp thuyền phẳng đáy có mui khác và giống gì </a:t>
            </a:r>
          </a:p>
          <a:p>
            <a:r>
              <a:rPr lang="en-US" sz="2800">
                <a:latin typeface="Arial" charset="0"/>
              </a:rPr>
              <a:t>cách gấp thuyền phẳng đáy không mui?</a:t>
            </a:r>
          </a:p>
        </p:txBody>
      </p:sp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822325" y="3962400"/>
            <a:ext cx="7693025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rgbClr val="3333CC"/>
                </a:solidFill>
                <a:latin typeface="Arial" charset="0"/>
              </a:rPr>
              <a:t>+ Khác: Gấp thuyền phẳng đáy không mui phải</a:t>
            </a:r>
          </a:p>
          <a:p>
            <a:r>
              <a:rPr lang="en-US" sz="2800">
                <a:solidFill>
                  <a:srgbClr val="3333CC"/>
                </a:solidFill>
                <a:latin typeface="Arial" charset="0"/>
              </a:rPr>
              <a:t>gấp thêm 1 bước.</a:t>
            </a:r>
          </a:p>
          <a:p>
            <a:r>
              <a:rPr lang="en-US" sz="2800">
                <a:solidFill>
                  <a:srgbClr val="3333CC"/>
                </a:solidFill>
                <a:latin typeface="Arial" charset="0"/>
              </a:rPr>
              <a:t>+ Giống: Các bước còn lại đều giống.</a:t>
            </a:r>
          </a:p>
        </p:txBody>
      </p:sp>
      <p:sp>
        <p:nvSpPr>
          <p:cNvPr id="18439" name="Text Box 7"/>
          <p:cNvSpPr txBox="1">
            <a:spLocks noChangeArrowheads="1"/>
          </p:cNvSpPr>
          <p:nvPr/>
        </p:nvSpPr>
        <p:spPr bwMode="auto">
          <a:xfrm>
            <a:off x="533400" y="1676400"/>
            <a:ext cx="915828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latin typeface="Arial" charset="0"/>
              </a:rPr>
              <a:t>1. Để gấp thuyền phẳng đáy có mui ta dùng tờ giấy hình</a:t>
            </a:r>
          </a:p>
          <a:p>
            <a:r>
              <a:rPr lang="en-US" sz="2800">
                <a:latin typeface="Arial" charset="0"/>
              </a:rPr>
              <a:t>gì? </a:t>
            </a:r>
          </a:p>
        </p:txBody>
      </p:sp>
      <p:sp>
        <p:nvSpPr>
          <p:cNvPr id="18440" name="Text Box 8"/>
          <p:cNvSpPr txBox="1">
            <a:spLocks noChangeArrowheads="1"/>
          </p:cNvSpPr>
          <p:nvPr/>
        </p:nvSpPr>
        <p:spPr bwMode="auto">
          <a:xfrm>
            <a:off x="912813" y="2514600"/>
            <a:ext cx="2463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rgbClr val="3333CC"/>
                </a:solidFill>
                <a:latin typeface="Arial" charset="0"/>
              </a:rPr>
              <a:t>Hình chữ nhật</a:t>
            </a:r>
          </a:p>
        </p:txBody>
      </p:sp>
      <p:sp>
        <p:nvSpPr>
          <p:cNvPr id="18443" name="Text Box 11"/>
          <p:cNvSpPr txBox="1">
            <a:spLocks noChangeArrowheads="1"/>
          </p:cNvSpPr>
          <p:nvPr/>
        </p:nvSpPr>
        <p:spPr bwMode="auto">
          <a:xfrm>
            <a:off x="531813" y="5348288"/>
            <a:ext cx="5588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latin typeface="Arial" charset="0"/>
              </a:rPr>
              <a:t>3. Thêm 1 bước, đó là bước nào?</a:t>
            </a:r>
          </a:p>
        </p:txBody>
      </p:sp>
      <p:sp>
        <p:nvSpPr>
          <p:cNvPr id="18444" name="Text Box 12"/>
          <p:cNvSpPr txBox="1">
            <a:spLocks noChangeArrowheads="1"/>
          </p:cNvSpPr>
          <p:nvPr/>
        </p:nvSpPr>
        <p:spPr bwMode="auto">
          <a:xfrm>
            <a:off x="898525" y="5857875"/>
            <a:ext cx="43386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rgbClr val="3333CC"/>
                </a:solidFill>
                <a:latin typeface="Arial" charset="0"/>
              </a:rPr>
              <a:t>Bước gấp tạo mui thuyền.</a:t>
            </a: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1000"/>
                                        <p:tgtEl>
                                          <p:spTgt spid="184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10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1000"/>
                                        <p:tgtEl>
                                          <p:spTgt spid="184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1000"/>
                                        <p:tgtEl>
                                          <p:spTgt spid="184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1000"/>
                                        <p:tgtEl>
                                          <p:spTgt spid="184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1000"/>
                                        <p:tgtEl>
                                          <p:spTgt spid="18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1000"/>
                                        <p:tgtEl>
                                          <p:spTgt spid="184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7" grpId="0"/>
      <p:bldP spid="1843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99FF"/>
            </a:gs>
            <a:gs pos="50000">
              <a:schemeClr val="bg1"/>
            </a:gs>
            <a:gs pos="100000">
              <a:srgbClr val="FF99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1601788" y="0"/>
            <a:ext cx="60325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800" b="1">
                <a:latin typeface="Arial" charset="0"/>
              </a:rPr>
              <a:t>Thủ công</a:t>
            </a:r>
          </a:p>
          <a:p>
            <a:pPr algn="ctr"/>
            <a:r>
              <a:rPr lang="en-US" b="1">
                <a:solidFill>
                  <a:srgbClr val="3333CC"/>
                </a:solidFill>
                <a:latin typeface="Arial" charset="0"/>
              </a:rPr>
              <a:t>Gấp thuyền phẳng đáy có mui</a:t>
            </a:r>
          </a:p>
        </p:txBody>
      </p:sp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533400" y="1905000"/>
            <a:ext cx="85979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latin typeface="Arial" charset="0"/>
              </a:rPr>
              <a:t>4. Gấp thuyền phẳng đáy có mui gồm có mấy bước?</a:t>
            </a:r>
          </a:p>
        </p:txBody>
      </p:sp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874713" y="2376488"/>
            <a:ext cx="27971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rgbClr val="3333CC"/>
                </a:solidFill>
                <a:latin typeface="Arial" charset="0"/>
              </a:rPr>
              <a:t>Gồm có 4 bước.</a:t>
            </a:r>
          </a:p>
        </p:txBody>
      </p:sp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546100" y="2886075"/>
            <a:ext cx="44211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latin typeface="Arial" charset="0"/>
              </a:rPr>
              <a:t>5. Đó là những bước nào?</a:t>
            </a:r>
          </a:p>
        </p:txBody>
      </p:sp>
      <p:sp>
        <p:nvSpPr>
          <p:cNvPr id="27654" name="Text Box 6"/>
          <p:cNvSpPr txBox="1">
            <a:spLocks noChangeArrowheads="1"/>
          </p:cNvSpPr>
          <p:nvPr/>
        </p:nvSpPr>
        <p:spPr bwMode="auto">
          <a:xfrm>
            <a:off x="914400" y="3457575"/>
            <a:ext cx="6637338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Char char="-"/>
            </a:pPr>
            <a:r>
              <a:rPr lang="en-US" sz="2800">
                <a:solidFill>
                  <a:srgbClr val="3333CC"/>
                </a:solidFill>
                <a:latin typeface="Arial" charset="0"/>
              </a:rPr>
              <a:t> Bước 1: Gấp tạo mui thuyền.</a:t>
            </a:r>
          </a:p>
          <a:p>
            <a:pPr>
              <a:buFontTx/>
              <a:buChar char="-"/>
            </a:pPr>
            <a:r>
              <a:rPr lang="en-US" sz="2800">
                <a:solidFill>
                  <a:srgbClr val="3333CC"/>
                </a:solidFill>
                <a:latin typeface="Arial" charset="0"/>
              </a:rPr>
              <a:t> Bước 2: Gấp tạo 4 nếp gấp cách đều.</a:t>
            </a:r>
          </a:p>
          <a:p>
            <a:pPr>
              <a:buFontTx/>
              <a:buChar char="-"/>
            </a:pPr>
            <a:r>
              <a:rPr lang="en-US" sz="2800">
                <a:solidFill>
                  <a:srgbClr val="3333CC"/>
                </a:solidFill>
                <a:latin typeface="Arial" charset="0"/>
              </a:rPr>
              <a:t> Bước 3: Gấp tạo thân và mũi thuyền.</a:t>
            </a:r>
          </a:p>
          <a:p>
            <a:pPr>
              <a:buFontTx/>
              <a:buChar char="-"/>
            </a:pPr>
            <a:r>
              <a:rPr lang="en-US" sz="2800">
                <a:solidFill>
                  <a:srgbClr val="3333CC"/>
                </a:solidFill>
                <a:latin typeface="Arial" charset="0"/>
              </a:rPr>
              <a:t> Bước 4: Tạo thuyền phẳng đáy có mui.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10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10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10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/>
      <p:bldP spid="27652" grpId="0"/>
      <p:bldP spid="27653" grpId="0"/>
      <p:bldP spid="2765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99FF"/>
            </a:gs>
            <a:gs pos="50000">
              <a:schemeClr val="bg1"/>
            </a:gs>
            <a:gs pos="100000">
              <a:srgbClr val="FF99FF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1601788" y="0"/>
            <a:ext cx="60325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800" b="1">
                <a:latin typeface="Arial" charset="0"/>
              </a:rPr>
              <a:t>Thủ công</a:t>
            </a:r>
          </a:p>
          <a:p>
            <a:pPr algn="ctr"/>
            <a:r>
              <a:rPr lang="en-US" b="1">
                <a:solidFill>
                  <a:srgbClr val="3333CC"/>
                </a:solidFill>
                <a:latin typeface="Arial" charset="0"/>
              </a:rPr>
              <a:t>Gấp thuyền phẳng đáy có mui</a:t>
            </a:r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1524000" y="2147888"/>
            <a:ext cx="52530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660066"/>
                </a:solidFill>
                <a:latin typeface="Arial" charset="0"/>
              </a:rPr>
              <a:t>- Bước 1: Gấp tạo mui thuyền</a:t>
            </a: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228600" y="2819400"/>
            <a:ext cx="4343400" cy="3814763"/>
            <a:chOff x="144" y="1776"/>
            <a:chExt cx="2736" cy="2403"/>
          </a:xfrm>
        </p:grpSpPr>
        <p:pic>
          <p:nvPicPr>
            <p:cNvPr id="8201" name="Picture 4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44" y="1776"/>
              <a:ext cx="2736" cy="2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202" name="Text Box 6"/>
            <p:cNvSpPr txBox="1">
              <a:spLocks noChangeArrowheads="1"/>
            </p:cNvSpPr>
            <p:nvPr/>
          </p:nvSpPr>
          <p:spPr bwMode="auto">
            <a:xfrm>
              <a:off x="1188" y="3849"/>
              <a:ext cx="784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>
                  <a:solidFill>
                    <a:srgbClr val="3333CC"/>
                  </a:solidFill>
                  <a:latin typeface="Arial" charset="0"/>
                </a:rPr>
                <a:t>Hình 1</a:t>
              </a:r>
            </a:p>
          </p:txBody>
        </p:sp>
      </p:grp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4800600" y="2806700"/>
            <a:ext cx="4127500" cy="3813175"/>
            <a:chOff x="3024" y="1768"/>
            <a:chExt cx="2600" cy="2402"/>
          </a:xfrm>
        </p:grpSpPr>
        <p:pic>
          <p:nvPicPr>
            <p:cNvPr id="8199" name="Picture 5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024" y="1768"/>
              <a:ext cx="2600" cy="2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200" name="Text Box 7"/>
            <p:cNvSpPr txBox="1">
              <a:spLocks noChangeArrowheads="1"/>
            </p:cNvSpPr>
            <p:nvPr/>
          </p:nvSpPr>
          <p:spPr bwMode="auto">
            <a:xfrm>
              <a:off x="4032" y="3840"/>
              <a:ext cx="784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>
                  <a:solidFill>
                    <a:srgbClr val="3333CC"/>
                  </a:solidFill>
                  <a:latin typeface="Arial" charset="0"/>
                </a:rPr>
                <a:t>Hình 2</a:t>
              </a:r>
            </a:p>
          </p:txBody>
        </p:sp>
      </p:grpSp>
      <p:sp>
        <p:nvSpPr>
          <p:cNvPr id="19464" name="Text Box 8"/>
          <p:cNvSpPr txBox="1">
            <a:spLocks noChangeArrowheads="1"/>
          </p:cNvSpPr>
          <p:nvPr/>
        </p:nvSpPr>
        <p:spPr bwMode="auto">
          <a:xfrm>
            <a:off x="609600" y="1462088"/>
            <a:ext cx="33194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latin typeface="Arial" charset="0"/>
              </a:rPr>
              <a:t>2. </a:t>
            </a:r>
            <a:r>
              <a:rPr lang="en-US" sz="2800" u="sng">
                <a:latin typeface="Arial" charset="0"/>
              </a:rPr>
              <a:t>Hướng dẫn mẫu: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/>
      <p:bldP spid="1946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99FF"/>
            </a:gs>
            <a:gs pos="50000">
              <a:schemeClr val="bg1"/>
            </a:gs>
            <a:gs pos="100000">
              <a:srgbClr val="FF99FF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1601788" y="0"/>
            <a:ext cx="60325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800" b="1">
                <a:latin typeface="Arial" charset="0"/>
              </a:rPr>
              <a:t>Thủ công</a:t>
            </a:r>
          </a:p>
          <a:p>
            <a:pPr algn="ctr"/>
            <a:r>
              <a:rPr lang="en-US" b="1">
                <a:solidFill>
                  <a:srgbClr val="3333CC"/>
                </a:solidFill>
                <a:latin typeface="Arial" charset="0"/>
              </a:rPr>
              <a:t>Gấp thuyền phẳng đáy có mui</a:t>
            </a:r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1676400" y="1447800"/>
            <a:ext cx="67722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660066"/>
                </a:solidFill>
                <a:latin typeface="Arial" charset="0"/>
              </a:rPr>
              <a:t>- Bước 2: Gấp tạo 4 nếp gấp cách đều.</a:t>
            </a:r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381000" y="2057400"/>
            <a:ext cx="8382000" cy="4737100"/>
            <a:chOff x="240" y="1296"/>
            <a:chExt cx="5280" cy="2984"/>
          </a:xfrm>
        </p:grpSpPr>
        <p:pic>
          <p:nvPicPr>
            <p:cNvPr id="9221" name="Picture 4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40" y="1296"/>
              <a:ext cx="2454" cy="14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222" name="Picture 5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072" y="1296"/>
              <a:ext cx="2448" cy="14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223" name="Picture 6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776" y="2784"/>
              <a:ext cx="2448" cy="14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99FF"/>
            </a:gs>
            <a:gs pos="50000">
              <a:schemeClr val="bg1"/>
            </a:gs>
            <a:gs pos="100000">
              <a:srgbClr val="FF99FF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1601788" y="0"/>
            <a:ext cx="60325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800" b="1">
                <a:latin typeface="Arial" charset="0"/>
              </a:rPr>
              <a:t>Thủ công</a:t>
            </a:r>
          </a:p>
          <a:p>
            <a:pPr algn="ctr"/>
            <a:r>
              <a:rPr lang="en-US" b="1">
                <a:solidFill>
                  <a:srgbClr val="3333CC"/>
                </a:solidFill>
                <a:latin typeface="Arial" charset="0"/>
              </a:rPr>
              <a:t>Gấp thuyền phẳng đáy có mui</a:t>
            </a:r>
          </a:p>
        </p:txBody>
      </p:sp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1736725" y="1462088"/>
            <a:ext cx="67119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660066"/>
                </a:solidFill>
                <a:latin typeface="Arial" charset="0"/>
              </a:rPr>
              <a:t>- Bước 3: Gấp tạo thân và mũi thuyền.</a:t>
            </a:r>
          </a:p>
        </p:txBody>
      </p:sp>
      <p:pic>
        <p:nvPicPr>
          <p:cNvPr id="21522" name="Picture 1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72200" y="4800600"/>
            <a:ext cx="29718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23" name="Picture 1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0" y="4784725"/>
            <a:ext cx="3048000" cy="207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24" name="Picture 2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784725"/>
            <a:ext cx="2971800" cy="207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25" name="Picture 2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5800" y="2362200"/>
            <a:ext cx="3352800" cy="214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26" name="Picture 2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29200" y="2346325"/>
            <a:ext cx="3352800" cy="214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5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5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1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5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5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15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15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F02402"/>
            </a:solidFill>
            <a:effectLst/>
            <a:latin typeface="Times New Roman" pitchFamily="18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F02402"/>
            </a:solidFill>
            <a:effectLst/>
            <a:latin typeface="Times New Roman" pitchFamily="18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1193</TotalTime>
  <Words>442</Words>
  <Application>Microsoft Office PowerPoint</Application>
  <PresentationFormat>On-screen Show (4:3)</PresentationFormat>
  <Paragraphs>65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Times New Roman</vt:lpstr>
      <vt:lpstr>Arial</vt:lpstr>
      <vt:lpstr>Calibri</vt:lpstr>
      <vt:lpstr>Default Design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CSTeam</cp:lastModifiedBy>
  <cp:revision>43</cp:revision>
  <dcterms:created xsi:type="dcterms:W3CDTF">2013-10-09T16:32:46Z</dcterms:created>
  <dcterms:modified xsi:type="dcterms:W3CDTF">2016-06-29T09:02:32Z</dcterms:modified>
</cp:coreProperties>
</file>