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322" r:id="rId2"/>
    <p:sldId id="365" r:id="rId3"/>
    <p:sldId id="366" r:id="rId4"/>
    <p:sldId id="367" r:id="rId5"/>
    <p:sldId id="300" r:id="rId6"/>
    <p:sldId id="362" r:id="rId7"/>
    <p:sldId id="358" r:id="rId8"/>
    <p:sldId id="344" r:id="rId9"/>
    <p:sldId id="357" r:id="rId10"/>
  </p:sldIdLst>
  <p:sldSz cx="9906000" cy="6858000" type="A4"/>
  <p:notesSz cx="6735763" cy="986948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279400" indent="17462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561975" indent="34925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844550" indent="52387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127125" indent="6985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34" autoAdjust="0"/>
    <p:restoredTop sz="94718" autoAdjust="0"/>
  </p:normalViewPr>
  <p:slideViewPr>
    <p:cSldViewPr>
      <p:cViewPr>
        <p:scale>
          <a:sx n="58" d="100"/>
          <a:sy n="58" d="100"/>
        </p:scale>
        <p:origin x="-660" y="-72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4343D14-F8F9-47C6-AA2F-7874A001BAC1}" type="datetimeFigureOut">
              <a:rPr lang="en-US"/>
              <a:pPr>
                <a:defRPr/>
              </a:pPr>
              <a:t>6/29/2016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4188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4763" y="9374188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1EFE16D-3687-4E83-B030-C1971053CD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D8C34BD-2A00-43E1-8CFF-CFFB97476C64}" type="datetimeFigureOut">
              <a:rPr lang="en-US"/>
              <a:pPr>
                <a:defRPr/>
              </a:pPr>
              <a:t>6/29/2016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93738" y="739775"/>
            <a:ext cx="534828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100" y="4687888"/>
            <a:ext cx="5389563" cy="44418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4188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4763" y="9374188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BEE4A48-2D68-4D46-8C22-0B4459B2EF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561975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1pPr>
    <a:lvl2pPr marL="279400" algn="l" defTabSz="561975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2pPr>
    <a:lvl3pPr marL="561975" algn="l" defTabSz="561975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3pPr>
    <a:lvl4pPr marL="844550" algn="l" defTabSz="561975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4pPr>
    <a:lvl5pPr marL="1127125" algn="l" defTabSz="561975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5pPr>
    <a:lvl6pPr marL="1413424" algn="l" defTabSz="565371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6pPr>
    <a:lvl7pPr marL="1696109" algn="l" defTabSz="565371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7pPr>
    <a:lvl8pPr marL="1978794" algn="l" defTabSz="565371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8pPr>
    <a:lvl9pPr marL="2261480" algn="l" defTabSz="565371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E2F6DA0-22EC-498A-B56F-AD00F95B0093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12291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2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654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482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30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13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6964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9791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261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6C176E-03C0-4C2A-BC9F-325E1F68E76C}" type="datetimeFigureOut">
              <a:rPr lang="en-US"/>
              <a:pPr>
                <a:defRPr/>
              </a:pPr>
              <a:t>6/29/2016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A58019-368E-482C-B1EF-6FDE28AE1B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B4394C-1907-4C8D-974E-DBA31C7EC638}" type="datetimeFigureOut">
              <a:rPr lang="en-US"/>
              <a:pPr>
                <a:defRPr/>
              </a:pPr>
              <a:t>6/29/2016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D98B7A-B89D-41B7-9A38-82B6F75B05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625910" y="274641"/>
            <a:ext cx="4228967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39006" y="274641"/>
            <a:ext cx="12521804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5729E4-CE45-4D0B-B6BC-401EDEADB529}" type="datetimeFigureOut">
              <a:rPr lang="en-US"/>
              <a:pPr>
                <a:defRPr/>
              </a:pPr>
              <a:t>6/29/2016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C743B8-9F51-4091-A20F-29FA5AFB63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23DDB-1371-44F4-8818-A297EB376E26}" type="datetimeFigureOut">
              <a:rPr lang="en-US"/>
              <a:pPr>
                <a:defRPr/>
              </a:pPr>
              <a:t>6/29/2016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43BF24-4F45-4046-B035-3C8D3DD750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25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5"/>
            <a:ext cx="8420100" cy="1500187"/>
          </a:xfrm>
        </p:spPr>
        <p:txBody>
          <a:bodyPr anchor="b"/>
          <a:lstStyle>
            <a:lvl1pPr marL="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  <a:lvl2pPr marL="28274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2pPr>
            <a:lvl3pPr marL="565481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3pPr>
            <a:lvl4pPr marL="848222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130963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413703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696443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979184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261926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5ABE59-FBE3-4C1E-BE28-4A841A3407CC}" type="datetimeFigureOut">
              <a:rPr lang="en-US"/>
              <a:pPr>
                <a:defRPr/>
              </a:pPr>
              <a:t>6/29/2016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08D2D2-6C45-4C73-8F42-9214F47F82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3"/>
            <a:ext cx="4375150" cy="4525963"/>
          </a:xfrm>
        </p:spPr>
        <p:txBody>
          <a:bodyPr/>
          <a:lstStyle>
            <a:lvl1pPr>
              <a:defRPr sz="1700"/>
            </a:lvl1pPr>
            <a:lvl2pPr>
              <a:defRPr sz="15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3"/>
            <a:ext cx="4375150" cy="4525963"/>
          </a:xfrm>
        </p:spPr>
        <p:txBody>
          <a:bodyPr/>
          <a:lstStyle>
            <a:lvl1pPr>
              <a:defRPr sz="1700"/>
            </a:lvl1pPr>
            <a:lvl2pPr>
              <a:defRPr sz="15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2BA23C-ECE2-477F-A5D7-B883A16F2C81}" type="datetimeFigureOut">
              <a:rPr lang="en-US"/>
              <a:pPr>
                <a:defRPr/>
              </a:pPr>
              <a:t>6/29/2016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B51AEF-4CE0-42CC-9206-A30559F47E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1500" b="1"/>
            </a:lvl1pPr>
            <a:lvl2pPr marL="282740" indent="0">
              <a:buNone/>
              <a:defRPr sz="1200" b="1"/>
            </a:lvl2pPr>
            <a:lvl3pPr marL="565481" indent="0">
              <a:buNone/>
              <a:defRPr sz="1100" b="1"/>
            </a:lvl3pPr>
            <a:lvl4pPr marL="848222" indent="0">
              <a:buNone/>
              <a:defRPr sz="1000" b="1"/>
            </a:lvl4pPr>
            <a:lvl5pPr marL="1130963" indent="0">
              <a:buNone/>
              <a:defRPr sz="1000" b="1"/>
            </a:lvl5pPr>
            <a:lvl6pPr marL="1413703" indent="0">
              <a:buNone/>
              <a:defRPr sz="1000" b="1"/>
            </a:lvl6pPr>
            <a:lvl7pPr marL="1696443" indent="0">
              <a:buNone/>
              <a:defRPr sz="1000" b="1"/>
            </a:lvl7pPr>
            <a:lvl8pPr marL="1979184" indent="0">
              <a:buNone/>
              <a:defRPr sz="1000" b="1"/>
            </a:lvl8pPr>
            <a:lvl9pPr marL="2261926" indent="0">
              <a:buNone/>
              <a:defRPr sz="10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89" cy="639762"/>
          </a:xfrm>
        </p:spPr>
        <p:txBody>
          <a:bodyPr anchor="b"/>
          <a:lstStyle>
            <a:lvl1pPr marL="0" indent="0">
              <a:buNone/>
              <a:defRPr sz="1500" b="1"/>
            </a:lvl1pPr>
            <a:lvl2pPr marL="282740" indent="0">
              <a:buNone/>
              <a:defRPr sz="1200" b="1"/>
            </a:lvl2pPr>
            <a:lvl3pPr marL="565481" indent="0">
              <a:buNone/>
              <a:defRPr sz="1100" b="1"/>
            </a:lvl3pPr>
            <a:lvl4pPr marL="848222" indent="0">
              <a:buNone/>
              <a:defRPr sz="1000" b="1"/>
            </a:lvl4pPr>
            <a:lvl5pPr marL="1130963" indent="0">
              <a:buNone/>
              <a:defRPr sz="1000" b="1"/>
            </a:lvl5pPr>
            <a:lvl6pPr marL="1413703" indent="0">
              <a:buNone/>
              <a:defRPr sz="1000" b="1"/>
            </a:lvl6pPr>
            <a:lvl7pPr marL="1696443" indent="0">
              <a:buNone/>
              <a:defRPr sz="1000" b="1"/>
            </a:lvl7pPr>
            <a:lvl8pPr marL="1979184" indent="0">
              <a:buNone/>
              <a:defRPr sz="1000" b="1"/>
            </a:lvl8pPr>
            <a:lvl9pPr marL="2261926" indent="0">
              <a:buNone/>
              <a:defRPr sz="10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89" cy="3951288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2BC2A-B04F-46BB-BF4A-BFC72F03605F}" type="datetimeFigureOut">
              <a:rPr lang="en-US"/>
              <a:pPr>
                <a:defRPr/>
              </a:pPr>
              <a:t>6/29/2016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543FCB-D031-4960-99F0-6F6B16BA07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13C104-E199-4846-9CA0-E8D3550A35A3}" type="datetimeFigureOut">
              <a:rPr lang="en-US"/>
              <a:pPr>
                <a:defRPr/>
              </a:pPr>
              <a:t>6/29/2016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E5BE9A-5E0A-447A-961E-B228FCB331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A8E5E-83C9-4D8D-9F52-337D3631D20B}" type="datetimeFigureOut">
              <a:rPr lang="en-US"/>
              <a:pPr>
                <a:defRPr/>
              </a:pPr>
              <a:t>6/29/2016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96A7C-64DC-4086-8027-E317A9A6F7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1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5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900"/>
            </a:lvl1pPr>
            <a:lvl2pPr marL="282740" indent="0">
              <a:buNone/>
              <a:defRPr sz="700"/>
            </a:lvl2pPr>
            <a:lvl3pPr marL="565481" indent="0">
              <a:buNone/>
              <a:defRPr sz="600"/>
            </a:lvl3pPr>
            <a:lvl4pPr marL="848222" indent="0">
              <a:buNone/>
              <a:defRPr sz="600"/>
            </a:lvl4pPr>
            <a:lvl5pPr marL="1130963" indent="0">
              <a:buNone/>
              <a:defRPr sz="600"/>
            </a:lvl5pPr>
            <a:lvl6pPr marL="1413703" indent="0">
              <a:buNone/>
              <a:defRPr sz="600"/>
            </a:lvl6pPr>
            <a:lvl7pPr marL="1696443" indent="0">
              <a:buNone/>
              <a:defRPr sz="600"/>
            </a:lvl7pPr>
            <a:lvl8pPr marL="1979184" indent="0">
              <a:buNone/>
              <a:defRPr sz="600"/>
            </a:lvl8pPr>
            <a:lvl9pPr marL="2261926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1F99A-1991-4DAD-A4F9-EBA1156BAD35}" type="datetimeFigureOut">
              <a:rPr lang="en-US"/>
              <a:pPr>
                <a:defRPr/>
              </a:pPr>
              <a:t>6/29/2016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0BD22B-58F5-40DA-B447-01DA5A0183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6" y="4800600"/>
            <a:ext cx="5943600" cy="566738"/>
          </a:xfrm>
        </p:spPr>
        <p:txBody>
          <a:bodyPr anchor="b"/>
          <a:lstStyle>
            <a:lvl1pPr algn="l">
              <a:defRPr sz="1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6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2000"/>
            </a:lvl1pPr>
            <a:lvl2pPr marL="282740" indent="0">
              <a:buNone/>
              <a:defRPr sz="1700"/>
            </a:lvl2pPr>
            <a:lvl3pPr marL="565481" indent="0">
              <a:buNone/>
              <a:defRPr sz="1500"/>
            </a:lvl3pPr>
            <a:lvl4pPr marL="848222" indent="0">
              <a:buNone/>
              <a:defRPr sz="1200"/>
            </a:lvl4pPr>
            <a:lvl5pPr marL="1130963" indent="0">
              <a:buNone/>
              <a:defRPr sz="1200"/>
            </a:lvl5pPr>
            <a:lvl6pPr marL="1413703" indent="0">
              <a:buNone/>
              <a:defRPr sz="1200"/>
            </a:lvl6pPr>
            <a:lvl7pPr marL="1696443" indent="0">
              <a:buNone/>
              <a:defRPr sz="1200"/>
            </a:lvl7pPr>
            <a:lvl8pPr marL="1979184" indent="0">
              <a:buNone/>
              <a:defRPr sz="1200"/>
            </a:lvl8pPr>
            <a:lvl9pPr marL="2261926" indent="0">
              <a:buNone/>
              <a:defRPr sz="12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6" y="5367338"/>
            <a:ext cx="5943600" cy="804862"/>
          </a:xfrm>
        </p:spPr>
        <p:txBody>
          <a:bodyPr/>
          <a:lstStyle>
            <a:lvl1pPr marL="0" indent="0">
              <a:buNone/>
              <a:defRPr sz="900"/>
            </a:lvl1pPr>
            <a:lvl2pPr marL="282740" indent="0">
              <a:buNone/>
              <a:defRPr sz="700"/>
            </a:lvl2pPr>
            <a:lvl3pPr marL="565481" indent="0">
              <a:buNone/>
              <a:defRPr sz="600"/>
            </a:lvl3pPr>
            <a:lvl4pPr marL="848222" indent="0">
              <a:buNone/>
              <a:defRPr sz="600"/>
            </a:lvl4pPr>
            <a:lvl5pPr marL="1130963" indent="0">
              <a:buNone/>
              <a:defRPr sz="600"/>
            </a:lvl5pPr>
            <a:lvl6pPr marL="1413703" indent="0">
              <a:buNone/>
              <a:defRPr sz="600"/>
            </a:lvl6pPr>
            <a:lvl7pPr marL="1696443" indent="0">
              <a:buNone/>
              <a:defRPr sz="600"/>
            </a:lvl7pPr>
            <a:lvl8pPr marL="1979184" indent="0">
              <a:buNone/>
              <a:defRPr sz="600"/>
            </a:lvl8pPr>
            <a:lvl9pPr marL="2261926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12EFA5-A531-4056-A150-F84DB4BF2973}" type="datetimeFigureOut">
              <a:rPr lang="en-US"/>
              <a:pPr>
                <a:defRPr/>
              </a:pPr>
              <a:t>6/29/2016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9154CB-0374-4088-9F79-118F14B7D3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6548" tIns="28274" rIns="56548" bIns="2827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6548" tIns="28274" rIns="56548" bIns="2827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56548" tIns="28274" rIns="56548" bIns="28274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7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07E44B8-B5B8-44CA-A343-AF5CDCEB2CF7}" type="datetimeFigureOut">
              <a:rPr lang="en-US"/>
              <a:pPr>
                <a:defRPr/>
              </a:pPr>
              <a:t>6/29/2016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56548" tIns="28274" rIns="56548" bIns="28274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7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lIns="56548" tIns="28274" rIns="56548" bIns="28274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7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E62292F-0807-4806-8AB0-BC16FF5724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7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Calibri" pitchFamily="34" charset="0"/>
        </a:defRPr>
      </a:lvl5pPr>
      <a:lvl6pPr marL="282740" algn="ctr" rtl="0" fontAlgn="base"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Calibri" pitchFamily="34" charset="0"/>
        </a:defRPr>
      </a:lvl6pPr>
      <a:lvl7pPr marL="565481" algn="ctr" rtl="0" fontAlgn="base"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Calibri" pitchFamily="34" charset="0"/>
        </a:defRPr>
      </a:lvl7pPr>
      <a:lvl8pPr marL="848222" algn="ctr" rtl="0" fontAlgn="base"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Calibri" pitchFamily="34" charset="0"/>
        </a:defRPr>
      </a:lvl8pPr>
      <a:lvl9pPr marL="1130963" algn="ctr" rtl="0" fontAlgn="base"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Calibri" pitchFamily="34" charset="0"/>
        </a:defRPr>
      </a:lvl9pPr>
    </p:titleStyle>
    <p:bodyStyle>
      <a:lvl1pPr marL="209550" indent="-2095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7462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704850" indent="-1397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397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70000" indent="-1397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55074" indent="-141370" algn="l" defTabSz="565481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37814" indent="-141370" algn="l" defTabSz="565481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20555" indent="-141370" algn="l" defTabSz="565481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03296" indent="-141370" algn="l" defTabSz="565481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5481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2740" algn="l" defTabSz="565481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65481" algn="l" defTabSz="565481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48222" algn="l" defTabSz="565481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30963" algn="l" defTabSz="565481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13703" algn="l" defTabSz="565481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696443" algn="l" defTabSz="565481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979184" algn="l" defTabSz="565481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261926" algn="l" defTabSz="565481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381000" y="152400"/>
            <a:ext cx="9525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>
              <a:buFontTx/>
              <a:buAutoNum type="arabicPeriod"/>
            </a:pPr>
            <a:r>
              <a:rPr lang="en-US" sz="3600" b="1"/>
              <a:t>Dựa vào tranh, hãy nhắc lại lời kể của Nai Nhỏ về bạn mình:</a:t>
            </a:r>
          </a:p>
        </p:txBody>
      </p:sp>
      <p:grpSp>
        <p:nvGrpSpPr>
          <p:cNvPr id="2051" name="Group 13"/>
          <p:cNvGrpSpPr>
            <a:grpSpLocks/>
          </p:cNvGrpSpPr>
          <p:nvPr/>
        </p:nvGrpSpPr>
        <p:grpSpPr bwMode="auto">
          <a:xfrm>
            <a:off x="0" y="1447800"/>
            <a:ext cx="9906000" cy="5461000"/>
            <a:chOff x="0" y="1447800"/>
            <a:chExt cx="9906000" cy="5461575"/>
          </a:xfrm>
        </p:grpSpPr>
        <p:grpSp>
          <p:nvGrpSpPr>
            <p:cNvPr id="2052" name="Group 10"/>
            <p:cNvGrpSpPr>
              <a:grpSpLocks/>
            </p:cNvGrpSpPr>
            <p:nvPr/>
          </p:nvGrpSpPr>
          <p:grpSpPr bwMode="auto">
            <a:xfrm>
              <a:off x="0" y="1447800"/>
              <a:ext cx="3657600" cy="5461575"/>
              <a:chOff x="0" y="1447800"/>
              <a:chExt cx="3657600" cy="5461575"/>
            </a:xfrm>
          </p:grpSpPr>
          <p:pic>
            <p:nvPicPr>
              <p:cNvPr id="2059" name="Picture 2" descr="tempimage12.tiff"/>
              <p:cNvPicPr>
                <a:picLocks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0" y="1447800"/>
                <a:ext cx="3657600" cy="4876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060" name="TextBox 7"/>
              <p:cNvSpPr txBox="1">
                <a:spLocks noChangeArrowheads="1"/>
              </p:cNvSpPr>
              <p:nvPr/>
            </p:nvSpPr>
            <p:spPr bwMode="auto">
              <a:xfrm>
                <a:off x="0" y="6324600"/>
                <a:ext cx="3124200" cy="584775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3200">
                    <a:solidFill>
                      <a:srgbClr val="FF0000"/>
                    </a:solidFill>
                  </a:rPr>
                  <a:t>Có lần……</a:t>
                </a:r>
              </a:p>
            </p:txBody>
          </p:sp>
        </p:grpSp>
        <p:grpSp>
          <p:nvGrpSpPr>
            <p:cNvPr id="2053" name="Group 11"/>
            <p:cNvGrpSpPr>
              <a:grpSpLocks/>
            </p:cNvGrpSpPr>
            <p:nvPr/>
          </p:nvGrpSpPr>
          <p:grpSpPr bwMode="auto">
            <a:xfrm>
              <a:off x="3124200" y="1524000"/>
              <a:ext cx="3810000" cy="5309175"/>
              <a:chOff x="3124200" y="1524000"/>
              <a:chExt cx="3810000" cy="5309175"/>
            </a:xfrm>
          </p:grpSpPr>
          <p:pic>
            <p:nvPicPr>
              <p:cNvPr id="2057" name="Picture 3" descr="tempimage13.tiff"/>
              <p:cNvPicPr>
                <a:picLocks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3581400" y="1524000"/>
                <a:ext cx="3124200" cy="47244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058" name="TextBox 8"/>
              <p:cNvSpPr txBox="1">
                <a:spLocks noChangeArrowheads="1"/>
              </p:cNvSpPr>
              <p:nvPr/>
            </p:nvSpPr>
            <p:spPr bwMode="auto">
              <a:xfrm>
                <a:off x="3124200" y="6248400"/>
                <a:ext cx="3810000" cy="584775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3200">
                    <a:solidFill>
                      <a:srgbClr val="FF0000"/>
                    </a:solidFill>
                  </a:rPr>
                  <a:t>Một lần khác…..</a:t>
                </a:r>
              </a:p>
            </p:txBody>
          </p:sp>
        </p:grpSp>
        <p:grpSp>
          <p:nvGrpSpPr>
            <p:cNvPr id="2054" name="Group 12"/>
            <p:cNvGrpSpPr>
              <a:grpSpLocks/>
            </p:cNvGrpSpPr>
            <p:nvPr/>
          </p:nvGrpSpPr>
          <p:grpSpPr bwMode="auto">
            <a:xfrm>
              <a:off x="6661150" y="1524000"/>
              <a:ext cx="3244850" cy="5257800"/>
              <a:chOff x="6661150" y="1524000"/>
              <a:chExt cx="3244850" cy="5257800"/>
            </a:xfrm>
          </p:grpSpPr>
          <p:pic>
            <p:nvPicPr>
              <p:cNvPr id="2055" name="Picture 4" descr="tempimage14.tiff"/>
              <p:cNvPicPr>
                <a:picLocks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6661150" y="1524000"/>
                <a:ext cx="3244850" cy="47244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056" name="TextBox 9"/>
              <p:cNvSpPr txBox="1">
                <a:spLocks noChangeArrowheads="1"/>
              </p:cNvSpPr>
              <p:nvPr/>
            </p:nvSpPr>
            <p:spPr bwMode="auto">
              <a:xfrm>
                <a:off x="6858000" y="6197025"/>
                <a:ext cx="3048000" cy="584775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3200">
                    <a:solidFill>
                      <a:srgbClr val="FF0000"/>
                    </a:solidFill>
                  </a:rPr>
                  <a:t>Lần khác nữa...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381000" y="152400"/>
            <a:ext cx="9525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/>
            <a:r>
              <a:rPr lang="en-US" sz="3600" b="1"/>
              <a:t>2. Hãy nhắc lại lời của Nai Nhỏ sau mỗi lần nghe con kể về bạn mình.</a:t>
            </a:r>
          </a:p>
        </p:txBody>
      </p:sp>
      <p:grpSp>
        <p:nvGrpSpPr>
          <p:cNvPr id="3075" name="Group 13"/>
          <p:cNvGrpSpPr>
            <a:grpSpLocks/>
          </p:cNvGrpSpPr>
          <p:nvPr/>
        </p:nvGrpSpPr>
        <p:grpSpPr bwMode="auto">
          <a:xfrm>
            <a:off x="0" y="1447800"/>
            <a:ext cx="5173663" cy="5461000"/>
            <a:chOff x="0" y="1447800"/>
            <a:chExt cx="5174166" cy="5461575"/>
          </a:xfrm>
        </p:grpSpPr>
        <p:pic>
          <p:nvPicPr>
            <p:cNvPr id="3078" name="Picture 2" descr="tempimage12.tiff"/>
            <p:cNvPicPr>
              <a:picLocks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1447800"/>
              <a:ext cx="5174166" cy="4876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79" name="TextBox 7"/>
            <p:cNvSpPr txBox="1">
              <a:spLocks noChangeArrowheads="1"/>
            </p:cNvSpPr>
            <p:nvPr/>
          </p:nvSpPr>
          <p:spPr bwMode="auto">
            <a:xfrm>
              <a:off x="0" y="6324600"/>
              <a:ext cx="5029200" cy="584775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3200">
                  <a:solidFill>
                    <a:srgbClr val="FF0000"/>
                  </a:solidFill>
                </a:rPr>
                <a:t>Có lần……</a:t>
              </a:r>
            </a:p>
          </p:txBody>
        </p:sp>
      </p:grpSp>
      <p:sp>
        <p:nvSpPr>
          <p:cNvPr id="3076" name="TextBox 11"/>
          <p:cNvSpPr txBox="1">
            <a:spLocks noChangeArrowheads="1"/>
          </p:cNvSpPr>
          <p:nvPr/>
        </p:nvSpPr>
        <p:spPr bwMode="auto">
          <a:xfrm rot="10800000" flipV="1">
            <a:off x="5257800" y="1509713"/>
            <a:ext cx="464820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solidFill>
                  <a:srgbClr val="FF0000"/>
                </a:solidFill>
              </a:rPr>
              <a:t>Nai Nhỏ:  </a:t>
            </a:r>
            <a:r>
              <a:rPr lang="en-US" sz="2800"/>
              <a:t>Có lần chúng con gặp một hòn </a:t>
            </a:r>
            <a:r>
              <a:rPr lang="vi-VN" sz="2800"/>
              <a:t>đá</a:t>
            </a:r>
            <a:r>
              <a:rPr lang="en-US" sz="2800"/>
              <a:t> to, bạn con chỉ hích vai, hòn </a:t>
            </a:r>
            <a:r>
              <a:rPr lang="vi-VN" sz="2800"/>
              <a:t>đá</a:t>
            </a:r>
            <a:r>
              <a:rPr lang="en-US" sz="2800"/>
              <a:t> </a:t>
            </a:r>
            <a:r>
              <a:rPr lang="vi-VN" sz="2800"/>
              <a:t>đã</a:t>
            </a:r>
            <a:r>
              <a:rPr lang="en-US" sz="2800"/>
              <a:t> l</a:t>
            </a:r>
            <a:r>
              <a:rPr lang="vi-VN" sz="2800"/>
              <a:t>ă</a:t>
            </a:r>
            <a:r>
              <a:rPr lang="en-US" sz="2800"/>
              <a:t>n sang một bên.</a:t>
            </a:r>
          </a:p>
        </p:txBody>
      </p:sp>
      <p:sp>
        <p:nvSpPr>
          <p:cNvPr id="3077" name="TextBox 12"/>
          <p:cNvSpPr txBox="1">
            <a:spLocks noChangeArrowheads="1"/>
          </p:cNvSpPr>
          <p:nvPr/>
        </p:nvSpPr>
        <p:spPr bwMode="auto">
          <a:xfrm>
            <a:off x="5334000" y="3505200"/>
            <a:ext cx="25320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FF0000"/>
                </a:solidFill>
              </a:rPr>
              <a:t>Cha Nai Nhỏ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381000" y="152400"/>
            <a:ext cx="9525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/>
            <a:r>
              <a:rPr lang="en-US" sz="3600" b="1"/>
              <a:t>2. Hãy nhắc lại lời của Nai Nhỏ sau mỗi lần nghe con kể về bạn mình.</a:t>
            </a:r>
          </a:p>
        </p:txBody>
      </p:sp>
      <p:sp>
        <p:nvSpPr>
          <p:cNvPr id="4099" name="TextBox 11"/>
          <p:cNvSpPr txBox="1">
            <a:spLocks noChangeArrowheads="1"/>
          </p:cNvSpPr>
          <p:nvPr/>
        </p:nvSpPr>
        <p:spPr bwMode="auto">
          <a:xfrm rot="10800000" flipV="1">
            <a:off x="5257800" y="1293813"/>
            <a:ext cx="4648200" cy="224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solidFill>
                  <a:srgbClr val="FF0000"/>
                </a:solidFill>
              </a:rPr>
              <a:t>Nai Nhỏ:  </a:t>
            </a:r>
            <a:r>
              <a:rPr lang="en-US" sz="2800"/>
              <a:t>Chúng con </a:t>
            </a:r>
            <a:r>
              <a:rPr lang="vi-VN" sz="2800"/>
              <a:t>đ</a:t>
            </a:r>
            <a:r>
              <a:rPr lang="en-US" sz="2800"/>
              <a:t>ang </a:t>
            </a:r>
            <a:r>
              <a:rPr lang="vi-VN" sz="2800"/>
              <a:t>đ</a:t>
            </a:r>
            <a:r>
              <a:rPr lang="en-US" sz="2800"/>
              <a:t>i dọc bờ sông tìm n</a:t>
            </a:r>
            <a:r>
              <a:rPr lang="vi-VN" sz="2800"/>
              <a:t>ước</a:t>
            </a:r>
            <a:r>
              <a:rPr lang="en-US" sz="2800"/>
              <a:t> uống, gặp hổ hung dữ, bạn con </a:t>
            </a:r>
            <a:r>
              <a:rPr lang="vi-VN" sz="2800"/>
              <a:t>đã</a:t>
            </a:r>
            <a:r>
              <a:rPr lang="en-US" sz="2800"/>
              <a:t> nhanh trí kéo con chạy nh</a:t>
            </a:r>
            <a:r>
              <a:rPr lang="vi-VN" sz="2800"/>
              <a:t>ư</a:t>
            </a:r>
            <a:r>
              <a:rPr lang="en-US" sz="2800"/>
              <a:t> bay.</a:t>
            </a:r>
          </a:p>
        </p:txBody>
      </p:sp>
      <p:sp>
        <p:nvSpPr>
          <p:cNvPr id="4100" name="TextBox 12"/>
          <p:cNvSpPr txBox="1">
            <a:spLocks noChangeArrowheads="1"/>
          </p:cNvSpPr>
          <p:nvPr/>
        </p:nvSpPr>
        <p:spPr bwMode="auto">
          <a:xfrm>
            <a:off x="5334000" y="3505200"/>
            <a:ext cx="25320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FF0000"/>
                </a:solidFill>
              </a:rPr>
              <a:t>Cha Nai Nhỏ</a:t>
            </a:r>
          </a:p>
        </p:txBody>
      </p:sp>
      <p:grpSp>
        <p:nvGrpSpPr>
          <p:cNvPr id="4101" name="Group 13"/>
          <p:cNvGrpSpPr>
            <a:grpSpLocks/>
          </p:cNvGrpSpPr>
          <p:nvPr/>
        </p:nvGrpSpPr>
        <p:grpSpPr bwMode="auto">
          <a:xfrm>
            <a:off x="76200" y="1549400"/>
            <a:ext cx="4572000" cy="5308600"/>
            <a:chOff x="76200" y="1548825"/>
            <a:chExt cx="4572000" cy="5309175"/>
          </a:xfrm>
        </p:grpSpPr>
        <p:pic>
          <p:nvPicPr>
            <p:cNvPr id="4102" name="Picture 3" descr="tempimage13.tiff"/>
            <p:cNvPicPr>
              <a:picLocks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6200" y="1548825"/>
              <a:ext cx="4572000" cy="4724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103" name="TextBox 10"/>
            <p:cNvSpPr txBox="1">
              <a:spLocks noChangeArrowheads="1"/>
            </p:cNvSpPr>
            <p:nvPr/>
          </p:nvSpPr>
          <p:spPr bwMode="auto">
            <a:xfrm>
              <a:off x="76200" y="6273225"/>
              <a:ext cx="4572000" cy="584775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3200">
                  <a:solidFill>
                    <a:srgbClr val="FF0000"/>
                  </a:solidFill>
                </a:rPr>
                <a:t>Một lần khác…..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381000" y="152400"/>
            <a:ext cx="9525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/>
            <a:r>
              <a:rPr lang="en-US" sz="3600" b="1"/>
              <a:t>2. Hãy nhắc lại lời của Nai Nhỏ sau mỗi lần nghe con kể về bạn mình.</a:t>
            </a:r>
          </a:p>
        </p:txBody>
      </p:sp>
      <p:sp>
        <p:nvSpPr>
          <p:cNvPr id="5123" name="TextBox 11"/>
          <p:cNvSpPr txBox="1">
            <a:spLocks noChangeArrowheads="1"/>
          </p:cNvSpPr>
          <p:nvPr/>
        </p:nvSpPr>
        <p:spPr bwMode="auto">
          <a:xfrm rot="10800000" flipV="1">
            <a:off x="5257800" y="1360488"/>
            <a:ext cx="4648200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solidFill>
                  <a:srgbClr val="FF0000"/>
                </a:solidFill>
              </a:rPr>
              <a:t>Nai Nhỏ:  </a:t>
            </a:r>
            <a:r>
              <a:rPr lang="en-US" sz="2800"/>
              <a:t>Chúng con </a:t>
            </a:r>
            <a:r>
              <a:rPr lang="vi-VN" sz="2800"/>
              <a:t>đ</a:t>
            </a:r>
            <a:r>
              <a:rPr lang="en-US" sz="2800"/>
              <a:t>ang nghỉ trên bãi cỏ xanh chợt gã Sói hung ác </a:t>
            </a:r>
            <a:r>
              <a:rPr lang="vi-VN" sz="2800"/>
              <a:t>đ</a:t>
            </a:r>
            <a:r>
              <a:rPr lang="en-US" sz="2800"/>
              <a:t>uổi bắt cậu Dê Non. Bạn con </a:t>
            </a:r>
            <a:r>
              <a:rPr lang="vi-VN" sz="2800"/>
              <a:t>đã</a:t>
            </a:r>
            <a:r>
              <a:rPr lang="en-US" sz="2800"/>
              <a:t> kịp lao tới dùng </a:t>
            </a:r>
            <a:r>
              <a:rPr lang="vi-VN" sz="2800"/>
              <a:t>đô</a:t>
            </a:r>
            <a:r>
              <a:rPr lang="en-US" sz="2800"/>
              <a:t>i sừng chắc khỏe húc Sói ngã ngửa. </a:t>
            </a:r>
          </a:p>
        </p:txBody>
      </p:sp>
      <p:sp>
        <p:nvSpPr>
          <p:cNvPr id="5124" name="TextBox 12"/>
          <p:cNvSpPr txBox="1">
            <a:spLocks noChangeArrowheads="1"/>
          </p:cNvSpPr>
          <p:nvPr/>
        </p:nvSpPr>
        <p:spPr bwMode="auto">
          <a:xfrm>
            <a:off x="5334000" y="3987800"/>
            <a:ext cx="25320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FF0000"/>
                </a:solidFill>
              </a:rPr>
              <a:t>Cha Nai Nhỏ</a:t>
            </a:r>
          </a:p>
        </p:txBody>
      </p:sp>
      <p:grpSp>
        <p:nvGrpSpPr>
          <p:cNvPr id="5125" name="Group 8"/>
          <p:cNvGrpSpPr>
            <a:grpSpLocks/>
          </p:cNvGrpSpPr>
          <p:nvPr/>
        </p:nvGrpSpPr>
        <p:grpSpPr bwMode="auto">
          <a:xfrm>
            <a:off x="304800" y="1371600"/>
            <a:ext cx="4572000" cy="5257800"/>
            <a:chOff x="6661150" y="1524000"/>
            <a:chExt cx="3244850" cy="5257800"/>
          </a:xfrm>
        </p:grpSpPr>
        <p:pic>
          <p:nvPicPr>
            <p:cNvPr id="5126" name="Picture 4" descr="tempimage14.tiff"/>
            <p:cNvPicPr>
              <a:picLocks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661150" y="1524000"/>
              <a:ext cx="3244850" cy="4724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27" name="TextBox 10"/>
            <p:cNvSpPr txBox="1">
              <a:spLocks noChangeArrowheads="1"/>
            </p:cNvSpPr>
            <p:nvPr/>
          </p:nvSpPr>
          <p:spPr bwMode="auto">
            <a:xfrm>
              <a:off x="6858000" y="6197025"/>
              <a:ext cx="3048000" cy="584775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3200">
                  <a:solidFill>
                    <a:srgbClr val="FF0000"/>
                  </a:solidFill>
                </a:rPr>
                <a:t>Lần khác nữa...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5" name="TextBox 8"/>
          <p:cNvSpPr txBox="1">
            <a:spLocks noChangeArrowheads="1"/>
          </p:cNvSpPr>
          <p:nvPr/>
        </p:nvSpPr>
        <p:spPr bwMode="auto">
          <a:xfrm>
            <a:off x="228600" y="150813"/>
            <a:ext cx="8915400" cy="116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6538" tIns="28269" rIns="56538" bIns="28269">
            <a:spAutoFit/>
          </a:bodyPr>
          <a:lstStyle/>
          <a:p>
            <a:r>
              <a:rPr lang="en-US" sz="3600"/>
              <a:t>2.Phân vai, dựng lại câu chuyện “</a:t>
            </a:r>
            <a:r>
              <a:rPr lang="en-US" sz="3600">
                <a:solidFill>
                  <a:srgbClr val="FF0000"/>
                </a:solidFill>
              </a:rPr>
              <a:t>Bạn của Nai Nhỏ</a:t>
            </a:r>
            <a:r>
              <a:rPr lang="en-US" sz="3600"/>
              <a:t>” . </a:t>
            </a:r>
          </a:p>
        </p:txBody>
      </p:sp>
      <p:sp>
        <p:nvSpPr>
          <p:cNvPr id="6147" name="TextBox 6"/>
          <p:cNvSpPr txBox="1">
            <a:spLocks noChangeArrowheads="1"/>
          </p:cNvSpPr>
          <p:nvPr/>
        </p:nvSpPr>
        <p:spPr bwMode="auto">
          <a:xfrm>
            <a:off x="1219200" y="1447800"/>
            <a:ext cx="6019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6148" name="TextBox 13"/>
          <p:cNvSpPr txBox="1">
            <a:spLocks noChangeArrowheads="1"/>
          </p:cNvSpPr>
          <p:nvPr/>
        </p:nvSpPr>
        <p:spPr bwMode="auto">
          <a:xfrm>
            <a:off x="990600" y="1914525"/>
            <a:ext cx="5791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0070C0"/>
                </a:solidFill>
              </a:rPr>
              <a:t>Ng</a:t>
            </a:r>
            <a:r>
              <a:rPr lang="vi-VN" sz="2800" b="1">
                <a:solidFill>
                  <a:srgbClr val="0070C0"/>
                </a:solidFill>
              </a:rPr>
              <a:t>ười</a:t>
            </a:r>
            <a:r>
              <a:rPr lang="en-US" sz="2800" b="1">
                <a:solidFill>
                  <a:srgbClr val="0070C0"/>
                </a:solidFill>
              </a:rPr>
              <a:t> dẫn truyện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4343400" y="1981200"/>
            <a:ext cx="5943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/>
              <a:t>Giọng nhẹ nhàng, chậm rãi</a:t>
            </a:r>
          </a:p>
        </p:txBody>
      </p:sp>
      <p:sp>
        <p:nvSpPr>
          <p:cNvPr id="6150" name="TextBox 15"/>
          <p:cNvSpPr txBox="1">
            <a:spLocks noChangeArrowheads="1"/>
          </p:cNvSpPr>
          <p:nvPr/>
        </p:nvSpPr>
        <p:spPr bwMode="auto">
          <a:xfrm>
            <a:off x="1524000" y="3276600"/>
            <a:ext cx="2133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0070C0"/>
                </a:solidFill>
              </a:rPr>
              <a:t>Nai Nhỏ</a:t>
            </a:r>
          </a:p>
        </p:txBody>
      </p:sp>
      <p:sp>
        <p:nvSpPr>
          <p:cNvPr id="6151" name="TextBox 16"/>
          <p:cNvSpPr txBox="1">
            <a:spLocks noChangeArrowheads="1"/>
          </p:cNvSpPr>
          <p:nvPr/>
        </p:nvSpPr>
        <p:spPr bwMode="auto">
          <a:xfrm>
            <a:off x="1524000" y="4810125"/>
            <a:ext cx="2971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0070C0"/>
                </a:solidFill>
              </a:rPr>
              <a:t>Cha Nai Nhỏ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4495800" y="3200400"/>
            <a:ext cx="2590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/>
              <a:t>Giọng tự hào.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4572000" y="4810125"/>
            <a:ext cx="3352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/>
              <a:t>Giọng từ tốn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5" grpId="0"/>
      <p:bldP spid="15" grpId="0"/>
      <p:bldP spid="1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:\for HOANG NGOC HUONG\ANH NEN\nen chuan.JPG"/>
          <p:cNvPicPr>
            <a:picLocks noChangeAspect="1" noChangeArrowheads="1"/>
          </p:cNvPicPr>
          <p:nvPr>
            <p:ph type="body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0071100" cy="7010400"/>
          </a:xfrm>
          <a:noFill/>
        </p:spPr>
      </p:pic>
      <p:sp>
        <p:nvSpPr>
          <p:cNvPr id="7171" name="TextBox 3"/>
          <p:cNvSpPr txBox="1">
            <a:spLocks noChangeArrowheads="1"/>
          </p:cNvSpPr>
          <p:nvPr/>
        </p:nvSpPr>
        <p:spPr bwMode="auto">
          <a:xfrm>
            <a:off x="1676400" y="2133600"/>
            <a:ext cx="6467475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 b="1">
                <a:solidFill>
                  <a:srgbClr val="7030A0"/>
                </a:solidFill>
              </a:rPr>
              <a:t>Luyện kể nhóm 3</a:t>
            </a:r>
          </a:p>
          <a:p>
            <a:r>
              <a:rPr lang="en-US" sz="4400" b="1">
                <a:solidFill>
                  <a:srgbClr val="FF0000"/>
                </a:solidFill>
              </a:rPr>
              <a:t>      Th</a:t>
            </a:r>
            <a:r>
              <a:rPr lang="vi-VN" sz="4400" b="1">
                <a:solidFill>
                  <a:srgbClr val="FF0000"/>
                </a:solidFill>
              </a:rPr>
              <a:t>ời</a:t>
            </a:r>
            <a:r>
              <a:rPr lang="en-US" sz="4400" b="1">
                <a:solidFill>
                  <a:srgbClr val="FF0000"/>
                </a:solidFill>
              </a:rPr>
              <a:t> gian: 3 phút</a:t>
            </a:r>
          </a:p>
        </p:txBody>
      </p:sp>
      <p:grpSp>
        <p:nvGrpSpPr>
          <p:cNvPr id="7172" name="Group 145"/>
          <p:cNvGrpSpPr>
            <a:grpSpLocks/>
          </p:cNvGrpSpPr>
          <p:nvPr/>
        </p:nvGrpSpPr>
        <p:grpSpPr bwMode="auto">
          <a:xfrm>
            <a:off x="4338638" y="4402138"/>
            <a:ext cx="1855787" cy="2455862"/>
            <a:chOff x="816" y="624"/>
            <a:chExt cx="1632" cy="2016"/>
          </a:xfrm>
        </p:grpSpPr>
        <p:grpSp>
          <p:nvGrpSpPr>
            <p:cNvPr id="7175" name="Group 146"/>
            <p:cNvGrpSpPr>
              <a:grpSpLocks/>
            </p:cNvGrpSpPr>
            <p:nvPr/>
          </p:nvGrpSpPr>
          <p:grpSpPr bwMode="auto">
            <a:xfrm>
              <a:off x="816" y="624"/>
              <a:ext cx="1632" cy="1536"/>
              <a:chOff x="2112" y="672"/>
              <a:chExt cx="1824" cy="1824"/>
            </a:xfrm>
          </p:grpSpPr>
          <p:grpSp>
            <p:nvGrpSpPr>
              <p:cNvPr id="7178" name="Group 147"/>
              <p:cNvGrpSpPr>
                <a:grpSpLocks/>
              </p:cNvGrpSpPr>
              <p:nvPr/>
            </p:nvGrpSpPr>
            <p:grpSpPr bwMode="auto">
              <a:xfrm>
                <a:off x="2112" y="672"/>
                <a:ext cx="1824" cy="1824"/>
                <a:chOff x="864" y="192"/>
                <a:chExt cx="1824" cy="1824"/>
              </a:xfrm>
            </p:grpSpPr>
            <p:sp>
              <p:nvSpPr>
                <p:cNvPr id="7180" name="Oval 148"/>
                <p:cNvSpPr>
                  <a:spLocks noChangeArrowheads="1"/>
                </p:cNvSpPr>
                <p:nvPr/>
              </p:nvSpPr>
              <p:spPr bwMode="auto">
                <a:xfrm>
                  <a:off x="864" y="192"/>
                  <a:ext cx="1824" cy="1824"/>
                </a:xfrm>
                <a:prstGeom prst="ellipse">
                  <a:avLst/>
                </a:prstGeom>
                <a:solidFill>
                  <a:schemeClr val="folHlink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181" name="Oval 149"/>
                <p:cNvSpPr>
                  <a:spLocks noChangeArrowheads="1"/>
                </p:cNvSpPr>
                <p:nvPr/>
              </p:nvSpPr>
              <p:spPr bwMode="auto">
                <a:xfrm>
                  <a:off x="960" y="288"/>
                  <a:ext cx="1632" cy="1632"/>
                </a:xfrm>
                <a:prstGeom prst="ellipse">
                  <a:avLst/>
                </a:prstGeom>
                <a:solidFill>
                  <a:srgbClr val="FFFF99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en-US" sz="11500" b="1">
                      <a:solidFill>
                        <a:srgbClr val="9933FF"/>
                      </a:solidFill>
                    </a:rPr>
                    <a:t>3</a:t>
                  </a:r>
                </a:p>
              </p:txBody>
            </p:sp>
            <p:sp>
              <p:nvSpPr>
                <p:cNvPr id="7182" name="Line 150"/>
                <p:cNvSpPr>
                  <a:spLocks noChangeShapeType="1"/>
                </p:cNvSpPr>
                <p:nvPr/>
              </p:nvSpPr>
              <p:spPr bwMode="auto">
                <a:xfrm>
                  <a:off x="1776" y="309"/>
                  <a:ext cx="0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83" name="Line 151"/>
                <p:cNvSpPr>
                  <a:spLocks noChangeShapeType="1"/>
                </p:cNvSpPr>
                <p:nvPr/>
              </p:nvSpPr>
              <p:spPr bwMode="auto">
                <a:xfrm>
                  <a:off x="1776" y="1794"/>
                  <a:ext cx="0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184" name="Line 152"/>
                <p:cNvSpPr>
                  <a:spLocks noChangeShapeType="1"/>
                </p:cNvSpPr>
                <p:nvPr/>
              </p:nvSpPr>
              <p:spPr bwMode="auto">
                <a:xfrm>
                  <a:off x="960" y="1104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7179" name="Line 153"/>
              <p:cNvSpPr>
                <a:spLocks noChangeShapeType="1"/>
              </p:cNvSpPr>
              <p:nvPr/>
            </p:nvSpPr>
            <p:spPr bwMode="auto">
              <a:xfrm>
                <a:off x="3744" y="1584"/>
                <a:ext cx="9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176" name="AutoShape 154"/>
            <p:cNvSpPr>
              <a:spLocks noChangeArrowheads="1"/>
            </p:cNvSpPr>
            <p:nvPr/>
          </p:nvSpPr>
          <p:spPr bwMode="auto">
            <a:xfrm rot="2732240">
              <a:off x="1776" y="2190"/>
              <a:ext cx="576" cy="288"/>
            </a:xfrm>
            <a:prstGeom prst="flowChartDecision">
              <a:avLst/>
            </a:prstGeom>
            <a:solidFill>
              <a:srgbClr val="FF33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7" name="AutoShape 155"/>
            <p:cNvSpPr>
              <a:spLocks noChangeArrowheads="1"/>
            </p:cNvSpPr>
            <p:nvPr/>
          </p:nvSpPr>
          <p:spPr bwMode="auto">
            <a:xfrm rot="7963458">
              <a:off x="960" y="2208"/>
              <a:ext cx="576" cy="288"/>
            </a:xfrm>
            <a:prstGeom prst="flowChartDecision">
              <a:avLst/>
            </a:prstGeom>
            <a:solidFill>
              <a:srgbClr val="FF33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173" name="Oval 156"/>
          <p:cNvSpPr>
            <a:spLocks noChangeArrowheads="1"/>
          </p:cNvSpPr>
          <p:nvPr/>
        </p:nvSpPr>
        <p:spPr bwMode="auto">
          <a:xfrm>
            <a:off x="5865813" y="4343400"/>
            <a:ext cx="382587" cy="4095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4" name="Oval 157"/>
          <p:cNvSpPr>
            <a:spLocks noChangeArrowheads="1"/>
          </p:cNvSpPr>
          <p:nvPr/>
        </p:nvSpPr>
        <p:spPr bwMode="auto">
          <a:xfrm>
            <a:off x="4267200" y="4351338"/>
            <a:ext cx="382588" cy="4079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4"/>
          <p:cNvSpPr txBox="1">
            <a:spLocks noChangeArrowheads="1"/>
          </p:cNvSpPr>
          <p:nvPr/>
        </p:nvSpPr>
        <p:spPr bwMode="auto">
          <a:xfrm>
            <a:off x="0" y="1447800"/>
            <a:ext cx="9906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chemeClr val="accent2"/>
                </a:solidFill>
              </a:rPr>
              <a:t>   </a:t>
            </a:r>
            <a:endParaRPr lang="en-US" sz="2400"/>
          </a:p>
        </p:txBody>
      </p:sp>
      <p:sp>
        <p:nvSpPr>
          <p:cNvPr id="8195" name="Text Box 6"/>
          <p:cNvSpPr txBox="1">
            <a:spLocks noChangeArrowheads="1"/>
          </p:cNvSpPr>
          <p:nvPr/>
        </p:nvSpPr>
        <p:spPr bwMode="auto">
          <a:xfrm>
            <a:off x="1174750" y="1295400"/>
            <a:ext cx="85026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000099"/>
                </a:solidFill>
              </a:rPr>
              <a:t>            Phân vai, dựng lại câu chuyện</a:t>
            </a:r>
          </a:p>
        </p:txBody>
      </p:sp>
      <p:sp>
        <p:nvSpPr>
          <p:cNvPr id="8196" name="AutoShape 7"/>
          <p:cNvSpPr>
            <a:spLocks noChangeArrowheads="1"/>
          </p:cNvSpPr>
          <p:nvPr/>
        </p:nvSpPr>
        <p:spPr bwMode="auto">
          <a:xfrm>
            <a:off x="2889250" y="304800"/>
            <a:ext cx="3879850" cy="1066800"/>
          </a:xfrm>
          <a:prstGeom prst="horizontalScroll">
            <a:avLst>
              <a:gd name="adj" fmla="val 12500"/>
            </a:avLst>
          </a:prstGeom>
          <a:solidFill>
            <a:srgbClr val="FFFF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 b="1">
                <a:solidFill>
                  <a:srgbClr val="000099"/>
                </a:solidFill>
              </a:rPr>
              <a:t>Hoạt động 2 </a:t>
            </a:r>
          </a:p>
        </p:txBody>
      </p:sp>
      <p:pic>
        <p:nvPicPr>
          <p:cNvPr id="8197" name="Picture 13" descr="Bellcoll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2407608">
            <a:off x="190500" y="296863"/>
            <a:ext cx="1597025" cy="142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14" descr="Bellcoll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662706">
            <a:off x="7759700" y="304800"/>
            <a:ext cx="1595438" cy="142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199" name="Group 7"/>
          <p:cNvGrpSpPr>
            <a:grpSpLocks/>
          </p:cNvGrpSpPr>
          <p:nvPr/>
        </p:nvGrpSpPr>
        <p:grpSpPr bwMode="auto">
          <a:xfrm>
            <a:off x="0" y="2286000"/>
            <a:ext cx="9906000" cy="4713288"/>
            <a:chOff x="0" y="1447800"/>
            <a:chExt cx="9906000" cy="5567678"/>
          </a:xfrm>
        </p:grpSpPr>
        <p:grpSp>
          <p:nvGrpSpPr>
            <p:cNvPr id="8200" name="Group 10"/>
            <p:cNvGrpSpPr>
              <a:grpSpLocks/>
            </p:cNvGrpSpPr>
            <p:nvPr/>
          </p:nvGrpSpPr>
          <p:grpSpPr bwMode="auto">
            <a:xfrm>
              <a:off x="0" y="1447800"/>
              <a:ext cx="3657600" cy="5567678"/>
              <a:chOff x="0" y="1447800"/>
              <a:chExt cx="3657600" cy="5567678"/>
            </a:xfrm>
          </p:grpSpPr>
          <p:pic>
            <p:nvPicPr>
              <p:cNvPr id="8207" name="Picture 2" descr="tempimage12.tiff"/>
              <p:cNvPicPr>
                <a:picLocks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0" y="1447800"/>
                <a:ext cx="3657600" cy="4876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8208" name="TextBox 16"/>
              <p:cNvSpPr txBox="1">
                <a:spLocks noChangeArrowheads="1"/>
              </p:cNvSpPr>
              <p:nvPr/>
            </p:nvSpPr>
            <p:spPr bwMode="auto">
              <a:xfrm>
                <a:off x="0" y="6324600"/>
                <a:ext cx="3124200" cy="690878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3200">
                    <a:solidFill>
                      <a:srgbClr val="FF0000"/>
                    </a:solidFill>
                  </a:rPr>
                  <a:t>Có lần……</a:t>
                </a:r>
              </a:p>
            </p:txBody>
          </p:sp>
        </p:grpSp>
        <p:grpSp>
          <p:nvGrpSpPr>
            <p:cNvPr id="8201" name="Group 11"/>
            <p:cNvGrpSpPr>
              <a:grpSpLocks/>
            </p:cNvGrpSpPr>
            <p:nvPr/>
          </p:nvGrpSpPr>
          <p:grpSpPr bwMode="auto">
            <a:xfrm>
              <a:off x="3124200" y="1524000"/>
              <a:ext cx="3810000" cy="5415278"/>
              <a:chOff x="3124200" y="1524000"/>
              <a:chExt cx="3810000" cy="5415278"/>
            </a:xfrm>
          </p:grpSpPr>
          <p:pic>
            <p:nvPicPr>
              <p:cNvPr id="8205" name="Picture 3" descr="tempimage13.tiff"/>
              <p:cNvPicPr>
                <a:picLocks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3581400" y="1524000"/>
                <a:ext cx="3124200" cy="47244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8206" name="TextBox 14"/>
              <p:cNvSpPr txBox="1">
                <a:spLocks noChangeArrowheads="1"/>
              </p:cNvSpPr>
              <p:nvPr/>
            </p:nvSpPr>
            <p:spPr bwMode="auto">
              <a:xfrm>
                <a:off x="3124200" y="6248400"/>
                <a:ext cx="3810000" cy="690878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3200">
                    <a:solidFill>
                      <a:srgbClr val="FF0000"/>
                    </a:solidFill>
                  </a:rPr>
                  <a:t>Một lần khác…..</a:t>
                </a:r>
              </a:p>
            </p:txBody>
          </p:sp>
        </p:grpSp>
        <p:grpSp>
          <p:nvGrpSpPr>
            <p:cNvPr id="8202" name="Group 12"/>
            <p:cNvGrpSpPr>
              <a:grpSpLocks/>
            </p:cNvGrpSpPr>
            <p:nvPr/>
          </p:nvGrpSpPr>
          <p:grpSpPr bwMode="auto">
            <a:xfrm>
              <a:off x="6661150" y="1524000"/>
              <a:ext cx="3244850" cy="5363903"/>
              <a:chOff x="6661150" y="1524000"/>
              <a:chExt cx="3244850" cy="5363903"/>
            </a:xfrm>
          </p:grpSpPr>
          <p:pic>
            <p:nvPicPr>
              <p:cNvPr id="8203" name="Picture 4" descr="tempimage14.tiff"/>
              <p:cNvPicPr>
                <a:picLocks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6661150" y="1524000"/>
                <a:ext cx="3244850" cy="47244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8204" name="TextBox 12"/>
              <p:cNvSpPr txBox="1">
                <a:spLocks noChangeArrowheads="1"/>
              </p:cNvSpPr>
              <p:nvPr/>
            </p:nvSpPr>
            <p:spPr bwMode="auto">
              <a:xfrm>
                <a:off x="6858000" y="6197025"/>
                <a:ext cx="3048000" cy="690878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3200">
                    <a:solidFill>
                      <a:srgbClr val="FF0000"/>
                    </a:solidFill>
                  </a:rPr>
                  <a:t>Lần khác nữa...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" descr="C:\Users\user\AppData\Local\Temp\Rar$DI10.257\1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09600" y="-914400"/>
            <a:ext cx="10863263" cy="800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TextBox 2"/>
          <p:cNvSpPr txBox="1">
            <a:spLocks noChangeArrowheads="1"/>
          </p:cNvSpPr>
          <p:nvPr/>
        </p:nvSpPr>
        <p:spPr bwMode="auto">
          <a:xfrm>
            <a:off x="1146175" y="1219200"/>
            <a:ext cx="7540625" cy="467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6538" tIns="28269" rIns="56538" bIns="28269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</a:rPr>
              <a:t>                                  TIÊU CHÍ ĐÁNH GIÁ</a:t>
            </a:r>
          </a:p>
          <a:p>
            <a:r>
              <a:rPr lang="en-US" sz="2000"/>
              <a:t> </a:t>
            </a:r>
          </a:p>
          <a:p>
            <a:r>
              <a:rPr lang="vi-VN" sz="2000" b="1" i="1"/>
              <a:t>1, Nội dung</a:t>
            </a:r>
            <a:r>
              <a:rPr lang="en-US" sz="2000" b="1" i="1"/>
              <a:t> </a:t>
            </a:r>
            <a:r>
              <a:rPr lang="vi-VN" sz="2000" b="1" i="1"/>
              <a:t>:        </a:t>
            </a:r>
            <a:r>
              <a:rPr lang="vi-VN" sz="2000" b="1"/>
              <a:t>* Kể đủ ý, đúng tr</a:t>
            </a:r>
            <a:r>
              <a:rPr lang="en-US" sz="2000" b="1"/>
              <a:t>ình</a:t>
            </a:r>
            <a:r>
              <a:rPr lang="vi-VN" sz="2000" b="1"/>
              <a:t> tự </a:t>
            </a:r>
          </a:p>
          <a:p>
            <a:r>
              <a:rPr lang="en-US" sz="2000"/>
              <a:t> </a:t>
            </a:r>
          </a:p>
          <a:p>
            <a:r>
              <a:rPr lang="vi-VN" sz="2000" b="1" i="1"/>
              <a:t>2, Cách diễn đạt</a:t>
            </a:r>
            <a:r>
              <a:rPr lang="en-US" sz="2000" b="1" i="1"/>
              <a:t> </a:t>
            </a:r>
            <a:r>
              <a:rPr lang="vi-VN" sz="2000" b="1" i="1"/>
              <a:t>:</a:t>
            </a:r>
            <a:endParaRPr lang="en-US" sz="2000" b="1" i="1"/>
          </a:p>
          <a:p>
            <a:pPr>
              <a:lnSpc>
                <a:spcPct val="150000"/>
              </a:lnSpc>
            </a:pPr>
            <a:r>
              <a:rPr lang="en-US" sz="2000" b="1"/>
              <a:t>                              </a:t>
            </a:r>
            <a:r>
              <a:rPr lang="vi-VN" sz="2000" b="1"/>
              <a:t>* Nói thành câu, dùng từ hợp lý</a:t>
            </a:r>
          </a:p>
          <a:p>
            <a:pPr>
              <a:lnSpc>
                <a:spcPct val="150000"/>
              </a:lnSpc>
            </a:pPr>
            <a:r>
              <a:rPr lang="en-US" sz="2000" b="1"/>
              <a:t>                              * Biết kể bằng lời của mình</a:t>
            </a:r>
          </a:p>
          <a:p>
            <a:r>
              <a:rPr lang="en-US" sz="2000" i="1"/>
              <a:t> </a:t>
            </a:r>
            <a:r>
              <a:rPr lang="en-US" sz="2000" b="1" i="1"/>
              <a:t>3, Cách thể hiện: </a:t>
            </a:r>
          </a:p>
          <a:p>
            <a:pPr>
              <a:lnSpc>
                <a:spcPct val="150000"/>
              </a:lnSpc>
            </a:pPr>
            <a:r>
              <a:rPr lang="en-US" sz="2000" b="1"/>
              <a:t>                               * Kể tự nhiên</a:t>
            </a:r>
          </a:p>
          <a:p>
            <a:pPr>
              <a:lnSpc>
                <a:spcPct val="150000"/>
              </a:lnSpc>
            </a:pPr>
            <a:r>
              <a:rPr lang="vi-VN" sz="2000" b="1"/>
              <a:t>                           </a:t>
            </a:r>
            <a:r>
              <a:rPr lang="en-US" sz="2000" b="1"/>
              <a:t> </a:t>
            </a:r>
            <a:r>
              <a:rPr lang="vi-VN" sz="2000" b="1"/>
              <a:t>   * Biết phối hợp lời kể với điệu bộ nét mặt</a:t>
            </a:r>
          </a:p>
          <a:p>
            <a:pPr>
              <a:lnSpc>
                <a:spcPct val="150000"/>
              </a:lnSpc>
            </a:pPr>
            <a:r>
              <a:rPr lang="en-US" sz="2000" b="1"/>
              <a:t>                               * Giọng kể thích hợp </a:t>
            </a:r>
          </a:p>
          <a:p>
            <a:pPr>
              <a:lnSpc>
                <a:spcPct val="150000"/>
              </a:lnSpc>
            </a:pPr>
            <a:endParaRPr lang="en-US" sz="2000" b="1">
              <a:solidFill>
                <a:srgbClr val="0070C0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3"/>
          <p:cNvSpPr txBox="1">
            <a:spLocks noChangeArrowheads="1"/>
          </p:cNvSpPr>
          <p:nvPr/>
        </p:nvSpPr>
        <p:spPr bwMode="auto">
          <a:xfrm>
            <a:off x="7010400" y="2438400"/>
            <a:ext cx="2492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 </a:t>
            </a:r>
          </a:p>
        </p:txBody>
      </p:sp>
      <p:grpSp>
        <p:nvGrpSpPr>
          <p:cNvPr id="10243" name="Group 7"/>
          <p:cNvGrpSpPr>
            <a:grpSpLocks/>
          </p:cNvGrpSpPr>
          <p:nvPr/>
        </p:nvGrpSpPr>
        <p:grpSpPr bwMode="auto">
          <a:xfrm>
            <a:off x="-228600" y="-152400"/>
            <a:ext cx="10515600" cy="6477000"/>
            <a:chOff x="-228600" y="-152400"/>
            <a:chExt cx="10515600" cy="6477000"/>
          </a:xfrm>
        </p:grpSpPr>
        <p:sp>
          <p:nvSpPr>
            <p:cNvPr id="10244" name="AutoShape 8"/>
            <p:cNvSpPr>
              <a:spLocks noChangeArrowheads="1"/>
            </p:cNvSpPr>
            <p:nvPr/>
          </p:nvSpPr>
          <p:spPr bwMode="auto">
            <a:xfrm>
              <a:off x="-228600" y="-152400"/>
              <a:ext cx="10515600" cy="6477000"/>
            </a:xfrm>
            <a:prstGeom prst="star16">
              <a:avLst>
                <a:gd name="adj" fmla="val 37500"/>
              </a:avLst>
            </a:prstGeom>
            <a:solidFill>
              <a:srgbClr val="A2EDFC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2800" b="1">
                <a:solidFill>
                  <a:srgbClr val="000099"/>
                </a:solidFill>
              </a:endParaRPr>
            </a:p>
          </p:txBody>
        </p:sp>
        <p:sp>
          <p:nvSpPr>
            <p:cNvPr id="10245" name="AutoShape 9"/>
            <p:cNvSpPr>
              <a:spLocks noChangeArrowheads="1"/>
            </p:cNvSpPr>
            <p:nvPr/>
          </p:nvSpPr>
          <p:spPr bwMode="auto">
            <a:xfrm>
              <a:off x="990600" y="533400"/>
              <a:ext cx="8610600" cy="4800600"/>
            </a:xfrm>
            <a:prstGeom prst="cloudCallout">
              <a:avLst>
                <a:gd name="adj1" fmla="val -41569"/>
                <a:gd name="adj2" fmla="val 79310"/>
              </a:avLst>
            </a:prstGeom>
            <a:solidFill>
              <a:srgbClr val="F2FAA4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en-US" sz="4400" b="1">
                  <a:solidFill>
                    <a:srgbClr val="000099"/>
                  </a:solidFill>
                </a:rPr>
                <a:t>Câu chuyện </a:t>
              </a:r>
              <a:r>
                <a:rPr lang="vi-VN" sz="4400" b="1">
                  <a:solidFill>
                    <a:srgbClr val="000099"/>
                  </a:solidFill>
                </a:rPr>
                <a:t>đã</a:t>
              </a:r>
              <a:r>
                <a:rPr lang="en-US" sz="4400" b="1">
                  <a:solidFill>
                    <a:srgbClr val="000099"/>
                  </a:solidFill>
                </a:rPr>
                <a:t> giúp em nhận ra ng</a:t>
              </a:r>
              <a:r>
                <a:rPr lang="vi-VN" sz="4400" b="1">
                  <a:solidFill>
                    <a:srgbClr val="000099"/>
                  </a:solidFill>
                </a:rPr>
                <a:t>ười</a:t>
              </a:r>
              <a:r>
                <a:rPr lang="en-US" sz="4400" b="1">
                  <a:solidFill>
                    <a:srgbClr val="000099"/>
                  </a:solidFill>
                </a:rPr>
                <a:t> bạn tốt là ng</a:t>
              </a:r>
              <a:r>
                <a:rPr lang="vi-VN" sz="4400" b="1">
                  <a:solidFill>
                    <a:srgbClr val="000099"/>
                  </a:solidFill>
                </a:rPr>
                <a:t>ười</a:t>
              </a:r>
              <a:r>
                <a:rPr lang="en-US" sz="4400" b="1">
                  <a:solidFill>
                    <a:srgbClr val="000099"/>
                  </a:solidFill>
                </a:rPr>
                <a:t> nh</a:t>
              </a:r>
              <a:r>
                <a:rPr lang="vi-VN" sz="4400" b="1">
                  <a:solidFill>
                    <a:srgbClr val="000099"/>
                  </a:solidFill>
                </a:rPr>
                <a:t>ư</a:t>
              </a:r>
              <a:r>
                <a:rPr lang="en-US" sz="4400" b="1">
                  <a:solidFill>
                    <a:srgbClr val="000099"/>
                  </a:solidFill>
                </a:rPr>
                <a:t> thế nào?</a:t>
              </a:r>
              <a:endParaRPr lang="en-US" sz="2800" b="1">
                <a:solidFill>
                  <a:srgbClr val="000099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1677</TotalTime>
  <Words>375</Words>
  <Application>Microsoft Office PowerPoint</Application>
  <PresentationFormat>A4 Paper (210x297 mm)</PresentationFormat>
  <Paragraphs>46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Tahoma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CSTeam</cp:lastModifiedBy>
  <cp:revision>123</cp:revision>
  <dcterms:created xsi:type="dcterms:W3CDTF">2010-09-28T15:39:15Z</dcterms:created>
  <dcterms:modified xsi:type="dcterms:W3CDTF">2016-06-29T09:09:04Z</dcterms:modified>
</cp:coreProperties>
</file>