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8" r:id="rId2"/>
    <p:sldId id="275" r:id="rId3"/>
    <p:sldId id="264" r:id="rId4"/>
    <p:sldId id="265" r:id="rId5"/>
    <p:sldId id="287" r:id="rId6"/>
    <p:sldId id="266" r:id="rId7"/>
    <p:sldId id="283" r:id="rId8"/>
    <p:sldId id="271" r:id="rId9"/>
    <p:sldId id="286" r:id="rId10"/>
    <p:sldId id="277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105" autoAdjust="0"/>
    <p:restoredTop sz="94660"/>
  </p:normalViewPr>
  <p:slideViewPr>
    <p:cSldViewPr>
      <p:cViewPr>
        <p:scale>
          <a:sx n="53" d="100"/>
          <a:sy n="53" d="100"/>
        </p:scale>
        <p:origin x="-954" y="-2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C56991-3F19-4A4A-AE0A-66CEEC820525}" type="datetimeFigureOut">
              <a:rPr lang="en-US" smtClean="0"/>
              <a:pPr/>
              <a:t>04/09/2021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D99352-1BB6-4BEF-95EE-4BDA2AB818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2784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56F4B8-5332-4461-9189-75F3D7E7CBF3}" type="datetimeFigureOut">
              <a:rPr lang="en-US" smtClean="0"/>
              <a:pPr/>
              <a:t>04/09/2021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EF5C2D-706C-40D6-9550-644A20918C2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4016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EF5C2D-706C-40D6-9550-644A20918C2F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0FE75-1FA3-407D-AD26-6998D94F060A}" type="datetimeFigureOut">
              <a:rPr lang="en-US" smtClean="0"/>
              <a:pPr/>
              <a:t>04/09/2021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2C4FE-AE22-45CA-859D-2CE62FAF7A0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0FE75-1FA3-407D-AD26-6998D94F060A}" type="datetimeFigureOut">
              <a:rPr lang="en-US" smtClean="0"/>
              <a:pPr/>
              <a:t>04/09/2021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2C4FE-AE22-45CA-859D-2CE62FAF7A0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0FE75-1FA3-407D-AD26-6998D94F060A}" type="datetimeFigureOut">
              <a:rPr lang="en-US" smtClean="0"/>
              <a:pPr/>
              <a:t>04/09/2021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2C4FE-AE22-45CA-859D-2CE62FAF7A0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0FE75-1FA3-407D-AD26-6998D94F060A}" type="datetimeFigureOut">
              <a:rPr lang="en-US" smtClean="0"/>
              <a:pPr/>
              <a:t>04/09/2021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2C4FE-AE22-45CA-859D-2CE62FAF7A0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0FE75-1FA3-407D-AD26-6998D94F060A}" type="datetimeFigureOut">
              <a:rPr lang="en-US" smtClean="0"/>
              <a:pPr/>
              <a:t>04/09/2021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2C4FE-AE22-45CA-859D-2CE62FAF7A0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0FE75-1FA3-407D-AD26-6998D94F060A}" type="datetimeFigureOut">
              <a:rPr lang="en-US" smtClean="0"/>
              <a:pPr/>
              <a:t>04/09/2021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2C4FE-AE22-45CA-859D-2CE62FAF7A0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0FE75-1FA3-407D-AD26-6998D94F060A}" type="datetimeFigureOut">
              <a:rPr lang="en-US" smtClean="0"/>
              <a:pPr/>
              <a:t>04/09/2021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2C4FE-AE22-45CA-859D-2CE62FAF7A0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0FE75-1FA3-407D-AD26-6998D94F060A}" type="datetimeFigureOut">
              <a:rPr lang="en-US" smtClean="0"/>
              <a:pPr/>
              <a:t>04/09/2021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2C4FE-AE22-45CA-859D-2CE62FAF7A0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0FE75-1FA3-407D-AD26-6998D94F060A}" type="datetimeFigureOut">
              <a:rPr lang="en-US" smtClean="0"/>
              <a:pPr/>
              <a:t>04/09/2021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2C4FE-AE22-45CA-859D-2CE62FAF7A0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0FE75-1FA3-407D-AD26-6998D94F060A}" type="datetimeFigureOut">
              <a:rPr lang="en-US" smtClean="0"/>
              <a:pPr/>
              <a:t>04/09/2021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2C4FE-AE22-45CA-859D-2CE62FAF7A0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0FE75-1FA3-407D-AD26-6998D94F060A}" type="datetimeFigureOut">
              <a:rPr lang="en-US" smtClean="0"/>
              <a:pPr/>
              <a:t>04/09/2021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2C4FE-AE22-45CA-859D-2CE62FAF7A0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0FE75-1FA3-407D-AD26-6998D94F060A}" type="datetimeFigureOut">
              <a:rPr lang="en-US" smtClean="0"/>
              <a:pPr/>
              <a:t>04/09/2021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52C4FE-AE22-45CA-859D-2CE62FAF7A0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13" Type="http://schemas.openxmlformats.org/officeDocument/2006/relationships/image" Target="../media/image17.png"/><Relationship Id="rId3" Type="http://schemas.openxmlformats.org/officeDocument/2006/relationships/audio" Target="../media/audio1.wav"/><Relationship Id="rId7" Type="http://schemas.openxmlformats.org/officeDocument/2006/relationships/audio" Target="../media/audio5.wav"/><Relationship Id="rId12" Type="http://schemas.openxmlformats.org/officeDocument/2006/relationships/image" Target="../media/image16.gif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20.png"/><Relationship Id="rId1" Type="http://schemas.openxmlformats.org/officeDocument/2006/relationships/audio" Target="file:///C:\Users\Administrator\Music\DOI%20DUOI\VID_250918_212208-Segment1(00-00-02-00-00-05)-Segment1(00-00-01-00-00-03).wav" TargetMode="External"/><Relationship Id="rId6" Type="http://schemas.openxmlformats.org/officeDocument/2006/relationships/audio" Target="../media/audio4.wav"/><Relationship Id="rId11" Type="http://schemas.openxmlformats.org/officeDocument/2006/relationships/image" Target="../media/image15.emf"/><Relationship Id="rId5" Type="http://schemas.openxmlformats.org/officeDocument/2006/relationships/audio" Target="../media/audio3.wav"/><Relationship Id="rId15" Type="http://schemas.openxmlformats.org/officeDocument/2006/relationships/image" Target="../media/image19.emf"/><Relationship Id="rId10" Type="http://schemas.openxmlformats.org/officeDocument/2006/relationships/image" Target="../media/image14.emf"/><Relationship Id="rId4" Type="http://schemas.openxmlformats.org/officeDocument/2006/relationships/audio" Target="../media/audio2.wav"/><Relationship Id="rId9" Type="http://schemas.openxmlformats.org/officeDocument/2006/relationships/image" Target="../media/image13.jpeg"/><Relationship Id="rId1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wmf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480"/>
            <a:ext cx="9144000" cy="6888480"/>
          </a:xfrm>
          <a:prstGeom prst="rect">
            <a:avLst/>
          </a:prstGeom>
        </p:spPr>
      </p:pic>
      <p:sp>
        <p:nvSpPr>
          <p:cNvPr id="2051" name="WordArt 3"/>
          <p:cNvSpPr>
            <a:spLocks noChangeArrowheads="1" noChangeShapeType="1" noTextEdit="1"/>
          </p:cNvSpPr>
          <p:nvPr/>
        </p:nvSpPr>
        <p:spPr bwMode="auto">
          <a:xfrm>
            <a:off x="1981200" y="3581400"/>
            <a:ext cx="5715000" cy="914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1100" kern="10" dirty="0" err="1">
                <a:ln w="38100">
                  <a:noFill/>
                  <a:round/>
                  <a:headEnd/>
                  <a:tailEnd/>
                </a:ln>
                <a:solidFill>
                  <a:srgbClr val="000099"/>
                </a:solidFill>
                <a:effectLst>
                  <a:prstShdw prst="shdw13" dist="53882" dir="13500000">
                    <a:srgbClr val="808080">
                      <a:alpha val="50000"/>
                    </a:srgbClr>
                  </a:prstShdw>
                </a:effectLst>
                <a:latin typeface="Times New Roman"/>
                <a:cs typeface="Times New Roman"/>
              </a:rPr>
              <a:t>Môn</a:t>
            </a:r>
            <a:r>
              <a:rPr lang="en-US" sz="1100" kern="10" dirty="0">
                <a:ln w="38100">
                  <a:noFill/>
                  <a:round/>
                  <a:headEnd/>
                  <a:tailEnd/>
                </a:ln>
                <a:solidFill>
                  <a:srgbClr val="000099"/>
                </a:solidFill>
                <a:effectLst>
                  <a:prstShdw prst="shdw13" dist="53882" dir="13500000">
                    <a:srgbClr val="808080">
                      <a:alpha val="50000"/>
                    </a:srgbClr>
                  </a:prstShdw>
                </a:effectLst>
                <a:latin typeface="Times New Roman"/>
                <a:cs typeface="Times New Roman"/>
              </a:rPr>
              <a:t>: Tin </a:t>
            </a:r>
            <a:r>
              <a:rPr lang="en-US" sz="1100" kern="10" dirty="0" err="1" smtClean="0">
                <a:ln w="38100">
                  <a:noFill/>
                  <a:round/>
                  <a:headEnd/>
                  <a:tailEnd/>
                </a:ln>
                <a:solidFill>
                  <a:srgbClr val="000099"/>
                </a:solidFill>
                <a:effectLst>
                  <a:prstShdw prst="shdw13" dist="53882" dir="13500000">
                    <a:srgbClr val="808080">
                      <a:alpha val="50000"/>
                    </a:srgbClr>
                  </a:prstShdw>
                </a:effectLst>
                <a:latin typeface="Times New Roman"/>
                <a:cs typeface="Times New Roman"/>
              </a:rPr>
              <a:t>học</a:t>
            </a:r>
            <a:endParaRPr lang="en-US" sz="1100" kern="10" dirty="0" smtClean="0">
              <a:ln w="38100">
                <a:noFill/>
                <a:round/>
                <a:headEnd/>
                <a:tailEnd/>
              </a:ln>
              <a:solidFill>
                <a:srgbClr val="000099"/>
              </a:solidFill>
              <a:effectLst>
                <a:prstShdw prst="shdw13" dist="53882" dir="13500000">
                  <a:srgbClr val="808080">
                    <a:alpha val="50000"/>
                  </a:srgbClr>
                </a:prstShdw>
              </a:effectLst>
              <a:latin typeface="Times New Roman"/>
              <a:cs typeface="Times New Roman"/>
            </a:endParaRPr>
          </a:p>
        </p:txBody>
      </p:sp>
      <p:sp>
        <p:nvSpPr>
          <p:cNvPr id="2052" name="Text Box 5"/>
          <p:cNvSpPr txBox="1">
            <a:spLocks noChangeArrowheads="1"/>
          </p:cNvSpPr>
          <p:nvPr/>
        </p:nvSpPr>
        <p:spPr bwMode="auto">
          <a:xfrm rot="5400000">
            <a:off x="1844028" y="948772"/>
            <a:ext cx="6858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800" dirty="0" smtClean="0">
                <a:solidFill>
                  <a:srgbClr val="000000"/>
                </a:solidFill>
                <a:latin typeface=".VnArial Narrow" pitchFamily="34" charset="0"/>
                <a:sym typeface="Wingdings" pitchFamily="2" charset="2"/>
              </a:rPr>
              <a:t></a:t>
            </a:r>
            <a:endParaRPr lang="en-US" sz="4800" dirty="0">
              <a:solidFill>
                <a:srgbClr val="000000"/>
              </a:solidFill>
              <a:latin typeface=".VnArial Narrow" pitchFamily="34" charset="0"/>
              <a:sym typeface="Webdings" pitchFamily="18" charset="2"/>
            </a:endParaRPr>
          </a:p>
        </p:txBody>
      </p:sp>
      <p:sp>
        <p:nvSpPr>
          <p:cNvPr id="2053" name="Text Box 6"/>
          <p:cNvSpPr txBox="1">
            <a:spLocks noChangeArrowheads="1"/>
          </p:cNvSpPr>
          <p:nvPr/>
        </p:nvSpPr>
        <p:spPr bwMode="auto">
          <a:xfrm>
            <a:off x="990600" y="685800"/>
            <a:ext cx="17526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7200" dirty="0" smtClean="0">
                <a:solidFill>
                  <a:srgbClr val="FF0000"/>
                </a:solidFill>
                <a:latin typeface=".VnArial Narrow" pitchFamily="34" charset="0"/>
                <a:sym typeface="Wingdings" pitchFamily="2" charset="2"/>
              </a:rPr>
              <a:t></a:t>
            </a:r>
            <a:endParaRPr lang="en-US" sz="7200" dirty="0">
              <a:solidFill>
                <a:srgbClr val="FF0000"/>
              </a:solidFill>
              <a:latin typeface=".VnArial Narrow" pitchFamily="34" charset="0"/>
              <a:sym typeface="Webdings" pitchFamily="18" charset="2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2057400"/>
            <a:ext cx="9525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CHÀO MỪNG </a:t>
            </a:r>
            <a:r>
              <a:rPr lang="en-US" sz="36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QUÝ </a:t>
            </a:r>
            <a:r>
              <a:rPr lang="en-US" sz="36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THẦY </a:t>
            </a:r>
            <a:r>
              <a:rPr lang="en-US" sz="36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CÔ</a:t>
            </a:r>
            <a:endParaRPr lang="en-US" sz="36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VỀ DỰ </a:t>
            </a:r>
            <a:r>
              <a:rPr lang="en-US" sz="36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THĂM LỚP</a:t>
            </a:r>
            <a:endParaRPr lang="en-US" sz="36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1678492_1679621738834174_4854802186950934528_n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-228600" y="0"/>
            <a:ext cx="9372600" cy="6858000"/>
          </a:xfrm>
          <a:prstGeom prst="rect">
            <a:avLst/>
          </a:prstGeom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-228600" y="5638800"/>
            <a:ext cx="1936872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rot="21229482">
            <a:off x="6002723" y="5427341"/>
            <a:ext cx="598270" cy="548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14" descr="17"/>
          <p:cNvPicPr>
            <a:picLocks noChangeAspect="1" noChangeArrowheads="1" noCrop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 rot="3438202">
            <a:off x="5073301" y="4616101"/>
            <a:ext cx="1428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f"/>
          <p:cNvPicPr>
            <a:picLocks noChangeAspect="1" noChangeArrowheads="1"/>
          </p:cNvPicPr>
          <p:nvPr/>
        </p:nvPicPr>
        <p:blipFill>
          <a:blip r:embed="rId13" cstate="print"/>
          <a:srcRect l="-670" t="35928" r="80119" b="12900"/>
          <a:stretch>
            <a:fillRect/>
          </a:stretch>
        </p:blipFill>
        <p:spPr bwMode="auto">
          <a:xfrm>
            <a:off x="6454588" y="5369859"/>
            <a:ext cx="391575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 descr="images (1)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7620000" y="1384691"/>
            <a:ext cx="381000" cy="446454"/>
          </a:xfrm>
          <a:prstGeom prst="rect">
            <a:avLst/>
          </a:prstGeom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 rot="680211">
            <a:off x="7135524" y="5990535"/>
            <a:ext cx="922267" cy="581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" name="VID_250918_212208-Segment1(00-00-02-00-00-05)-Segment1(00-00-01-00-00-03)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6" cstate="print"/>
          <a:stretch>
            <a:fillRect/>
          </a:stretch>
        </p:blipFill>
        <p:spPr>
          <a:xfrm>
            <a:off x="83058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8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3.33333E-6 L 0.08333 0.48889 " pathEditMode="relative" rAng="0" ptsTypes="AA">
                                      <p:cBhvr>
                                        <p:cTn id="10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00" y="244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AO CAC BAN NH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0.15 -0.07662 " pathEditMode="relative" rAng="0" ptsTypes="AA">
                                      <p:cBhvr>
                                        <p:cTn id="14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00" y="-38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AN CHO MINH CHOI CU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1.11111E-6 L -0.28298 0.14444 " pathEditMode="relative" rAng="0" ptsTypes="AA">
                                      <p:cBhvr>
                                        <p:cTn id="18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100" y="7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MINH DI TIM HO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056 -0.01803 C -0.25434 -0.08576 -0.42778 -0.15326 -0.46267 -0.18932 C -0.4974 -0.22561 -0.29392 -0.21775 -0.2908 -0.23509 C -0.2875 -0.25289 -0.36563 -0.27323 -0.44358 -0.29334 " pathEditMode="relative" rAng="0" ptsTypes="aaaA">
                                      <p:cBhvr>
                                        <p:cTn id="22" dur="2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900" y="-138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ieng o to (2)-Segment1(00-00-03-00-00-14)-Segment1(00-00-01-00-00-06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4.44444E-6 L 0.18941 0.11112 " pathEditMode="relative" rAng="0" ptsTypes="AA">
                                      <p:cBhvr>
                                        <p:cTn id="26" dur="5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00" y="5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HO DOI BU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4.44444E-6 L 0.61077 -0.80417 " pathEditMode="relative" rAng="0" ptsTypes="AA">
                                      <p:cBhvr>
                                        <p:cTn id="30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500" y="-40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ieng MAY BAY - Hinh anh va am thanh cua may bay-Segment1(00-00-04-00-00-10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3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1066800"/>
            <a:ext cx="853054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3600" b="1" u="sng" dirty="0" smtClean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BÀI 2</a:t>
            </a:r>
            <a:r>
              <a:rPr lang="en-US" sz="3600" b="1" dirty="0" smtClean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: MỞ RỘNG HIỆU ỨNG CHUYỂN ĐỘNG</a:t>
            </a:r>
            <a:endParaRPr lang="en-US" sz="3600" b="1" dirty="0">
              <a:ln w="11430"/>
              <a:solidFill>
                <a:srgbClr val="0070C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5" name="Picture 6" descr="POINSET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-793" y="5568156"/>
            <a:ext cx="1295400" cy="1290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POINSET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7848600" y="5567363"/>
            <a:ext cx="1295400" cy="1290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POINSET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588" y="1588"/>
            <a:ext cx="1295401" cy="1290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 descr="POINSET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7846219" y="2381"/>
            <a:ext cx="1295400" cy="1290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00200" y="1219200"/>
            <a:ext cx="571329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54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THẢO LUẬN NHÓM</a:t>
            </a:r>
            <a:endParaRPr lang="en-US" sz="5400" b="1" dirty="0">
              <a:ln w="11430"/>
              <a:solidFill>
                <a:srgbClr val="FF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400" y="2590800"/>
            <a:ext cx="84582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khoa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thao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4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6" descr="POINSET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-793" y="5568156"/>
            <a:ext cx="1295400" cy="1290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POINSET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7848600" y="5567363"/>
            <a:ext cx="1295400" cy="1290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POINSET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588" y="1588"/>
            <a:ext cx="1295401" cy="1290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 descr="POINSET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7846219" y="2381"/>
            <a:ext cx="1295400" cy="1290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6943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Các</a:t>
            </a:r>
            <a:r>
              <a:rPr lang="en-US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bước</a:t>
            </a:r>
            <a:r>
              <a:rPr lang="en-US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thực</a:t>
            </a:r>
            <a:r>
              <a:rPr lang="en-US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hiện</a:t>
            </a:r>
            <a:r>
              <a:rPr lang="en-US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tạo</a:t>
            </a:r>
            <a:r>
              <a:rPr lang="en-US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hiệu</a:t>
            </a:r>
            <a:r>
              <a:rPr lang="en-US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ứng</a:t>
            </a:r>
            <a:r>
              <a:rPr lang="en-US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chuyển</a:t>
            </a:r>
            <a:r>
              <a:rPr lang="en-US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động</a:t>
            </a:r>
            <a:r>
              <a:rPr lang="en-US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endParaRPr lang="en-US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1000" y="609600"/>
            <a:ext cx="8534400" cy="16879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B1: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Nháy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ô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tô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B2: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thẻ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Animations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Custom Animation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hộp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thoại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1683460"/>
            <a:ext cx="6819900" cy="5174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Oval 9"/>
          <p:cNvSpPr/>
          <p:nvPr/>
        </p:nvSpPr>
        <p:spPr>
          <a:xfrm>
            <a:off x="4804310" y="2026920"/>
            <a:ext cx="335280" cy="335280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1</a:t>
            </a:r>
            <a:endParaRPr lang="en-US" sz="1100" b="1" dirty="0">
              <a:solidFill>
                <a:schemeClr val="tx1"/>
              </a:solidFill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560" y="3352800"/>
            <a:ext cx="1781175" cy="183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29539" y="3200400"/>
            <a:ext cx="1510861" cy="257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Oval 13"/>
          <p:cNvSpPr/>
          <p:nvPr/>
        </p:nvSpPr>
        <p:spPr>
          <a:xfrm>
            <a:off x="4435400" y="3048000"/>
            <a:ext cx="335280" cy="33528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2</a:t>
            </a:r>
            <a:endParaRPr lang="en-US" sz="1200" b="1" dirty="0">
              <a:solidFill>
                <a:schemeClr val="tx1"/>
              </a:solidFill>
            </a:endParaRPr>
          </a:p>
        </p:txBody>
      </p:sp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41670" y="4719150"/>
            <a:ext cx="1028700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61170" y="4713890"/>
            <a:ext cx="1733550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Oval 17"/>
          <p:cNvSpPr/>
          <p:nvPr/>
        </p:nvSpPr>
        <p:spPr>
          <a:xfrm>
            <a:off x="2737980" y="4616660"/>
            <a:ext cx="335280" cy="33528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3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28" name="Oval 27"/>
          <p:cNvSpPr/>
          <p:nvPr/>
        </p:nvSpPr>
        <p:spPr>
          <a:xfrm>
            <a:off x="1692200" y="4953000"/>
            <a:ext cx="335280" cy="33528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4</a:t>
            </a:r>
            <a:endParaRPr lang="en-US" sz="1200" b="1" dirty="0">
              <a:solidFill>
                <a:schemeClr val="tx1"/>
              </a:solidFill>
            </a:endParaRPr>
          </a:p>
        </p:txBody>
      </p:sp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065320" y="4976650"/>
            <a:ext cx="98107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 animBg="1"/>
      <p:bldP spid="14" grpId="0" animBg="1"/>
      <p:bldP spid="18" grpId="0" animBg="1"/>
      <p:bldP spid="2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0"/>
          <p:cNvGrpSpPr/>
          <p:nvPr/>
        </p:nvGrpSpPr>
        <p:grpSpPr>
          <a:xfrm>
            <a:off x="2006710" y="1193427"/>
            <a:ext cx="6553200" cy="5334000"/>
            <a:chOff x="3048000" y="1524000"/>
            <a:chExt cx="6553200" cy="5334000"/>
          </a:xfrm>
        </p:grpSpPr>
        <p:pic>
          <p:nvPicPr>
            <p:cNvPr id="7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048000" y="1524000"/>
              <a:ext cx="6553200" cy="5334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8" name="Oval 7"/>
            <p:cNvSpPr/>
            <p:nvPr/>
          </p:nvSpPr>
          <p:spPr>
            <a:xfrm>
              <a:off x="6843829" y="1878044"/>
              <a:ext cx="322168" cy="345612"/>
            </a:xfrm>
            <a:prstGeom prst="ellipse">
              <a:avLst/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</a:rPr>
                <a:t>1</a:t>
              </a:r>
              <a:endParaRPr lang="en-US" sz="1100" b="1" dirty="0">
                <a:solidFill>
                  <a:schemeClr val="tx1"/>
                </a:solidFill>
              </a:endParaRPr>
            </a:p>
          </p:txBody>
        </p:sp>
        <p:pic>
          <p:nvPicPr>
            <p:cNvPr id="9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800600" y="3298571"/>
              <a:ext cx="2067659" cy="2289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0" name="Picture 6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868071" y="3087686"/>
              <a:ext cx="1451777" cy="2657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1" name="Oval 10"/>
            <p:cNvSpPr/>
            <p:nvPr/>
          </p:nvSpPr>
          <p:spPr>
            <a:xfrm>
              <a:off x="6529686" y="3011272"/>
              <a:ext cx="322168" cy="345612"/>
            </a:xfrm>
            <a:prstGeom prst="ellipse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</a:rPr>
                <a:t>2</a:t>
              </a:r>
              <a:endParaRPr lang="en-US" sz="12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18" name="Flowchart: Alternate Process 17"/>
          <p:cNvSpPr/>
          <p:nvPr/>
        </p:nvSpPr>
        <p:spPr>
          <a:xfrm>
            <a:off x="219634" y="1354018"/>
            <a:ext cx="3657600" cy="38100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1.Chuyển </a:t>
            </a:r>
            <a:r>
              <a:rPr lang="en-US" b="1" dirty="0" err="1" smtClean="0">
                <a:solidFill>
                  <a:schemeClr val="tx1"/>
                </a:solidFill>
              </a:rPr>
              <a:t>động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chéo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xuống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bên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phải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9" name="Flowchart: Alternate Process 18"/>
          <p:cNvSpPr/>
          <p:nvPr/>
        </p:nvSpPr>
        <p:spPr>
          <a:xfrm>
            <a:off x="219634" y="2019300"/>
            <a:ext cx="3657600" cy="38100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2. </a:t>
            </a:r>
            <a:r>
              <a:rPr lang="en-US" b="1" dirty="0" err="1" smtClean="0">
                <a:solidFill>
                  <a:schemeClr val="tx1"/>
                </a:solidFill>
              </a:rPr>
              <a:t>Chuyển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động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chéo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lên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bên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phải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0" name="Flowchart: Alternate Process 19"/>
          <p:cNvSpPr/>
          <p:nvPr/>
        </p:nvSpPr>
        <p:spPr>
          <a:xfrm>
            <a:off x="331692" y="2998694"/>
            <a:ext cx="1752600" cy="38100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3. </a:t>
            </a:r>
            <a:r>
              <a:rPr lang="en-US" b="1" dirty="0" err="1" smtClean="0">
                <a:solidFill>
                  <a:schemeClr val="tx1"/>
                </a:solidFill>
              </a:rPr>
              <a:t>Xuống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dưới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4" name="Flowchart: Alternate Process 23"/>
          <p:cNvSpPr/>
          <p:nvPr/>
        </p:nvSpPr>
        <p:spPr>
          <a:xfrm>
            <a:off x="331692" y="3669927"/>
            <a:ext cx="1752600" cy="38100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4. </a:t>
            </a:r>
            <a:r>
              <a:rPr lang="en-US" b="1" dirty="0" err="1" smtClean="0">
                <a:solidFill>
                  <a:schemeClr val="tx1"/>
                </a:solidFill>
              </a:rPr>
              <a:t>Bên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trái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5" name="Flowchart: Alternate Process 24"/>
          <p:cNvSpPr/>
          <p:nvPr/>
        </p:nvSpPr>
        <p:spPr>
          <a:xfrm>
            <a:off x="342105" y="4276164"/>
            <a:ext cx="1752600" cy="38100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5. </a:t>
            </a:r>
            <a:r>
              <a:rPr lang="en-US" b="1" dirty="0" err="1" smtClean="0">
                <a:solidFill>
                  <a:schemeClr val="tx1"/>
                </a:solidFill>
              </a:rPr>
              <a:t>Bên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phải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6" name="Flowchart: Alternate Process 25"/>
          <p:cNvSpPr/>
          <p:nvPr/>
        </p:nvSpPr>
        <p:spPr>
          <a:xfrm>
            <a:off x="412374" y="4939553"/>
            <a:ext cx="1752600" cy="38100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6. </a:t>
            </a:r>
            <a:r>
              <a:rPr lang="en-US" b="1" dirty="0" err="1" smtClean="0">
                <a:solidFill>
                  <a:schemeClr val="tx1"/>
                </a:solidFill>
              </a:rPr>
              <a:t>Lên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trên</a:t>
            </a:r>
            <a:endParaRPr lang="en-US" b="1" dirty="0">
              <a:solidFill>
                <a:schemeClr val="tx1"/>
              </a:solidFill>
            </a:endParaRPr>
          </a:p>
        </p:txBody>
      </p:sp>
      <p:cxnSp>
        <p:nvCxnSpPr>
          <p:cNvPr id="28" name="Straight Arrow Connector 27"/>
          <p:cNvCxnSpPr/>
          <p:nvPr/>
        </p:nvCxnSpPr>
        <p:spPr>
          <a:xfrm rot="16200000" flipH="1">
            <a:off x="3267634" y="1848471"/>
            <a:ext cx="1219200" cy="106680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2844910" y="2400300"/>
            <a:ext cx="914400" cy="95250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>
            <a:off x="2093256" y="3162300"/>
            <a:ext cx="1922932" cy="64770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stCxn id="24" idx="3"/>
          </p:cNvCxnSpPr>
          <p:nvPr/>
        </p:nvCxnSpPr>
        <p:spPr>
          <a:xfrm>
            <a:off x="2084292" y="3860427"/>
            <a:ext cx="1922932" cy="34290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stCxn id="25" idx="3"/>
          </p:cNvCxnSpPr>
          <p:nvPr/>
        </p:nvCxnSpPr>
        <p:spPr>
          <a:xfrm>
            <a:off x="2094705" y="4466664"/>
            <a:ext cx="1922932" cy="47065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>
            <a:stCxn id="26" idx="3"/>
          </p:cNvCxnSpPr>
          <p:nvPr/>
        </p:nvCxnSpPr>
        <p:spPr>
          <a:xfrm flipV="1">
            <a:off x="2164974" y="4863353"/>
            <a:ext cx="1846732" cy="26670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6" descr="POINSET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6200000">
            <a:off x="-793" y="5568156"/>
            <a:ext cx="1295400" cy="1290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6" descr="POINSET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800000">
            <a:off x="7848600" y="5567363"/>
            <a:ext cx="1295400" cy="1290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26" descr="POINSET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588" y="1588"/>
            <a:ext cx="1295401" cy="1290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28" descr="POINSET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7846219" y="2381"/>
            <a:ext cx="1295400" cy="1290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  <p:bldP spid="19" grpId="0" animBg="1"/>
      <p:bldP spid="20" grpId="0" animBg="1"/>
      <p:bldP spid="20" grpId="1" animBg="1"/>
      <p:bldP spid="24" grpId="0" animBg="1"/>
      <p:bldP spid="25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-80682"/>
            <a:ext cx="916943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Các</a:t>
            </a:r>
            <a:r>
              <a:rPr lang="en-US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bước</a:t>
            </a:r>
            <a:r>
              <a:rPr lang="en-US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thực</a:t>
            </a:r>
            <a:r>
              <a:rPr lang="en-US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hiện</a:t>
            </a:r>
            <a:r>
              <a:rPr lang="en-US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tạo</a:t>
            </a:r>
            <a:r>
              <a:rPr lang="en-US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hiệu</a:t>
            </a:r>
            <a:r>
              <a:rPr lang="en-US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ứng</a:t>
            </a:r>
            <a:r>
              <a:rPr lang="en-US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chuyển</a:t>
            </a:r>
            <a:r>
              <a:rPr lang="en-US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động</a:t>
            </a:r>
            <a:r>
              <a:rPr lang="en-US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: </a:t>
            </a:r>
            <a:endParaRPr lang="en-US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4435" y="475130"/>
            <a:ext cx="8991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B1: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Nháy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ô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tô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B2: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thẻ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Animations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Custom Animation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hộp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thoại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838200" y="1250578"/>
            <a:ext cx="6553200" cy="3810000"/>
            <a:chOff x="854000" y="1683460"/>
            <a:chExt cx="6819900" cy="5174540"/>
          </a:xfrm>
        </p:grpSpPr>
        <p:pic>
          <p:nvPicPr>
            <p:cNvPr id="4099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54000" y="1683460"/>
              <a:ext cx="6819900" cy="51745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0" name="Oval 9"/>
            <p:cNvSpPr/>
            <p:nvPr/>
          </p:nvSpPr>
          <p:spPr>
            <a:xfrm>
              <a:off x="4804310" y="2026920"/>
              <a:ext cx="335280" cy="335280"/>
            </a:xfrm>
            <a:prstGeom prst="ellipse">
              <a:avLst/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</a:rPr>
                <a:t>1</a:t>
              </a:r>
              <a:endParaRPr lang="en-US" sz="1100" b="1" dirty="0">
                <a:solidFill>
                  <a:schemeClr val="tx1"/>
                </a:solidFill>
              </a:endParaRPr>
            </a:p>
          </p:txBody>
        </p:sp>
        <p:pic>
          <p:nvPicPr>
            <p:cNvPr id="4100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048560" y="3352800"/>
              <a:ext cx="1781175" cy="1838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102" name="Picture 6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829539" y="3200400"/>
              <a:ext cx="1510861" cy="257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4" name="Oval 13"/>
            <p:cNvSpPr/>
            <p:nvPr/>
          </p:nvSpPr>
          <p:spPr>
            <a:xfrm>
              <a:off x="4435400" y="3048000"/>
              <a:ext cx="335280" cy="335280"/>
            </a:xfrm>
            <a:prstGeom prst="ellipse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</a:rPr>
                <a:t>2</a:t>
              </a:r>
              <a:endParaRPr lang="en-US" sz="1200" b="1" dirty="0">
                <a:solidFill>
                  <a:schemeClr val="tx1"/>
                </a:solidFill>
              </a:endParaRPr>
            </a:p>
          </p:txBody>
        </p:sp>
        <p:pic>
          <p:nvPicPr>
            <p:cNvPr id="4103" name="Picture 7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041670" y="4719150"/>
              <a:ext cx="1028700" cy="933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104" name="Picture 8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061170" y="4713890"/>
              <a:ext cx="1733550" cy="219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8" name="Oval 17"/>
            <p:cNvSpPr/>
            <p:nvPr/>
          </p:nvSpPr>
          <p:spPr>
            <a:xfrm>
              <a:off x="2737980" y="4616660"/>
              <a:ext cx="335280" cy="335280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</a:rPr>
                <a:t>3</a:t>
              </a:r>
              <a:endParaRPr lang="en-US" sz="1200" b="1" dirty="0">
                <a:solidFill>
                  <a:schemeClr val="tx1"/>
                </a:solidFill>
              </a:endParaRPr>
            </a:p>
          </p:txBody>
        </p:sp>
        <p:sp>
          <p:nvSpPr>
            <p:cNvPr id="28" name="Oval 27"/>
            <p:cNvSpPr/>
            <p:nvPr/>
          </p:nvSpPr>
          <p:spPr>
            <a:xfrm>
              <a:off x="1692200" y="4953000"/>
              <a:ext cx="335280" cy="335280"/>
            </a:xfrm>
            <a:prstGeom prst="ellipse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</a:rPr>
                <a:t>4</a:t>
              </a:r>
              <a:endParaRPr lang="en-US" sz="1200" b="1" dirty="0">
                <a:solidFill>
                  <a:schemeClr val="tx1"/>
                </a:solidFill>
              </a:endParaRPr>
            </a:p>
          </p:txBody>
        </p:sp>
        <p:pic>
          <p:nvPicPr>
            <p:cNvPr id="4105" name="Picture 9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065320" y="4976650"/>
              <a:ext cx="981075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21" name="TextBox 20"/>
          <p:cNvSpPr txBox="1"/>
          <p:nvPr/>
        </p:nvSpPr>
        <p:spPr>
          <a:xfrm>
            <a:off x="685800" y="4996681"/>
            <a:ext cx="74859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B3: </a:t>
            </a:r>
            <a:r>
              <a:rPr lang="en-US" sz="2000" dirty="0" err="1" smtClean="0"/>
              <a:t>Vẽ</a:t>
            </a:r>
            <a:r>
              <a:rPr lang="en-US" sz="2000" dirty="0" smtClean="0"/>
              <a:t> </a:t>
            </a:r>
            <a:r>
              <a:rPr lang="en-US" sz="2000" dirty="0" err="1" smtClean="0"/>
              <a:t>đường</a:t>
            </a:r>
            <a:r>
              <a:rPr lang="en-US" sz="2000" dirty="0" smtClean="0"/>
              <a:t> cong ô </a:t>
            </a:r>
            <a:r>
              <a:rPr lang="en-US" sz="2000" dirty="0" err="1" smtClean="0"/>
              <a:t>tô</a:t>
            </a:r>
            <a:r>
              <a:rPr lang="en-US" sz="2000" dirty="0" smtClean="0"/>
              <a:t> </a:t>
            </a:r>
            <a:r>
              <a:rPr lang="en-US" sz="2000" dirty="0" err="1" smtClean="0"/>
              <a:t>chuyển</a:t>
            </a:r>
            <a:r>
              <a:rPr lang="en-US" sz="2000" dirty="0" smtClean="0"/>
              <a:t> </a:t>
            </a:r>
            <a:r>
              <a:rPr lang="en-US" sz="2000" dirty="0" err="1" smtClean="0"/>
              <a:t>động</a:t>
            </a:r>
            <a:r>
              <a:rPr lang="en-US" sz="2000" dirty="0" smtClean="0"/>
              <a:t>:</a:t>
            </a:r>
          </a:p>
          <a:p>
            <a:pPr lvl="1">
              <a:buFontTx/>
              <a:buChar char="-"/>
            </a:pPr>
            <a:r>
              <a:rPr lang="en-US" sz="2000" dirty="0" err="1" smtClean="0"/>
              <a:t>Nháy</a:t>
            </a:r>
            <a:r>
              <a:rPr lang="en-US" sz="2000" dirty="0" smtClean="0"/>
              <a:t> </a:t>
            </a:r>
            <a:r>
              <a:rPr lang="en-US" sz="2000" dirty="0" err="1" smtClean="0"/>
              <a:t>nút</a:t>
            </a:r>
            <a:r>
              <a:rPr lang="en-US" sz="2000" dirty="0" smtClean="0"/>
              <a:t> </a:t>
            </a:r>
            <a:r>
              <a:rPr lang="en-US" sz="2000" dirty="0" err="1" smtClean="0"/>
              <a:t>trái</a:t>
            </a:r>
            <a:r>
              <a:rPr lang="en-US" sz="2000" dirty="0" smtClean="0"/>
              <a:t> </a:t>
            </a:r>
            <a:r>
              <a:rPr lang="en-US" sz="2000" dirty="0" err="1" smtClean="0"/>
              <a:t>chuột</a:t>
            </a:r>
            <a:r>
              <a:rPr lang="en-US" sz="2000" dirty="0" smtClean="0"/>
              <a:t> </a:t>
            </a:r>
            <a:r>
              <a:rPr lang="en-US" sz="2000" dirty="0" err="1" smtClean="0"/>
              <a:t>tại</a:t>
            </a:r>
            <a:r>
              <a:rPr lang="en-US" sz="2000" dirty="0" smtClean="0"/>
              <a:t> </a:t>
            </a:r>
            <a:r>
              <a:rPr lang="en-US" sz="2000" dirty="0" err="1" smtClean="0"/>
              <a:t>vị</a:t>
            </a:r>
            <a:r>
              <a:rPr lang="en-US" sz="2000" dirty="0" smtClean="0"/>
              <a:t> </a:t>
            </a:r>
            <a:r>
              <a:rPr lang="en-US" sz="2000" dirty="0" err="1" smtClean="0"/>
              <a:t>trí</a:t>
            </a:r>
            <a:r>
              <a:rPr lang="en-US" sz="2000" dirty="0" smtClean="0"/>
              <a:t> </a:t>
            </a:r>
            <a:r>
              <a:rPr lang="en-US" sz="2000" dirty="0" err="1" smtClean="0"/>
              <a:t>bắt</a:t>
            </a:r>
            <a:r>
              <a:rPr lang="en-US" sz="2000" dirty="0" smtClean="0"/>
              <a:t> </a:t>
            </a:r>
            <a:r>
              <a:rPr lang="en-US" sz="2000" dirty="0" err="1" smtClean="0"/>
              <a:t>đầu</a:t>
            </a:r>
            <a:r>
              <a:rPr lang="en-US" sz="2000" dirty="0" smtClean="0"/>
              <a:t>.</a:t>
            </a:r>
          </a:p>
          <a:p>
            <a:pPr lvl="1">
              <a:buFontTx/>
              <a:buChar char="-"/>
            </a:pPr>
            <a:r>
              <a:rPr lang="en-US" sz="2000" dirty="0" err="1" smtClean="0"/>
              <a:t>Nháy</a:t>
            </a:r>
            <a:r>
              <a:rPr lang="en-US" sz="2000" dirty="0" smtClean="0"/>
              <a:t> </a:t>
            </a:r>
            <a:r>
              <a:rPr lang="en-US" sz="2000" dirty="0" err="1" smtClean="0"/>
              <a:t>nút</a:t>
            </a:r>
            <a:r>
              <a:rPr lang="en-US" sz="2000" dirty="0" smtClean="0"/>
              <a:t> </a:t>
            </a:r>
            <a:r>
              <a:rPr lang="en-US" sz="2000" dirty="0" err="1" smtClean="0"/>
              <a:t>trái</a:t>
            </a:r>
            <a:r>
              <a:rPr lang="en-US" sz="2000" dirty="0" smtClean="0"/>
              <a:t> </a:t>
            </a:r>
            <a:r>
              <a:rPr lang="en-US" sz="2000" dirty="0" err="1" smtClean="0"/>
              <a:t>chuột</a:t>
            </a:r>
            <a:r>
              <a:rPr lang="en-US" sz="2000" dirty="0" smtClean="0"/>
              <a:t> </a:t>
            </a:r>
            <a:r>
              <a:rPr lang="en-US" sz="2000" dirty="0" err="1" smtClean="0"/>
              <a:t>thêm</a:t>
            </a:r>
            <a:r>
              <a:rPr lang="en-US" sz="2000" dirty="0" smtClean="0"/>
              <a:t> </a:t>
            </a:r>
            <a:r>
              <a:rPr lang="en-US" sz="2000" dirty="0" err="1" smtClean="0"/>
              <a:t>một</a:t>
            </a:r>
            <a:r>
              <a:rPr lang="en-US" sz="2000" dirty="0" smtClean="0"/>
              <a:t> </a:t>
            </a:r>
            <a:r>
              <a:rPr lang="en-US" sz="2000" dirty="0" err="1" smtClean="0"/>
              <a:t>lần</a:t>
            </a:r>
            <a:r>
              <a:rPr lang="en-US" sz="2000" dirty="0" smtClean="0"/>
              <a:t> </a:t>
            </a:r>
            <a:r>
              <a:rPr lang="en-US" sz="2000" dirty="0" err="1" smtClean="0"/>
              <a:t>nữa</a:t>
            </a:r>
            <a:r>
              <a:rPr lang="en-US" sz="2000" dirty="0" smtClean="0"/>
              <a:t> </a:t>
            </a:r>
            <a:r>
              <a:rPr lang="en-US" sz="2000" dirty="0" err="1" smtClean="0"/>
              <a:t>tại</a:t>
            </a:r>
            <a:r>
              <a:rPr lang="en-US" sz="2000" dirty="0" smtClean="0"/>
              <a:t> </a:t>
            </a:r>
            <a:r>
              <a:rPr lang="en-US" sz="2000" dirty="0" err="1" smtClean="0"/>
              <a:t>vị</a:t>
            </a:r>
            <a:r>
              <a:rPr lang="en-US" sz="2000" dirty="0" smtClean="0"/>
              <a:t> </a:t>
            </a:r>
            <a:r>
              <a:rPr lang="en-US" sz="2000" dirty="0" err="1" smtClean="0"/>
              <a:t>trí</a:t>
            </a:r>
            <a:r>
              <a:rPr lang="en-US" sz="2000" dirty="0" smtClean="0"/>
              <a:t> </a:t>
            </a:r>
            <a:r>
              <a:rPr lang="en-US" sz="2000" dirty="0" err="1" smtClean="0"/>
              <a:t>muốn</a:t>
            </a:r>
            <a:r>
              <a:rPr lang="en-US" sz="2000" dirty="0" smtClean="0"/>
              <a:t> </a:t>
            </a:r>
            <a:r>
              <a:rPr lang="en-US" sz="2000" dirty="0" err="1" smtClean="0"/>
              <a:t>uốn</a:t>
            </a:r>
            <a:r>
              <a:rPr lang="en-US" sz="2000" dirty="0" smtClean="0"/>
              <a:t> cong.</a:t>
            </a:r>
          </a:p>
          <a:p>
            <a:pPr lvl="1">
              <a:buFontTx/>
              <a:buChar char="-"/>
            </a:pPr>
            <a:r>
              <a:rPr lang="en-US" sz="2000" dirty="0" err="1" smtClean="0"/>
              <a:t>Nháy</a:t>
            </a:r>
            <a:r>
              <a:rPr lang="en-US" sz="2000" dirty="0" smtClean="0"/>
              <a:t> </a:t>
            </a:r>
            <a:r>
              <a:rPr lang="en-US" sz="2000" dirty="0" err="1" smtClean="0"/>
              <a:t>đúp</a:t>
            </a:r>
            <a:r>
              <a:rPr lang="en-US" sz="2000" dirty="0" smtClean="0"/>
              <a:t> </a:t>
            </a:r>
            <a:r>
              <a:rPr lang="en-US" sz="2000" dirty="0" err="1" smtClean="0"/>
              <a:t>chuột</a:t>
            </a:r>
            <a:r>
              <a:rPr lang="en-US" sz="2000" dirty="0" smtClean="0"/>
              <a:t> </a:t>
            </a:r>
            <a:r>
              <a:rPr lang="en-US" sz="2000" dirty="0" err="1" smtClean="0"/>
              <a:t>tại</a:t>
            </a:r>
            <a:r>
              <a:rPr lang="en-US" sz="2000" dirty="0" smtClean="0"/>
              <a:t> </a:t>
            </a:r>
            <a:r>
              <a:rPr lang="en-US" sz="2000" dirty="0" err="1" smtClean="0"/>
              <a:t>vị</a:t>
            </a:r>
            <a:r>
              <a:rPr lang="en-US" sz="2000" dirty="0" smtClean="0"/>
              <a:t> </a:t>
            </a:r>
            <a:r>
              <a:rPr lang="en-US" sz="2000" dirty="0" err="1" smtClean="0"/>
              <a:t>trí</a:t>
            </a:r>
            <a:r>
              <a:rPr lang="en-US" sz="2000" dirty="0" smtClean="0"/>
              <a:t> </a:t>
            </a:r>
            <a:r>
              <a:rPr lang="en-US" sz="2000" dirty="0" err="1" smtClean="0"/>
              <a:t>đích</a:t>
            </a:r>
            <a:r>
              <a:rPr lang="en-US" sz="2000" dirty="0" smtClean="0"/>
              <a:t> </a:t>
            </a:r>
            <a:r>
              <a:rPr lang="en-US" sz="2000" dirty="0" err="1" smtClean="0"/>
              <a:t>để</a:t>
            </a:r>
            <a:r>
              <a:rPr lang="en-US" sz="2000" dirty="0" smtClean="0"/>
              <a:t> </a:t>
            </a:r>
            <a:r>
              <a:rPr lang="en-US" sz="2000" dirty="0" err="1" smtClean="0"/>
              <a:t>kết</a:t>
            </a:r>
            <a:r>
              <a:rPr lang="en-US" sz="2000" dirty="0" smtClean="0"/>
              <a:t> </a:t>
            </a:r>
            <a:r>
              <a:rPr lang="en-US" sz="2000" dirty="0" err="1" smtClean="0"/>
              <a:t>thúc</a:t>
            </a:r>
            <a:r>
              <a:rPr lang="en-US" sz="2000" dirty="0" smtClean="0"/>
              <a:t> </a:t>
            </a:r>
            <a:r>
              <a:rPr lang="en-US" sz="2000" dirty="0" err="1" smtClean="0"/>
              <a:t>thao</a:t>
            </a:r>
            <a:r>
              <a:rPr lang="en-US" sz="2000" dirty="0" smtClean="0"/>
              <a:t> </a:t>
            </a:r>
            <a:r>
              <a:rPr lang="en-US" sz="2000" dirty="0" err="1" smtClean="0"/>
              <a:t>tác</a:t>
            </a:r>
            <a:r>
              <a:rPr lang="en-US" sz="2000" dirty="0" smtClean="0"/>
              <a:t> </a:t>
            </a:r>
            <a:r>
              <a:rPr lang="en-US" sz="2000" dirty="0" err="1" smtClean="0"/>
              <a:t>vẽ</a:t>
            </a:r>
            <a:r>
              <a:rPr lang="en-US" sz="2000" dirty="0" smtClean="0"/>
              <a:t> </a:t>
            </a:r>
            <a:r>
              <a:rPr lang="en-US" sz="2000" dirty="0" err="1" smtClean="0"/>
              <a:t>đường</a:t>
            </a:r>
            <a:r>
              <a:rPr lang="en-US" sz="2000" dirty="0" smtClean="0"/>
              <a:t> cong.</a:t>
            </a:r>
            <a:endParaRPr lang="en-US" sz="2000" dirty="0"/>
          </a:p>
        </p:txBody>
      </p:sp>
      <p:sp>
        <p:nvSpPr>
          <p:cNvPr id="16" name="TextBox 15"/>
          <p:cNvSpPr txBox="1"/>
          <p:nvPr/>
        </p:nvSpPr>
        <p:spPr>
          <a:xfrm>
            <a:off x="609600" y="6274114"/>
            <a:ext cx="7391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B4:  </a:t>
            </a:r>
            <a:r>
              <a:rPr lang="en-US" sz="2000" dirty="0" err="1" smtClean="0"/>
              <a:t>Nháy</a:t>
            </a:r>
            <a:r>
              <a:rPr lang="en-US" sz="2000" dirty="0" smtClean="0"/>
              <a:t> </a:t>
            </a:r>
            <a:r>
              <a:rPr lang="en-US" sz="2000" dirty="0" err="1" smtClean="0"/>
              <a:t>chọn</a:t>
            </a:r>
            <a:r>
              <a:rPr lang="en-US" sz="2000" dirty="0" smtClean="0"/>
              <a:t> </a:t>
            </a:r>
            <a:r>
              <a:rPr lang="en-US" sz="2000" dirty="0" err="1" smtClean="0"/>
              <a:t>vào</a:t>
            </a:r>
            <a:r>
              <a:rPr lang="en-US" sz="2000" dirty="0" smtClean="0"/>
              <a:t> </a:t>
            </a:r>
            <a:r>
              <a:rPr lang="en-US" sz="2000" b="1" dirty="0" smtClean="0"/>
              <a:t>Slide Show </a:t>
            </a:r>
            <a:r>
              <a:rPr lang="en-US" sz="2000" dirty="0" err="1" smtClean="0"/>
              <a:t>để</a:t>
            </a:r>
            <a:r>
              <a:rPr lang="en-US" sz="2000" dirty="0" smtClean="0"/>
              <a:t> </a:t>
            </a:r>
            <a:r>
              <a:rPr lang="en-US" sz="2000" dirty="0" err="1" smtClean="0"/>
              <a:t>kiểm</a:t>
            </a:r>
            <a:r>
              <a:rPr lang="en-US" sz="2000" dirty="0" smtClean="0"/>
              <a:t> </a:t>
            </a:r>
            <a:r>
              <a:rPr lang="en-US" sz="2000" dirty="0" err="1" smtClean="0"/>
              <a:t>tra</a:t>
            </a:r>
            <a:r>
              <a:rPr lang="en-US" sz="2000" dirty="0" smtClean="0"/>
              <a:t> </a:t>
            </a:r>
            <a:r>
              <a:rPr lang="en-US" sz="2000" dirty="0" err="1" smtClean="0"/>
              <a:t>kết</a:t>
            </a:r>
            <a:r>
              <a:rPr lang="en-US" sz="2000" dirty="0" smtClean="0"/>
              <a:t> </a:t>
            </a:r>
            <a:r>
              <a:rPr lang="en-US" sz="2000" dirty="0" err="1" smtClean="0"/>
              <a:t>quả</a:t>
            </a:r>
            <a:r>
              <a:rPr lang="en-US" sz="2000" dirty="0" smtClean="0"/>
              <a:t>.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81200" y="457200"/>
            <a:ext cx="504926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HOẠT ĐỘNG THỰC HÀNH</a:t>
            </a:r>
            <a:endParaRPr lang="en-US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9600" y="1295400"/>
            <a:ext cx="82296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ô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tô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ô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Diagonal Down Right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Diagonal Up Right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Down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Left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Right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Up</a:t>
            </a:r>
          </a:p>
        </p:txBody>
      </p:sp>
      <p:pic>
        <p:nvPicPr>
          <p:cNvPr id="4" name="Picture 6" descr="POINSET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-793" y="5568156"/>
            <a:ext cx="1295400" cy="1290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POINSET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7848600" y="5567363"/>
            <a:ext cx="1295400" cy="1290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POINSET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588" y="1588"/>
            <a:ext cx="1295401" cy="1290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POINSET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7846219" y="2381"/>
            <a:ext cx="1295400" cy="1290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52800" y="457200"/>
            <a:ext cx="198624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CỦNG CỐ</a:t>
            </a:r>
            <a:endParaRPr lang="en-US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4" name="Picture 6" descr="POINSET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-793" y="5568156"/>
            <a:ext cx="1295400" cy="1290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POINSET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7848600" y="5567363"/>
            <a:ext cx="1295400" cy="1290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POINSET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588" y="1588"/>
            <a:ext cx="1295401" cy="1290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POINSET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7846219" y="2381"/>
            <a:ext cx="1295400" cy="1290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609600" y="1295400"/>
            <a:ext cx="8229600" cy="13181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</a:pPr>
            <a:r>
              <a:rPr lang="en-US" sz="2800" dirty="0" err="1" smtClean="0"/>
              <a:t>Để</a:t>
            </a:r>
            <a:r>
              <a:rPr lang="en-US" sz="2800" dirty="0" smtClean="0"/>
              <a:t> </a:t>
            </a:r>
            <a:r>
              <a:rPr lang="en-US" sz="2800" dirty="0" err="1" smtClean="0"/>
              <a:t>tạo</a:t>
            </a:r>
            <a:r>
              <a:rPr lang="en-US" sz="2800" dirty="0" smtClean="0"/>
              <a:t> </a:t>
            </a:r>
            <a:r>
              <a:rPr lang="en-US" sz="2800" dirty="0" err="1" smtClean="0"/>
              <a:t>hiệu</a:t>
            </a:r>
            <a:r>
              <a:rPr lang="en-US" sz="2800" dirty="0" smtClean="0"/>
              <a:t> </a:t>
            </a:r>
            <a:r>
              <a:rPr lang="en-US" sz="2800" dirty="0" err="1" smtClean="0"/>
              <a:t>ứng</a:t>
            </a:r>
            <a:r>
              <a:rPr lang="en-US" sz="2800" dirty="0" smtClean="0"/>
              <a:t> </a:t>
            </a:r>
            <a:r>
              <a:rPr lang="en-US" sz="2800" dirty="0" err="1" smtClean="0"/>
              <a:t>chuyển</a:t>
            </a:r>
            <a:r>
              <a:rPr lang="en-US" sz="2800" dirty="0" smtClean="0"/>
              <a:t> </a:t>
            </a:r>
            <a:r>
              <a:rPr lang="en-US" sz="2800" dirty="0" err="1" smtClean="0"/>
              <a:t>động</a:t>
            </a:r>
            <a:r>
              <a:rPr lang="en-US" sz="2800" dirty="0" smtClean="0"/>
              <a:t> </a:t>
            </a:r>
            <a:r>
              <a:rPr lang="en-US" sz="2800" dirty="0" err="1" smtClean="0"/>
              <a:t>cho</a:t>
            </a:r>
            <a:r>
              <a:rPr lang="en-US" sz="2800" dirty="0" smtClean="0"/>
              <a:t> </a:t>
            </a:r>
            <a:r>
              <a:rPr lang="en-US" sz="2800" dirty="0" err="1" smtClean="0"/>
              <a:t>một</a:t>
            </a:r>
            <a:r>
              <a:rPr lang="en-US" sz="2800" dirty="0" smtClean="0"/>
              <a:t> </a:t>
            </a:r>
            <a:r>
              <a:rPr lang="en-US" sz="2800" dirty="0" err="1" smtClean="0"/>
              <a:t>đối</a:t>
            </a:r>
            <a:r>
              <a:rPr lang="en-US" sz="2800" dirty="0" smtClean="0"/>
              <a:t> </a:t>
            </a:r>
            <a:r>
              <a:rPr lang="en-US" sz="2800" dirty="0" err="1" smtClean="0"/>
              <a:t>tượng</a:t>
            </a:r>
            <a:r>
              <a:rPr lang="en-US" sz="2800" dirty="0" smtClean="0"/>
              <a:t> </a:t>
            </a:r>
            <a:r>
              <a:rPr lang="en-US" sz="2800" dirty="0" err="1" smtClean="0"/>
              <a:t>em</a:t>
            </a:r>
            <a:r>
              <a:rPr lang="en-US" sz="2800" dirty="0" smtClean="0"/>
              <a:t> </a:t>
            </a:r>
            <a:r>
              <a:rPr lang="en-US" sz="2800" dirty="0" err="1" smtClean="0"/>
              <a:t>thực</a:t>
            </a:r>
            <a:r>
              <a:rPr lang="en-US" sz="2800" dirty="0" smtClean="0"/>
              <a:t> </a:t>
            </a:r>
            <a:r>
              <a:rPr lang="en-US" sz="2800" dirty="0" err="1" smtClean="0"/>
              <a:t>hiện</a:t>
            </a:r>
            <a:r>
              <a:rPr lang="en-US" sz="2800" dirty="0" smtClean="0"/>
              <a:t> </a:t>
            </a:r>
            <a:r>
              <a:rPr lang="en-US" sz="2800" dirty="0" err="1" smtClean="0"/>
              <a:t>như</a:t>
            </a:r>
            <a:r>
              <a:rPr lang="en-US" sz="2800" dirty="0" smtClean="0"/>
              <a:t> </a:t>
            </a:r>
            <a:r>
              <a:rPr lang="en-US" sz="2800" dirty="0" err="1" smtClean="0"/>
              <a:t>thế</a:t>
            </a:r>
            <a:r>
              <a:rPr lang="en-US" sz="2800" dirty="0" smtClean="0"/>
              <a:t> </a:t>
            </a:r>
            <a:r>
              <a:rPr lang="en-US" sz="2800" dirty="0" err="1" smtClean="0"/>
              <a:t>nào</a:t>
            </a:r>
            <a:r>
              <a:rPr lang="en-US" sz="2800" dirty="0" smtClean="0"/>
              <a:t>?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4438" y="1700213"/>
            <a:ext cx="3816350" cy="302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92550" y="0"/>
            <a:ext cx="10795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C00000">
                <a:tint val="45000"/>
                <a:satMod val="400000"/>
              </a:srgbClr>
            </a:duotone>
            <a:extLst/>
          </a:blip>
          <a:stretch>
            <a:fillRect/>
          </a:stretch>
        </p:blipFill>
        <p:spPr>
          <a:xfrm>
            <a:off x="1443761" y="1281472"/>
            <a:ext cx="1078260" cy="10782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7030A0">
                <a:tint val="45000"/>
                <a:satMod val="400000"/>
              </a:srgbClr>
            </a:duotone>
            <a:extLst/>
          </a:blip>
          <a:stretch>
            <a:fillRect/>
          </a:stretch>
        </p:blipFill>
        <p:spPr>
          <a:xfrm>
            <a:off x="570994" y="5517232"/>
            <a:ext cx="1078260" cy="107826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0070C0">
                <a:tint val="45000"/>
                <a:satMod val="400000"/>
              </a:srgbClr>
            </a:duotone>
            <a:extLst/>
          </a:blip>
          <a:stretch>
            <a:fillRect/>
          </a:stretch>
        </p:blipFill>
        <p:spPr>
          <a:xfrm rot="5400000" flipH="1">
            <a:off x="4679877" y="5877272"/>
            <a:ext cx="1078260" cy="107826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009900">
                <a:tint val="45000"/>
                <a:satMod val="400000"/>
              </a:srgbClr>
            </a:duotone>
            <a:extLst/>
          </a:blip>
          <a:stretch>
            <a:fillRect/>
          </a:stretch>
        </p:blipFill>
        <p:spPr>
          <a:xfrm>
            <a:off x="395536" y="3212976"/>
            <a:ext cx="1078260" cy="107826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  <a:biLevel thresh="50000"/>
          </a:blip>
          <a:srcRect/>
          <a:stretch>
            <a:fillRect/>
          </a:stretch>
        </p:blipFill>
        <p:spPr bwMode="auto">
          <a:xfrm>
            <a:off x="6948488" y="3284538"/>
            <a:ext cx="1077912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5757863" y="-74613"/>
            <a:ext cx="36131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/>
              <a:t>1. Diagonal Down Right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5780088" y="323850"/>
            <a:ext cx="3657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/>
              <a:t>2. Diagonal Up Right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5791200" y="696913"/>
            <a:ext cx="36988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/>
              <a:t>3. Down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5791200" y="1050925"/>
            <a:ext cx="37274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/>
              <a:t>4. Left 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5803900" y="1408113"/>
            <a:ext cx="37496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/>
              <a:t>5. Right 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5803900" y="1757363"/>
            <a:ext cx="327818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/>
              <a:t>6. Up </a:t>
            </a:r>
          </a:p>
        </p:txBody>
      </p:sp>
      <p:sp>
        <p:nvSpPr>
          <p:cNvPr id="17423" name="Rectangle 1"/>
          <p:cNvSpPr>
            <a:spLocks noChangeArrowheads="1"/>
          </p:cNvSpPr>
          <p:nvPr/>
        </p:nvSpPr>
        <p:spPr bwMode="auto">
          <a:xfrm>
            <a:off x="-58738" y="-9525"/>
            <a:ext cx="3551238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rgbClr val="C00000"/>
                </a:solidFill>
                <a:cs typeface="Arial" charset="0"/>
              </a:rPr>
              <a:t>Chọn chuyển động bay của ông khi về tổ</a:t>
            </a:r>
            <a:endParaRPr lang="en-US" sz="240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2.22222E-6 L 0.26736 0.2557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400" y="12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1.11111E-6 L -0.31094 -0.00509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00" y="-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grpId="0" nodeType="clickEffect">
                                  <p:stCondLst>
                                    <p:cond delay="10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F7F7F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1.85185E-6 L 0.37118 -0.25741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600" y="-12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set>
                                      <p:cBhvr>
                                        <p:cTn id="3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7.40741E-7 L 0.37431 -0.00509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00" y="-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6600"/>
                                      </p:to>
                                    </p:animClr>
                                    <p:set>
                                      <p:cBhvr>
                                        <p:cTn id="4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3.33333E-6 L -0.00764 -0.36181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0" y="-18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5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3.7037E-6 L 0.01598 0.36805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0" y="18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1403</TotalTime>
  <Words>299</Words>
  <Application>Microsoft Office PowerPoint</Application>
  <PresentationFormat>On-screen Show (4:3)</PresentationFormat>
  <Paragraphs>53</Paragraphs>
  <Slides>10</Slides>
  <Notes>1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windows</dc:creator>
  <cp:lastModifiedBy>Admin</cp:lastModifiedBy>
  <cp:revision>133</cp:revision>
  <dcterms:created xsi:type="dcterms:W3CDTF">2018-09-14T03:58:40Z</dcterms:created>
  <dcterms:modified xsi:type="dcterms:W3CDTF">2021-04-09T03:56:53Z</dcterms:modified>
</cp:coreProperties>
</file>