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9" r:id="rId2"/>
    <p:sldId id="258" r:id="rId3"/>
    <p:sldId id="260" r:id="rId4"/>
    <p:sldId id="261" r:id="rId5"/>
    <p:sldId id="262" r:id="rId6"/>
    <p:sldId id="263" r:id="rId7"/>
    <p:sldId id="264" r:id="rId8"/>
    <p:sldId id="265" r:id="rId9"/>
    <p:sldId id="266" r:id="rId10"/>
    <p:sldId id="267" r:id="rId11"/>
    <p:sldId id="268"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FF66FF"/>
    <a:srgbClr val="33CCFF"/>
    <a:srgbClr val="FFFF00"/>
    <a:srgbClr val="0033CC"/>
    <a:srgbClr val="FF3300"/>
    <a:srgbClr val="00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331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95E47F7-9911-4044-866F-CF5B3B44739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4205EE53-F2C3-4EA2-9E5F-E2ACE9F2856C}" type="slidenum">
              <a:rPr lang="en-US" smtClean="0"/>
              <a:pPr/>
              <a:t>1</a:t>
            </a:fld>
            <a:endParaRPr lang="en-US" smtClean="0"/>
          </a:p>
        </p:txBody>
      </p:sp>
      <p:sp>
        <p:nvSpPr>
          <p:cNvPr id="14339" name="Rectangle 2"/>
          <p:cNvSpPr>
            <a:spLocks noRo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BF5A60-836A-4699-87A5-7733D45113D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44E1F1-5719-47EA-80D8-2E7F655D4C7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801F94-2410-4028-AE08-19FEC1F2F2B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77433AC6-0B2D-44EC-B402-BC1D3705A09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BFFE5B-B1AD-4AE7-AD98-4838D364D47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3E9858-EFA5-40C1-939D-3B9EB8162F0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39BECB7-2E5A-4021-9B79-8B725454EC7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60C8367-F5E2-4FEE-8830-6159F7D9755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D3DAFEA-89AA-4999-8539-94CD543F250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5AADFB2-6EED-498A-AF71-71580BC57B2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04E49B0-F834-4434-9821-FBD28F76F97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8E968C-197F-433A-A7FE-EA3C3C91ECD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CC2A758-2033-45D6-9DEE-40F1847B8D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wmf"/><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11.gif"/><Relationship Id="rId7" Type="http://schemas.openxmlformats.org/officeDocument/2006/relationships/image" Target="../media/image15.gif"/><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gif"/></Relationships>
</file>

<file path=ppt/slides/_rels/slide6.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17.png"/><Relationship Id="rId7" Type="http://schemas.openxmlformats.org/officeDocument/2006/relationships/image" Target="../media/image21.gif"/><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0.gif"/><Relationship Id="rId5" Type="http://schemas.openxmlformats.org/officeDocument/2006/relationships/image" Target="../media/image19.gif"/><Relationship Id="rId4" Type="http://schemas.openxmlformats.org/officeDocument/2006/relationships/image" Target="../media/image18.gif"/><Relationship Id="rId9" Type="http://schemas.openxmlformats.org/officeDocument/2006/relationships/image" Target="../media/image23.gif"/></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6546850" y="2722563"/>
            <a:ext cx="36513" cy="30162"/>
            <a:chOff x="62566" y="4800"/>
            <a:chExt cx="2439" cy="480"/>
          </a:xfrm>
        </p:grpSpPr>
        <p:graphicFrame>
          <p:nvGraphicFramePr>
            <p:cNvPr id="2066" name="Object 3"/>
            <p:cNvGraphicFramePr>
              <a:graphicFrameLocks noChangeAspect="1"/>
            </p:cNvGraphicFramePr>
            <p:nvPr/>
          </p:nvGraphicFramePr>
          <p:xfrm>
            <a:off x="64639" y="4800"/>
            <a:ext cx="366" cy="240"/>
          </p:xfrm>
          <a:graphic>
            <a:graphicData uri="http://schemas.openxmlformats.org/presentationml/2006/ole">
              <p:oleObj spid="_x0000_s2066" name="Equation" r:id="rId4" imgW="291973" imgH="203112" progId="Equation.DSMT4">
                <p:embed/>
              </p:oleObj>
            </a:graphicData>
          </a:graphic>
        </p:graphicFrame>
        <p:graphicFrame>
          <p:nvGraphicFramePr>
            <p:cNvPr id="2067" name="Object 4"/>
            <p:cNvGraphicFramePr>
              <a:graphicFrameLocks noChangeAspect="1"/>
            </p:cNvGraphicFramePr>
            <p:nvPr/>
          </p:nvGraphicFramePr>
          <p:xfrm>
            <a:off x="62566" y="5016"/>
            <a:ext cx="366" cy="264"/>
          </p:xfrm>
          <a:graphic>
            <a:graphicData uri="http://schemas.openxmlformats.org/presentationml/2006/ole">
              <p:oleObj spid="_x0000_s2067" name="Equation" r:id="rId5" imgW="241195" imgH="203112" progId="Equation.DSMT4">
                <p:embed/>
              </p:oleObj>
            </a:graphicData>
          </a:graphic>
        </p:graphicFrame>
      </p:grpSp>
      <p:sp>
        <p:nvSpPr>
          <p:cNvPr id="2051" name="Text Box 5"/>
          <p:cNvSpPr txBox="1">
            <a:spLocks noChangeArrowheads="1"/>
          </p:cNvSpPr>
          <p:nvPr/>
        </p:nvSpPr>
        <p:spPr bwMode="auto">
          <a:xfrm>
            <a:off x="6172200" y="4267200"/>
            <a:ext cx="184150" cy="519113"/>
          </a:xfrm>
          <a:prstGeom prst="rect">
            <a:avLst/>
          </a:prstGeom>
          <a:noFill/>
          <a:ln w="9525">
            <a:noFill/>
            <a:miter lim="800000"/>
            <a:headEnd/>
            <a:tailEnd/>
          </a:ln>
        </p:spPr>
        <p:txBody>
          <a:bodyPr wrap="none">
            <a:spAutoFit/>
          </a:bodyPr>
          <a:lstStyle/>
          <a:p>
            <a:pPr algn="r"/>
            <a:endParaRPr lang="en-US" sz="2800">
              <a:solidFill>
                <a:schemeClr val="tx2"/>
              </a:solidFill>
            </a:endParaRPr>
          </a:p>
        </p:txBody>
      </p:sp>
      <p:sp>
        <p:nvSpPr>
          <p:cNvPr id="2052" name="Text Box 6"/>
          <p:cNvSpPr txBox="1">
            <a:spLocks noChangeArrowheads="1"/>
          </p:cNvSpPr>
          <p:nvPr/>
        </p:nvSpPr>
        <p:spPr bwMode="auto">
          <a:xfrm>
            <a:off x="0" y="3733800"/>
            <a:ext cx="8634413" cy="519113"/>
          </a:xfrm>
          <a:prstGeom prst="rect">
            <a:avLst/>
          </a:prstGeom>
          <a:noFill/>
          <a:ln w="9525">
            <a:noFill/>
            <a:miter lim="800000"/>
            <a:headEnd/>
            <a:tailEnd/>
          </a:ln>
        </p:spPr>
        <p:txBody>
          <a:bodyPr>
            <a:spAutoFit/>
          </a:bodyPr>
          <a:lstStyle/>
          <a:p>
            <a:endParaRPr lang="en-US" sz="2800">
              <a:solidFill>
                <a:schemeClr val="tx2"/>
              </a:solidFill>
            </a:endParaRPr>
          </a:p>
        </p:txBody>
      </p:sp>
      <p:sp>
        <p:nvSpPr>
          <p:cNvPr id="2053" name="Text Box 7"/>
          <p:cNvSpPr txBox="1">
            <a:spLocks noChangeArrowheads="1"/>
          </p:cNvSpPr>
          <p:nvPr/>
        </p:nvSpPr>
        <p:spPr bwMode="auto">
          <a:xfrm>
            <a:off x="5943600" y="-1447800"/>
            <a:ext cx="1371600" cy="946150"/>
          </a:xfrm>
          <a:prstGeom prst="rect">
            <a:avLst/>
          </a:prstGeom>
          <a:noFill/>
          <a:ln w="9525">
            <a:noFill/>
            <a:miter lim="800000"/>
            <a:headEnd/>
            <a:tailEnd/>
          </a:ln>
        </p:spPr>
        <p:txBody>
          <a:bodyPr>
            <a:spAutoFit/>
          </a:bodyPr>
          <a:lstStyle/>
          <a:p>
            <a:pPr algn="ctr"/>
            <a:endParaRPr lang="en-US" sz="2800">
              <a:solidFill>
                <a:schemeClr val="tx2"/>
              </a:solidFill>
            </a:endParaRPr>
          </a:p>
          <a:p>
            <a:pPr algn="r"/>
            <a:endParaRPr lang="en-US" sz="2800">
              <a:solidFill>
                <a:schemeClr val="tx2"/>
              </a:solidFill>
            </a:endParaRPr>
          </a:p>
        </p:txBody>
      </p:sp>
      <p:grpSp>
        <p:nvGrpSpPr>
          <p:cNvPr id="3" name="Group 9"/>
          <p:cNvGrpSpPr>
            <a:grpSpLocks/>
          </p:cNvGrpSpPr>
          <p:nvPr/>
        </p:nvGrpSpPr>
        <p:grpSpPr bwMode="auto">
          <a:xfrm>
            <a:off x="2057400" y="1752600"/>
            <a:ext cx="4648200" cy="1524000"/>
            <a:chOff x="144" y="192"/>
            <a:chExt cx="1776" cy="816"/>
          </a:xfrm>
        </p:grpSpPr>
        <p:sp>
          <p:nvSpPr>
            <p:cNvPr id="2064" name="AutoShape 10"/>
            <p:cNvSpPr>
              <a:spLocks noChangeArrowheads="1"/>
            </p:cNvSpPr>
            <p:nvPr/>
          </p:nvSpPr>
          <p:spPr bwMode="auto">
            <a:xfrm>
              <a:off x="192" y="192"/>
              <a:ext cx="1728" cy="816"/>
            </a:xfrm>
            <a:prstGeom prst="wave">
              <a:avLst>
                <a:gd name="adj1" fmla="val 13005"/>
                <a:gd name="adj2" fmla="val 0"/>
              </a:avLst>
            </a:prstGeom>
            <a:solidFill>
              <a:schemeClr val="accent1"/>
            </a:solidFill>
            <a:ln w="9525">
              <a:solidFill>
                <a:schemeClr val="tx1"/>
              </a:solidFill>
              <a:round/>
              <a:headEnd/>
              <a:tailEnd/>
            </a:ln>
          </p:spPr>
          <p:txBody>
            <a:bodyPr wrap="none" anchor="ctr"/>
            <a:lstStyle/>
            <a:p>
              <a:endParaRPr lang="en-US"/>
            </a:p>
          </p:txBody>
        </p:sp>
        <p:sp>
          <p:nvSpPr>
            <p:cNvPr id="2065" name="WordArt 11"/>
            <p:cNvSpPr>
              <a:spLocks noChangeArrowheads="1" noChangeShapeType="1" noTextEdit="1"/>
            </p:cNvSpPr>
            <p:nvPr/>
          </p:nvSpPr>
          <p:spPr bwMode="auto">
            <a:xfrm rot="630752">
              <a:off x="144" y="223"/>
              <a:ext cx="1680" cy="536"/>
            </a:xfrm>
            <a:prstGeom prst="rect">
              <a:avLst/>
            </a:prstGeom>
          </p:spPr>
          <p:txBody>
            <a:bodyPr wrap="none" fromWordArt="1">
              <a:prstTxWarp prst="textCascadeUp">
                <a:avLst>
                  <a:gd name="adj" fmla="val 100000"/>
                </a:avLst>
              </a:prstTxWarp>
              <a:scene3d>
                <a:camera prst="legacyPerspectiveFront">
                  <a:rot lat="20519995"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4740000" scaled="1"/>
                  </a:gradFill>
                  <a:latin typeface="Arial"/>
                  <a:cs typeface="Arial"/>
                </a:rPr>
                <a:t>Kiểm tra bài cũ</a:t>
              </a:r>
            </a:p>
          </p:txBody>
        </p:sp>
      </p:grpSp>
      <p:sp>
        <p:nvSpPr>
          <p:cNvPr id="2055" name="Text Box 15"/>
          <p:cNvSpPr txBox="1">
            <a:spLocks noChangeArrowheads="1"/>
          </p:cNvSpPr>
          <p:nvPr/>
        </p:nvSpPr>
        <p:spPr bwMode="auto">
          <a:xfrm>
            <a:off x="1066800" y="152400"/>
            <a:ext cx="7086600" cy="523875"/>
          </a:xfrm>
          <a:prstGeom prst="rect">
            <a:avLst/>
          </a:prstGeom>
          <a:noFill/>
          <a:ln w="9525">
            <a:noFill/>
            <a:miter lim="800000"/>
            <a:headEnd/>
            <a:tailEnd/>
          </a:ln>
        </p:spPr>
        <p:txBody>
          <a:bodyPr>
            <a:spAutoFit/>
          </a:bodyPr>
          <a:lstStyle/>
          <a:p>
            <a:pPr algn="ctr">
              <a:spcBef>
                <a:spcPct val="50000"/>
              </a:spcBef>
            </a:pPr>
            <a:r>
              <a:rPr lang="en-US" sz="2800" u="sng"/>
              <a:t>Luyện từ và câu :</a:t>
            </a:r>
          </a:p>
        </p:txBody>
      </p:sp>
      <p:sp>
        <p:nvSpPr>
          <p:cNvPr id="5136" name="Text Box 16"/>
          <p:cNvSpPr txBox="1">
            <a:spLocks noChangeArrowheads="1"/>
          </p:cNvSpPr>
          <p:nvPr/>
        </p:nvSpPr>
        <p:spPr bwMode="auto">
          <a:xfrm>
            <a:off x="304800" y="3505200"/>
            <a:ext cx="8610600" cy="519113"/>
          </a:xfrm>
          <a:prstGeom prst="rect">
            <a:avLst/>
          </a:prstGeom>
          <a:noFill/>
          <a:ln w="9525">
            <a:noFill/>
            <a:miter lim="800000"/>
            <a:headEnd/>
            <a:tailEnd/>
          </a:ln>
        </p:spPr>
        <p:txBody>
          <a:bodyPr>
            <a:spAutoFit/>
          </a:bodyPr>
          <a:lstStyle/>
          <a:p>
            <a:pPr>
              <a:spcBef>
                <a:spcPct val="50000"/>
              </a:spcBef>
            </a:pPr>
            <a:r>
              <a:rPr lang="en-US" sz="2800"/>
              <a:t>Đặt câu hỏi cho bộ phận câu được in đậm dưới đây :</a:t>
            </a:r>
          </a:p>
        </p:txBody>
      </p:sp>
      <p:sp>
        <p:nvSpPr>
          <p:cNvPr id="5137" name="Text Box 17"/>
          <p:cNvSpPr txBox="1">
            <a:spLocks noChangeArrowheads="1"/>
          </p:cNvSpPr>
          <p:nvPr/>
        </p:nvSpPr>
        <p:spPr bwMode="auto">
          <a:xfrm>
            <a:off x="914400" y="4662488"/>
            <a:ext cx="5638800" cy="519112"/>
          </a:xfrm>
          <a:prstGeom prst="rect">
            <a:avLst/>
          </a:prstGeom>
          <a:noFill/>
          <a:ln w="9525">
            <a:noFill/>
            <a:miter lim="800000"/>
            <a:headEnd/>
            <a:tailEnd/>
          </a:ln>
        </p:spPr>
        <p:txBody>
          <a:bodyPr>
            <a:spAutoFit/>
          </a:bodyPr>
          <a:lstStyle/>
          <a:p>
            <a:pPr>
              <a:spcBef>
                <a:spcPct val="50000"/>
              </a:spcBef>
            </a:pPr>
            <a:r>
              <a:rPr lang="en-US" sz="2800"/>
              <a:t>Ngựa phi</a:t>
            </a:r>
            <a:r>
              <a:rPr lang="en-US" sz="2800">
                <a:solidFill>
                  <a:srgbClr val="0033CC"/>
                </a:solidFill>
              </a:rPr>
              <a:t> </a:t>
            </a:r>
            <a:r>
              <a:rPr lang="en-US" sz="2800" b="1">
                <a:solidFill>
                  <a:srgbClr val="0033CC"/>
                </a:solidFill>
              </a:rPr>
              <a:t>nhanh như bay.</a:t>
            </a:r>
          </a:p>
        </p:txBody>
      </p:sp>
      <p:sp>
        <p:nvSpPr>
          <p:cNvPr id="5139" name="Text Box 19"/>
          <p:cNvSpPr txBox="1">
            <a:spLocks noChangeArrowheads="1"/>
          </p:cNvSpPr>
          <p:nvPr/>
        </p:nvSpPr>
        <p:spPr bwMode="auto">
          <a:xfrm>
            <a:off x="0" y="4648200"/>
            <a:ext cx="9144000" cy="519113"/>
          </a:xfrm>
          <a:prstGeom prst="rect">
            <a:avLst/>
          </a:prstGeom>
          <a:noFill/>
          <a:ln w="9525">
            <a:noFill/>
            <a:miter lim="800000"/>
            <a:headEnd/>
            <a:tailEnd/>
          </a:ln>
        </p:spPr>
        <p:txBody>
          <a:bodyPr>
            <a:spAutoFit/>
          </a:bodyPr>
          <a:lstStyle/>
          <a:p>
            <a:pPr>
              <a:spcBef>
                <a:spcPct val="50000"/>
              </a:spcBef>
            </a:pPr>
            <a:r>
              <a:rPr lang="en-US" sz="2800"/>
              <a:t>Thấy một chú ngựa béo tốt đang ăn cỏ, Sói thèm</a:t>
            </a:r>
            <a:r>
              <a:rPr lang="en-US" sz="2800">
                <a:solidFill>
                  <a:srgbClr val="009900"/>
                </a:solidFill>
              </a:rPr>
              <a:t> </a:t>
            </a:r>
            <a:r>
              <a:rPr lang="en-US" sz="2800" b="1">
                <a:solidFill>
                  <a:srgbClr val="0033CC"/>
                </a:solidFill>
              </a:rPr>
              <a:t>rỏ dãi</a:t>
            </a:r>
            <a:r>
              <a:rPr lang="en-US" sz="2800">
                <a:solidFill>
                  <a:srgbClr val="0033CC"/>
                </a:solidFill>
              </a:rPr>
              <a:t>.</a:t>
            </a:r>
          </a:p>
        </p:txBody>
      </p:sp>
      <p:sp>
        <p:nvSpPr>
          <p:cNvPr id="5140" name="Text Box 20"/>
          <p:cNvSpPr txBox="1">
            <a:spLocks noChangeArrowheads="1"/>
          </p:cNvSpPr>
          <p:nvPr/>
        </p:nvSpPr>
        <p:spPr bwMode="auto">
          <a:xfrm>
            <a:off x="381000" y="4648200"/>
            <a:ext cx="8382000" cy="519113"/>
          </a:xfrm>
          <a:prstGeom prst="rect">
            <a:avLst/>
          </a:prstGeom>
          <a:noFill/>
          <a:ln w="9525">
            <a:noFill/>
            <a:miter lim="800000"/>
            <a:headEnd/>
            <a:tailEnd/>
          </a:ln>
        </p:spPr>
        <p:txBody>
          <a:bodyPr>
            <a:spAutoFit/>
          </a:bodyPr>
          <a:lstStyle/>
          <a:p>
            <a:pPr>
              <a:spcBef>
                <a:spcPct val="50000"/>
              </a:spcBef>
            </a:pPr>
            <a:r>
              <a:rPr lang="en-US" sz="2800"/>
              <a:t>Đọc xong nội quy, Khỉ nâu cười </a:t>
            </a:r>
            <a:r>
              <a:rPr lang="en-US" sz="2800">
                <a:solidFill>
                  <a:srgbClr val="0033CC"/>
                </a:solidFill>
              </a:rPr>
              <a:t>khành khạch.</a:t>
            </a:r>
          </a:p>
        </p:txBody>
      </p:sp>
      <p:sp>
        <p:nvSpPr>
          <p:cNvPr id="5141" name="Text Box 21"/>
          <p:cNvSpPr txBox="1">
            <a:spLocks noChangeArrowheads="1"/>
          </p:cNvSpPr>
          <p:nvPr/>
        </p:nvSpPr>
        <p:spPr bwMode="auto">
          <a:xfrm>
            <a:off x="838200" y="1371600"/>
            <a:ext cx="8001000" cy="1160463"/>
          </a:xfrm>
          <a:prstGeom prst="rect">
            <a:avLst/>
          </a:prstGeom>
          <a:noFill/>
          <a:ln w="9525">
            <a:noFill/>
            <a:miter lim="800000"/>
            <a:headEnd/>
            <a:tailEnd/>
          </a:ln>
        </p:spPr>
        <p:txBody>
          <a:bodyPr>
            <a:spAutoFit/>
          </a:bodyPr>
          <a:lstStyle/>
          <a:p>
            <a:pPr>
              <a:spcBef>
                <a:spcPct val="50000"/>
              </a:spcBef>
            </a:pPr>
            <a:r>
              <a:rPr lang="en-US" sz="2800"/>
              <a:t>Mở rộng vốn từ : </a:t>
            </a:r>
            <a:r>
              <a:rPr lang="en-US" sz="2800">
                <a:solidFill>
                  <a:srgbClr val="0033CC"/>
                </a:solidFill>
              </a:rPr>
              <a:t>từ ngữ về loài thú</a:t>
            </a:r>
          </a:p>
          <a:p>
            <a:pPr>
              <a:spcBef>
                <a:spcPct val="50000"/>
              </a:spcBef>
            </a:pPr>
            <a:r>
              <a:rPr lang="en-US" sz="2800">
                <a:solidFill>
                  <a:srgbClr val="0033CC"/>
                </a:solidFill>
              </a:rPr>
              <a:t>                            Dấu chấm, dấu phẩy ( S/55 )</a:t>
            </a:r>
          </a:p>
        </p:txBody>
      </p:sp>
      <p:sp>
        <p:nvSpPr>
          <p:cNvPr id="5142" name="AutoShape 22"/>
          <p:cNvSpPr>
            <a:spLocks noChangeArrowheads="1"/>
          </p:cNvSpPr>
          <p:nvPr/>
        </p:nvSpPr>
        <p:spPr bwMode="auto">
          <a:xfrm>
            <a:off x="304800" y="2971800"/>
            <a:ext cx="8382000" cy="3810000"/>
          </a:xfrm>
          <a:prstGeom prst="irregularSeal2">
            <a:avLst/>
          </a:prstGeom>
          <a:gradFill rotWithShape="1">
            <a:gsLst>
              <a:gs pos="0">
                <a:srgbClr val="66FF33"/>
              </a:gs>
              <a:gs pos="100000">
                <a:srgbClr val="2D7117"/>
              </a:gs>
            </a:gsLst>
            <a:path path="shape">
              <a:fillToRect l="50000" t="50000" r="50000" b="50000"/>
            </a:path>
          </a:gradFill>
          <a:ln w="9525">
            <a:solidFill>
              <a:schemeClr val="tx1"/>
            </a:solidFill>
            <a:miter lim="800000"/>
            <a:headEnd/>
            <a:tailEnd/>
          </a:ln>
        </p:spPr>
        <p:txBody>
          <a:bodyPr wrap="none" anchor="ctr"/>
          <a:lstStyle/>
          <a:p>
            <a:pPr algn="ctr">
              <a:spcBef>
                <a:spcPct val="50000"/>
              </a:spcBef>
            </a:pPr>
            <a:r>
              <a:rPr lang="en-US" sz="8000">
                <a:solidFill>
                  <a:srgbClr val="FF3300"/>
                </a:solidFill>
              </a:rPr>
              <a:t>  Trò ch</a:t>
            </a:r>
            <a:r>
              <a:rPr lang="vi-VN" sz="8000">
                <a:solidFill>
                  <a:srgbClr val="FF3300"/>
                </a:solidFill>
              </a:rPr>
              <a:t>ơ</a:t>
            </a:r>
            <a:r>
              <a:rPr lang="en-US" sz="8000">
                <a:solidFill>
                  <a:srgbClr val="FF3300"/>
                </a:solidFill>
              </a:rPr>
              <a:t>i :</a:t>
            </a:r>
          </a:p>
          <a:p>
            <a:pPr algn="ctr"/>
            <a:endParaRPr lang="en-US" sz="8000"/>
          </a:p>
        </p:txBody>
      </p:sp>
      <p:sp>
        <p:nvSpPr>
          <p:cNvPr id="5143" name="Text Box 23"/>
          <p:cNvSpPr txBox="1">
            <a:spLocks noChangeArrowheads="1"/>
          </p:cNvSpPr>
          <p:nvPr/>
        </p:nvSpPr>
        <p:spPr bwMode="auto">
          <a:xfrm>
            <a:off x="1752600" y="4662488"/>
            <a:ext cx="5486400" cy="1433512"/>
          </a:xfrm>
          <a:prstGeom prst="rect">
            <a:avLst/>
          </a:prstGeom>
          <a:noFill/>
          <a:ln w="9525">
            <a:noFill/>
            <a:miter lim="800000"/>
            <a:headEnd/>
            <a:tailEnd/>
          </a:ln>
        </p:spPr>
        <p:txBody>
          <a:bodyPr>
            <a:spAutoFit/>
          </a:bodyPr>
          <a:lstStyle/>
          <a:p>
            <a:pPr>
              <a:spcBef>
                <a:spcPct val="50000"/>
              </a:spcBef>
            </a:pPr>
            <a:r>
              <a:rPr lang="en-US" sz="8800">
                <a:solidFill>
                  <a:srgbClr val="FFFF00"/>
                </a:solidFill>
              </a:rPr>
              <a:t>Tìm chữ</a:t>
            </a:r>
          </a:p>
        </p:txBody>
      </p:sp>
      <p:sp>
        <p:nvSpPr>
          <p:cNvPr id="5144" name="Text Box 24"/>
          <p:cNvSpPr txBox="1">
            <a:spLocks noChangeArrowheads="1"/>
          </p:cNvSpPr>
          <p:nvPr/>
        </p:nvSpPr>
        <p:spPr bwMode="auto">
          <a:xfrm>
            <a:off x="457200" y="2590800"/>
            <a:ext cx="3886200" cy="519113"/>
          </a:xfrm>
          <a:prstGeom prst="rect">
            <a:avLst/>
          </a:prstGeom>
          <a:noFill/>
          <a:ln w="9525">
            <a:noFill/>
            <a:miter lim="800000"/>
            <a:headEnd/>
            <a:tailEnd/>
          </a:ln>
        </p:spPr>
        <p:txBody>
          <a:bodyPr>
            <a:spAutoFit/>
          </a:bodyPr>
          <a:lstStyle/>
          <a:p>
            <a:pPr>
              <a:spcBef>
                <a:spcPct val="50000"/>
              </a:spcBef>
            </a:pPr>
            <a:r>
              <a:rPr lang="en-US" sz="2800">
                <a:solidFill>
                  <a:srgbClr val="FF3300"/>
                </a:solidFill>
              </a:rPr>
              <a:t>Hoạt động 1 : Loài thú</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5136"/>
                                        </p:tgtEl>
                                        <p:attrNameLst>
                                          <p:attrName>style.visibility</p:attrName>
                                        </p:attrNameLst>
                                      </p:cBhvr>
                                      <p:to>
                                        <p:strVal val="visible"/>
                                      </p:to>
                                    </p:set>
                                    <p:anim calcmode="discrete" valueType="clr">
                                      <p:cBhvr override="childStyle">
                                        <p:cTn id="13" dur="80"/>
                                        <p:tgtEl>
                                          <p:spTgt spid="5136"/>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136"/>
                                        </p:tgtEl>
                                        <p:attrNameLst>
                                          <p:attrName>fillcolor</p:attrName>
                                        </p:attrNameLst>
                                      </p:cBhvr>
                                      <p:tavLst>
                                        <p:tav tm="0">
                                          <p:val>
                                            <p:clrVal>
                                              <a:schemeClr val="accent2"/>
                                            </p:clrVal>
                                          </p:val>
                                        </p:tav>
                                        <p:tav tm="50000">
                                          <p:val>
                                            <p:clrVal>
                                              <a:schemeClr val="hlink"/>
                                            </p:clrVal>
                                          </p:val>
                                        </p:tav>
                                      </p:tavLst>
                                    </p:anim>
                                    <p:set>
                                      <p:cBhvr>
                                        <p:cTn id="15" dur="80"/>
                                        <p:tgtEl>
                                          <p:spTgt spid="5136"/>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grpId="1" nodeType="clickEffect">
                                  <p:stCondLst>
                                    <p:cond delay="0"/>
                                  </p:stCondLst>
                                  <p:iterate type="lt">
                                    <p:tmPct val="50000"/>
                                  </p:iterate>
                                  <p:childTnLst>
                                    <p:set>
                                      <p:cBhvr>
                                        <p:cTn id="19" dur="1" fill="hold">
                                          <p:stCondLst>
                                            <p:cond delay="0"/>
                                          </p:stCondLst>
                                        </p:cTn>
                                        <p:tgtEl>
                                          <p:spTgt spid="5137"/>
                                        </p:tgtEl>
                                        <p:attrNameLst>
                                          <p:attrName>style.visibility</p:attrName>
                                        </p:attrNameLst>
                                      </p:cBhvr>
                                      <p:to>
                                        <p:strVal val="visible"/>
                                      </p:to>
                                    </p:set>
                                    <p:anim calcmode="discrete" valueType="clr">
                                      <p:cBhvr override="childStyle">
                                        <p:cTn id="20" dur="80"/>
                                        <p:tgtEl>
                                          <p:spTgt spid="5137"/>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5137"/>
                                        </p:tgtEl>
                                        <p:attrNameLst>
                                          <p:attrName>fillcolor</p:attrName>
                                        </p:attrNameLst>
                                      </p:cBhvr>
                                      <p:tavLst>
                                        <p:tav tm="0">
                                          <p:val>
                                            <p:clrVal>
                                              <a:schemeClr val="accent2"/>
                                            </p:clrVal>
                                          </p:val>
                                        </p:tav>
                                        <p:tav tm="50000">
                                          <p:val>
                                            <p:clrVal>
                                              <a:schemeClr val="hlink"/>
                                            </p:clrVal>
                                          </p:val>
                                        </p:tav>
                                      </p:tavLst>
                                    </p:anim>
                                    <p:set>
                                      <p:cBhvr>
                                        <p:cTn id="22" dur="80"/>
                                        <p:tgtEl>
                                          <p:spTgt spid="5137"/>
                                        </p:tgtEl>
                                        <p:attrNameLst>
                                          <p:attrName>fill.type</p:attrName>
                                        </p:attrNameLst>
                                      </p:cBhvr>
                                      <p:to>
                                        <p:strVal val="solid"/>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grpId="0" nodeType="clickEffect">
                                  <p:stCondLst>
                                    <p:cond delay="0"/>
                                  </p:stCondLst>
                                  <p:iterate type="lt">
                                    <p:tmPct val="0"/>
                                  </p:iterate>
                                  <p:childTnLst>
                                    <p:animEffect transition="out" filter="blinds(horizontal)">
                                      <p:cBhvr>
                                        <p:cTn id="26" dur="500"/>
                                        <p:tgtEl>
                                          <p:spTgt spid="5137"/>
                                        </p:tgtEl>
                                      </p:cBhvr>
                                    </p:animEffect>
                                    <p:set>
                                      <p:cBhvr>
                                        <p:cTn id="27" dur="1" fill="hold">
                                          <p:stCondLst>
                                            <p:cond delay="499"/>
                                          </p:stCondLst>
                                        </p:cTn>
                                        <p:tgtEl>
                                          <p:spTgt spid="5137"/>
                                        </p:tgtEl>
                                        <p:attrNameLst>
                                          <p:attrName>style.visibility</p:attrName>
                                        </p:attrNameLst>
                                      </p:cBhvr>
                                      <p:to>
                                        <p:strVal val="hidden"/>
                                      </p:to>
                                    </p:set>
                                  </p:childTnLst>
                                </p:cTn>
                              </p:par>
                            </p:childTnLst>
                          </p:cTn>
                        </p:par>
                        <p:par>
                          <p:cTn id="28" fill="hold" nodeType="afterGroup">
                            <p:stCondLst>
                              <p:cond delay="50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5139"/>
                                        </p:tgtEl>
                                        <p:attrNameLst>
                                          <p:attrName>style.visibility</p:attrName>
                                        </p:attrNameLst>
                                      </p:cBhvr>
                                      <p:to>
                                        <p:strVal val="visible"/>
                                      </p:to>
                                    </p:set>
                                    <p:anim calcmode="discrete" valueType="clr">
                                      <p:cBhvr override="childStyle">
                                        <p:cTn id="31" dur="80"/>
                                        <p:tgtEl>
                                          <p:spTgt spid="5139"/>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5139"/>
                                        </p:tgtEl>
                                        <p:attrNameLst>
                                          <p:attrName>fillcolor</p:attrName>
                                        </p:attrNameLst>
                                      </p:cBhvr>
                                      <p:tavLst>
                                        <p:tav tm="0">
                                          <p:val>
                                            <p:clrVal>
                                              <a:schemeClr val="accent2"/>
                                            </p:clrVal>
                                          </p:val>
                                        </p:tav>
                                        <p:tav tm="50000">
                                          <p:val>
                                            <p:clrVal>
                                              <a:schemeClr val="hlink"/>
                                            </p:clrVal>
                                          </p:val>
                                        </p:tav>
                                      </p:tavLst>
                                    </p:anim>
                                    <p:set>
                                      <p:cBhvr>
                                        <p:cTn id="33" dur="80"/>
                                        <p:tgtEl>
                                          <p:spTgt spid="5139"/>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xit" presetSubtype="10" fill="hold" grpId="1" nodeType="clickEffect">
                                  <p:stCondLst>
                                    <p:cond delay="0"/>
                                  </p:stCondLst>
                                  <p:iterate type="lt">
                                    <p:tmPct val="0"/>
                                  </p:iterate>
                                  <p:childTnLst>
                                    <p:animEffect transition="out" filter="blinds(horizontal)">
                                      <p:cBhvr>
                                        <p:cTn id="37" dur="500"/>
                                        <p:tgtEl>
                                          <p:spTgt spid="5139"/>
                                        </p:tgtEl>
                                      </p:cBhvr>
                                    </p:animEffect>
                                    <p:set>
                                      <p:cBhvr>
                                        <p:cTn id="38" dur="1" fill="hold">
                                          <p:stCondLst>
                                            <p:cond delay="499"/>
                                          </p:stCondLst>
                                        </p:cTn>
                                        <p:tgtEl>
                                          <p:spTgt spid="5139"/>
                                        </p:tgtEl>
                                        <p:attrNameLst>
                                          <p:attrName>style.visibility</p:attrName>
                                        </p:attrNameLst>
                                      </p:cBhvr>
                                      <p:to>
                                        <p:strVal val="hidden"/>
                                      </p:to>
                                    </p:set>
                                  </p:childTnLst>
                                </p:cTn>
                              </p:par>
                            </p:childTnLst>
                          </p:cTn>
                        </p:par>
                        <p:par>
                          <p:cTn id="39" fill="hold" nodeType="afterGroup">
                            <p:stCondLst>
                              <p:cond delay="500"/>
                            </p:stCondLst>
                            <p:childTnLst>
                              <p:par>
                                <p:cTn id="40" presetID="27" presetClass="entr" presetSubtype="0" fill="hold" nodeType="afterEffect">
                                  <p:stCondLst>
                                    <p:cond delay="0"/>
                                  </p:stCondLst>
                                  <p:iterate type="lt">
                                    <p:tmPct val="50000"/>
                                  </p:iterate>
                                  <p:childTnLst>
                                    <p:set>
                                      <p:cBhvr>
                                        <p:cTn id="41" dur="1" fill="hold">
                                          <p:stCondLst>
                                            <p:cond delay="0"/>
                                          </p:stCondLst>
                                        </p:cTn>
                                        <p:tgtEl>
                                          <p:spTgt spid="5140">
                                            <p:txEl>
                                              <p:pRg st="0" end="0"/>
                                            </p:txEl>
                                          </p:spTgt>
                                        </p:tgtEl>
                                        <p:attrNameLst>
                                          <p:attrName>style.visibility</p:attrName>
                                        </p:attrNameLst>
                                      </p:cBhvr>
                                      <p:to>
                                        <p:strVal val="visible"/>
                                      </p:to>
                                    </p:set>
                                    <p:anim calcmode="discrete" valueType="clr">
                                      <p:cBhvr override="childStyle">
                                        <p:cTn id="42" dur="80"/>
                                        <p:tgtEl>
                                          <p:spTgt spid="514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5140">
                                            <p:txEl>
                                              <p:pRg st="0" end="0"/>
                                            </p:txEl>
                                          </p:spTgt>
                                        </p:tgtEl>
                                        <p:attrNameLst>
                                          <p:attrName>fillcolor</p:attrName>
                                        </p:attrNameLst>
                                      </p:cBhvr>
                                      <p:tavLst>
                                        <p:tav tm="0">
                                          <p:val>
                                            <p:clrVal>
                                              <a:schemeClr val="accent2"/>
                                            </p:clrVal>
                                          </p:val>
                                        </p:tav>
                                        <p:tav tm="50000">
                                          <p:val>
                                            <p:clrVal>
                                              <a:schemeClr val="hlink"/>
                                            </p:clrVal>
                                          </p:val>
                                        </p:tav>
                                      </p:tavLst>
                                    </p:anim>
                                    <p:set>
                                      <p:cBhvr>
                                        <p:cTn id="44" dur="80"/>
                                        <p:tgtEl>
                                          <p:spTgt spid="5140">
                                            <p:txEl>
                                              <p:pRg st="0" end="0"/>
                                            </p:txEl>
                                          </p:spTgt>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xit" presetSubtype="10" fill="hold" nodeType="clickEffect">
                                  <p:stCondLst>
                                    <p:cond delay="0"/>
                                  </p:stCondLst>
                                  <p:iterate type="lt">
                                    <p:tmPct val="0"/>
                                  </p:iterate>
                                  <p:childTnLst>
                                    <p:animEffect transition="out" filter="blinds(horizontal)">
                                      <p:cBhvr>
                                        <p:cTn id="48" dur="500"/>
                                        <p:tgtEl>
                                          <p:spTgt spid="5140">
                                            <p:txEl>
                                              <p:pRg st="0" end="0"/>
                                            </p:txEl>
                                          </p:spTgt>
                                        </p:tgtEl>
                                      </p:cBhvr>
                                    </p:animEffect>
                                    <p:set>
                                      <p:cBhvr>
                                        <p:cTn id="49" dur="1" fill="hold">
                                          <p:stCondLst>
                                            <p:cond delay="499"/>
                                          </p:stCondLst>
                                        </p:cTn>
                                        <p:tgtEl>
                                          <p:spTgt spid="5140">
                                            <p:txEl>
                                              <p:pRg st="0" end="0"/>
                                            </p:txEl>
                                          </p:spTgt>
                                        </p:tgtEl>
                                        <p:attrNameLst>
                                          <p:attrName>style.visibility</p:attrName>
                                        </p:attrNameLst>
                                      </p:cBhvr>
                                      <p:to>
                                        <p:strVal val="hidden"/>
                                      </p:to>
                                    </p:set>
                                  </p:childTnLst>
                                </p:cTn>
                              </p:par>
                            </p:childTnLst>
                          </p:cTn>
                        </p:par>
                        <p:par>
                          <p:cTn id="50" fill="hold" nodeType="afterGroup">
                            <p:stCondLst>
                              <p:cond delay="500"/>
                            </p:stCondLst>
                            <p:childTnLst>
                              <p:par>
                                <p:cTn id="51" presetID="3" presetClass="exit" presetSubtype="10" fill="hold" grpId="1" nodeType="afterEffect">
                                  <p:stCondLst>
                                    <p:cond delay="0"/>
                                  </p:stCondLst>
                                  <p:iterate type="lt">
                                    <p:tmPct val="0"/>
                                  </p:iterate>
                                  <p:childTnLst>
                                    <p:animEffect transition="out" filter="blinds(horizontal)">
                                      <p:cBhvr>
                                        <p:cTn id="52" dur="500"/>
                                        <p:tgtEl>
                                          <p:spTgt spid="5136"/>
                                        </p:tgtEl>
                                      </p:cBhvr>
                                    </p:animEffect>
                                    <p:set>
                                      <p:cBhvr>
                                        <p:cTn id="53" dur="1" fill="hold">
                                          <p:stCondLst>
                                            <p:cond delay="499"/>
                                          </p:stCondLst>
                                        </p:cTn>
                                        <p:tgtEl>
                                          <p:spTgt spid="5136"/>
                                        </p:tgtEl>
                                        <p:attrNameLst>
                                          <p:attrName>style.visibility</p:attrName>
                                        </p:attrNameLst>
                                      </p:cBhvr>
                                      <p:to>
                                        <p:strVal val="hidden"/>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xit" presetSubtype="10" fill="hold" nodeType="clickEffect">
                                  <p:stCondLst>
                                    <p:cond delay="0"/>
                                  </p:stCondLst>
                                  <p:childTnLst>
                                    <p:animEffect transition="out" filter="blinds(horizontal)">
                                      <p:cBhvr>
                                        <p:cTn id="57" dur="500"/>
                                        <p:tgtEl>
                                          <p:spTgt spid="3"/>
                                        </p:tgtEl>
                                      </p:cBhvr>
                                    </p:animEffect>
                                    <p:set>
                                      <p:cBhvr>
                                        <p:cTn id="58" dur="1" fill="hold">
                                          <p:stCondLst>
                                            <p:cond delay="499"/>
                                          </p:stCondLst>
                                        </p:cTn>
                                        <p:tgtEl>
                                          <p:spTgt spid="3"/>
                                        </p:tgtEl>
                                        <p:attrNameLst>
                                          <p:attrName>style.visibility</p:attrName>
                                        </p:attrNameLst>
                                      </p:cBhvr>
                                      <p:to>
                                        <p:strVal val="hidden"/>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grpId="0" nodeType="clickEffect">
                                  <p:stCondLst>
                                    <p:cond delay="0"/>
                                  </p:stCondLst>
                                  <p:iterate type="lt">
                                    <p:tmPct val="50000"/>
                                  </p:iterate>
                                  <p:childTnLst>
                                    <p:set>
                                      <p:cBhvr>
                                        <p:cTn id="62" dur="1" fill="hold">
                                          <p:stCondLst>
                                            <p:cond delay="0"/>
                                          </p:stCondLst>
                                        </p:cTn>
                                        <p:tgtEl>
                                          <p:spTgt spid="5141"/>
                                        </p:tgtEl>
                                        <p:attrNameLst>
                                          <p:attrName>style.visibility</p:attrName>
                                        </p:attrNameLst>
                                      </p:cBhvr>
                                      <p:to>
                                        <p:strVal val="visible"/>
                                      </p:to>
                                    </p:set>
                                    <p:anim calcmode="discrete" valueType="clr">
                                      <p:cBhvr override="childStyle">
                                        <p:cTn id="63" dur="80"/>
                                        <p:tgtEl>
                                          <p:spTgt spid="5141"/>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5141"/>
                                        </p:tgtEl>
                                        <p:attrNameLst>
                                          <p:attrName>fillcolor</p:attrName>
                                        </p:attrNameLst>
                                      </p:cBhvr>
                                      <p:tavLst>
                                        <p:tav tm="0">
                                          <p:val>
                                            <p:clrVal>
                                              <a:schemeClr val="accent2"/>
                                            </p:clrVal>
                                          </p:val>
                                        </p:tav>
                                        <p:tav tm="50000">
                                          <p:val>
                                            <p:clrVal>
                                              <a:schemeClr val="hlink"/>
                                            </p:clrVal>
                                          </p:val>
                                        </p:tav>
                                      </p:tavLst>
                                    </p:anim>
                                    <p:set>
                                      <p:cBhvr>
                                        <p:cTn id="65" dur="80"/>
                                        <p:tgtEl>
                                          <p:spTgt spid="5141"/>
                                        </p:tgtEl>
                                        <p:attrNameLst>
                                          <p:attrName>fill.type</p:attrName>
                                        </p:attrNameLst>
                                      </p:cBhvr>
                                      <p:to>
                                        <p:strVal val="solid"/>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27" presetClass="entr" presetSubtype="0" fill="hold" grpId="0" nodeType="clickEffect">
                                  <p:stCondLst>
                                    <p:cond delay="0"/>
                                  </p:stCondLst>
                                  <p:iterate type="lt">
                                    <p:tmPct val="50000"/>
                                  </p:iterate>
                                  <p:childTnLst>
                                    <p:set>
                                      <p:cBhvr>
                                        <p:cTn id="69" dur="1" fill="hold">
                                          <p:stCondLst>
                                            <p:cond delay="0"/>
                                          </p:stCondLst>
                                        </p:cTn>
                                        <p:tgtEl>
                                          <p:spTgt spid="5144"/>
                                        </p:tgtEl>
                                        <p:attrNameLst>
                                          <p:attrName>style.visibility</p:attrName>
                                        </p:attrNameLst>
                                      </p:cBhvr>
                                      <p:to>
                                        <p:strVal val="visible"/>
                                      </p:to>
                                    </p:set>
                                    <p:anim calcmode="discrete" valueType="clr">
                                      <p:cBhvr override="childStyle">
                                        <p:cTn id="70" dur="80"/>
                                        <p:tgtEl>
                                          <p:spTgt spid="5144"/>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5144"/>
                                        </p:tgtEl>
                                        <p:attrNameLst>
                                          <p:attrName>fillcolor</p:attrName>
                                        </p:attrNameLst>
                                      </p:cBhvr>
                                      <p:tavLst>
                                        <p:tav tm="0">
                                          <p:val>
                                            <p:clrVal>
                                              <a:schemeClr val="accent2"/>
                                            </p:clrVal>
                                          </p:val>
                                        </p:tav>
                                        <p:tav tm="50000">
                                          <p:val>
                                            <p:clrVal>
                                              <a:schemeClr val="hlink"/>
                                            </p:clrVal>
                                          </p:val>
                                        </p:tav>
                                      </p:tavLst>
                                    </p:anim>
                                    <p:set>
                                      <p:cBhvr>
                                        <p:cTn id="72" dur="80"/>
                                        <p:tgtEl>
                                          <p:spTgt spid="5144"/>
                                        </p:tgtEl>
                                        <p:attrNameLst>
                                          <p:attrName>fill.type</p:attrName>
                                        </p:attrNameLst>
                                      </p:cBhvr>
                                      <p:to>
                                        <p:strVal val="solid"/>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5" presetClass="entr" presetSubtype="10" fill="hold" grpId="0" nodeType="clickEffect">
                                  <p:stCondLst>
                                    <p:cond delay="0"/>
                                  </p:stCondLst>
                                  <p:iterate type="lt">
                                    <p:tmPct val="0"/>
                                  </p:iterate>
                                  <p:childTnLst>
                                    <p:set>
                                      <p:cBhvr>
                                        <p:cTn id="76" dur="1" fill="hold">
                                          <p:stCondLst>
                                            <p:cond delay="0"/>
                                          </p:stCondLst>
                                        </p:cTn>
                                        <p:tgtEl>
                                          <p:spTgt spid="5142"/>
                                        </p:tgtEl>
                                        <p:attrNameLst>
                                          <p:attrName>style.visibility</p:attrName>
                                        </p:attrNameLst>
                                      </p:cBhvr>
                                      <p:to>
                                        <p:strVal val="visible"/>
                                      </p:to>
                                    </p:set>
                                    <p:animEffect transition="in" filter="checkerboard(across)">
                                      <p:cBhvr>
                                        <p:cTn id="77" dur="500"/>
                                        <p:tgtEl>
                                          <p:spTgt spid="5142"/>
                                        </p:tgtEl>
                                      </p:cBhvr>
                                    </p:animEffect>
                                  </p:childTnLst>
                                </p:cTn>
                              </p:par>
                            </p:childTnLst>
                          </p:cTn>
                        </p:par>
                        <p:par>
                          <p:cTn id="78" fill="hold" nodeType="afterGroup">
                            <p:stCondLst>
                              <p:cond delay="500"/>
                            </p:stCondLst>
                            <p:childTnLst>
                              <p:par>
                                <p:cTn id="79" presetID="27" presetClass="entr" presetSubtype="0" fill="hold" grpId="1" nodeType="afterEffect">
                                  <p:stCondLst>
                                    <p:cond delay="0"/>
                                  </p:stCondLst>
                                  <p:iterate type="lt">
                                    <p:tmPct val="50000"/>
                                  </p:iterate>
                                  <p:childTnLst>
                                    <p:set>
                                      <p:cBhvr>
                                        <p:cTn id="80" dur="1" fill="hold">
                                          <p:stCondLst>
                                            <p:cond delay="0"/>
                                          </p:stCondLst>
                                        </p:cTn>
                                        <p:tgtEl>
                                          <p:spTgt spid="5142"/>
                                        </p:tgtEl>
                                        <p:attrNameLst>
                                          <p:attrName>style.visibility</p:attrName>
                                        </p:attrNameLst>
                                      </p:cBhvr>
                                      <p:to>
                                        <p:strVal val="visible"/>
                                      </p:to>
                                    </p:set>
                                    <p:anim calcmode="discrete" valueType="clr">
                                      <p:cBhvr override="childStyle">
                                        <p:cTn id="81" dur="80"/>
                                        <p:tgtEl>
                                          <p:spTgt spid="5142"/>
                                        </p:tgtEl>
                                        <p:attrNameLst>
                                          <p:attrName>style.color</p:attrName>
                                        </p:attrNameLst>
                                      </p:cBhvr>
                                      <p:tavLst>
                                        <p:tav tm="0">
                                          <p:val>
                                            <p:clrVal>
                                              <a:schemeClr val="accent2"/>
                                            </p:clrVal>
                                          </p:val>
                                        </p:tav>
                                        <p:tav tm="50000">
                                          <p:val>
                                            <p:clrVal>
                                              <a:schemeClr val="hlink"/>
                                            </p:clrVal>
                                          </p:val>
                                        </p:tav>
                                      </p:tavLst>
                                    </p:anim>
                                    <p:anim calcmode="discrete" valueType="clr">
                                      <p:cBhvr>
                                        <p:cTn id="82" dur="80"/>
                                        <p:tgtEl>
                                          <p:spTgt spid="5142"/>
                                        </p:tgtEl>
                                        <p:attrNameLst>
                                          <p:attrName>fillcolor</p:attrName>
                                        </p:attrNameLst>
                                      </p:cBhvr>
                                      <p:tavLst>
                                        <p:tav tm="0">
                                          <p:val>
                                            <p:clrVal>
                                              <a:schemeClr val="accent2"/>
                                            </p:clrVal>
                                          </p:val>
                                        </p:tav>
                                        <p:tav tm="50000">
                                          <p:val>
                                            <p:clrVal>
                                              <a:schemeClr val="hlink"/>
                                            </p:clrVal>
                                          </p:val>
                                        </p:tav>
                                      </p:tavLst>
                                    </p:anim>
                                    <p:set>
                                      <p:cBhvr>
                                        <p:cTn id="83" dur="80"/>
                                        <p:tgtEl>
                                          <p:spTgt spid="5142"/>
                                        </p:tgtEl>
                                        <p:attrNameLst>
                                          <p:attrName>fill.type</p:attrName>
                                        </p:attrNameLst>
                                      </p:cBhvr>
                                      <p:to>
                                        <p:strVal val="solid"/>
                                      </p:to>
                                    </p:set>
                                  </p:childTnLst>
                                </p:cTn>
                              </p:par>
                            </p:childTnLst>
                          </p:cTn>
                        </p:par>
                        <p:par>
                          <p:cTn id="84" fill="hold" nodeType="afterGroup">
                            <p:stCondLst>
                              <p:cond delay="860"/>
                            </p:stCondLst>
                            <p:childTnLst>
                              <p:par>
                                <p:cTn id="85" presetID="27" presetClass="entr" presetSubtype="0" fill="hold" grpId="0" nodeType="afterEffect">
                                  <p:stCondLst>
                                    <p:cond delay="0"/>
                                  </p:stCondLst>
                                  <p:iterate type="lt">
                                    <p:tmPct val="50000"/>
                                  </p:iterate>
                                  <p:childTnLst>
                                    <p:set>
                                      <p:cBhvr>
                                        <p:cTn id="86" dur="1" fill="hold">
                                          <p:stCondLst>
                                            <p:cond delay="0"/>
                                          </p:stCondLst>
                                        </p:cTn>
                                        <p:tgtEl>
                                          <p:spTgt spid="5143"/>
                                        </p:tgtEl>
                                        <p:attrNameLst>
                                          <p:attrName>style.visibility</p:attrName>
                                        </p:attrNameLst>
                                      </p:cBhvr>
                                      <p:to>
                                        <p:strVal val="visible"/>
                                      </p:to>
                                    </p:set>
                                    <p:anim calcmode="discrete" valueType="clr">
                                      <p:cBhvr override="childStyle">
                                        <p:cTn id="87" dur="80"/>
                                        <p:tgtEl>
                                          <p:spTgt spid="5143"/>
                                        </p:tgtEl>
                                        <p:attrNameLst>
                                          <p:attrName>style.color</p:attrName>
                                        </p:attrNameLst>
                                      </p:cBhvr>
                                      <p:tavLst>
                                        <p:tav tm="0">
                                          <p:val>
                                            <p:clrVal>
                                              <a:schemeClr val="accent2"/>
                                            </p:clrVal>
                                          </p:val>
                                        </p:tav>
                                        <p:tav tm="50000">
                                          <p:val>
                                            <p:clrVal>
                                              <a:schemeClr val="hlink"/>
                                            </p:clrVal>
                                          </p:val>
                                        </p:tav>
                                      </p:tavLst>
                                    </p:anim>
                                    <p:anim calcmode="discrete" valueType="clr">
                                      <p:cBhvr>
                                        <p:cTn id="88" dur="80"/>
                                        <p:tgtEl>
                                          <p:spTgt spid="5143"/>
                                        </p:tgtEl>
                                        <p:attrNameLst>
                                          <p:attrName>fillcolor</p:attrName>
                                        </p:attrNameLst>
                                      </p:cBhvr>
                                      <p:tavLst>
                                        <p:tav tm="0">
                                          <p:val>
                                            <p:clrVal>
                                              <a:schemeClr val="accent2"/>
                                            </p:clrVal>
                                          </p:val>
                                        </p:tav>
                                        <p:tav tm="50000">
                                          <p:val>
                                            <p:clrVal>
                                              <a:schemeClr val="hlink"/>
                                            </p:clrVal>
                                          </p:val>
                                        </p:tav>
                                      </p:tavLst>
                                    </p:anim>
                                    <p:set>
                                      <p:cBhvr>
                                        <p:cTn id="89" dur="80"/>
                                        <p:tgtEl>
                                          <p:spTgt spid="51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6" grpId="0"/>
      <p:bldP spid="5136" grpId="1"/>
      <p:bldP spid="5137" grpId="0"/>
      <p:bldP spid="5137" grpId="1"/>
      <p:bldP spid="5139" grpId="0"/>
      <p:bldP spid="5139" grpId="1"/>
      <p:bldP spid="5141" grpId="0"/>
      <p:bldP spid="5142" grpId="0" animBg="1"/>
      <p:bldP spid="5142" grpId="1" animBg="1"/>
      <p:bldP spid="5143" grpId="0"/>
      <p:bldP spid="514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Zeedonk_800"/>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8435" name="Text Box 3"/>
          <p:cNvSpPr txBox="1">
            <a:spLocks noChangeArrowheads="1"/>
          </p:cNvSpPr>
          <p:nvPr/>
        </p:nvSpPr>
        <p:spPr bwMode="auto">
          <a:xfrm>
            <a:off x="914400" y="6019800"/>
            <a:ext cx="5181600" cy="762000"/>
          </a:xfrm>
          <a:prstGeom prst="rect">
            <a:avLst/>
          </a:prstGeom>
          <a:noFill/>
          <a:ln w="9525">
            <a:noFill/>
            <a:miter lim="800000"/>
            <a:headEnd/>
            <a:tailEnd/>
          </a:ln>
        </p:spPr>
        <p:txBody>
          <a:bodyPr>
            <a:spAutoFit/>
          </a:bodyPr>
          <a:lstStyle/>
          <a:p>
            <a:pPr>
              <a:spcBef>
                <a:spcPct val="50000"/>
              </a:spcBef>
            </a:pPr>
            <a:r>
              <a:rPr lang="en-US" sz="4400" b="1">
                <a:solidFill>
                  <a:srgbClr val="FF0000"/>
                </a:solidFill>
              </a:rPr>
              <a:t>Ngốc nghếch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ox(in)">
                                      <p:cBhvr>
                                        <p:cTn id="7" dur="5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box(in)">
                                      <p:cBhvr>
                                        <p:cTn id="12" dur="5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A010"/>
          <p:cNvPicPr>
            <a:picLocks noChangeAspect="1" noChangeArrowheads="1"/>
          </p:cNvPicPr>
          <p:nvPr/>
        </p:nvPicPr>
        <p:blipFill>
          <a:blip r:embed="rId2"/>
          <a:srcRect/>
          <a:stretch>
            <a:fillRect/>
          </a:stretch>
        </p:blipFill>
        <p:spPr bwMode="auto">
          <a:xfrm>
            <a:off x="0" y="0"/>
            <a:ext cx="9144000" cy="6858000"/>
          </a:xfrm>
          <a:prstGeom prst="rect">
            <a:avLst/>
          </a:prstGeom>
          <a:noFill/>
          <a:ln w="76200" cmpd="tri">
            <a:solidFill>
              <a:srgbClr val="000000"/>
            </a:solidFill>
            <a:miter lim="800000"/>
            <a:headEnd/>
            <a:tailEnd/>
          </a:ln>
        </p:spPr>
      </p:pic>
      <p:sp>
        <p:nvSpPr>
          <p:cNvPr id="12291" name="Text Box 5"/>
          <p:cNvSpPr txBox="1">
            <a:spLocks noChangeArrowheads="1"/>
          </p:cNvSpPr>
          <p:nvPr/>
        </p:nvSpPr>
        <p:spPr bwMode="auto">
          <a:xfrm>
            <a:off x="1447800" y="228600"/>
            <a:ext cx="6477000" cy="1816100"/>
          </a:xfrm>
          <a:prstGeom prst="rect">
            <a:avLst/>
          </a:prstGeom>
          <a:noFill/>
          <a:ln w="9525">
            <a:noFill/>
            <a:miter lim="800000"/>
            <a:headEnd/>
            <a:tailEnd/>
          </a:ln>
        </p:spPr>
        <p:txBody>
          <a:bodyPr>
            <a:spAutoFit/>
          </a:bodyPr>
          <a:lstStyle/>
          <a:p>
            <a:pPr algn="ctr">
              <a:spcBef>
                <a:spcPct val="50000"/>
              </a:spcBef>
            </a:pPr>
            <a:r>
              <a:rPr lang="en-US" sz="2800" u="sng"/>
              <a:t>Luyện từ và câu :</a:t>
            </a:r>
          </a:p>
          <a:p>
            <a:pPr algn="ctr">
              <a:spcBef>
                <a:spcPct val="50000"/>
              </a:spcBef>
            </a:pPr>
            <a:r>
              <a:rPr lang="en-US" sz="2800"/>
              <a:t>Mở rộng vốn từ : </a:t>
            </a:r>
            <a:r>
              <a:rPr lang="en-US" sz="2800">
                <a:solidFill>
                  <a:srgbClr val="0033CC"/>
                </a:solidFill>
              </a:rPr>
              <a:t>từ ngữ về loài thú</a:t>
            </a:r>
          </a:p>
          <a:p>
            <a:pPr algn="ctr">
              <a:spcBef>
                <a:spcPct val="50000"/>
              </a:spcBef>
            </a:pPr>
            <a:r>
              <a:rPr lang="en-US" sz="2800">
                <a:solidFill>
                  <a:srgbClr val="0033CC"/>
                </a:solidFill>
              </a:rPr>
              <a:t>Dấu chấm, dấu phẩy</a:t>
            </a:r>
          </a:p>
        </p:txBody>
      </p:sp>
      <p:sp>
        <p:nvSpPr>
          <p:cNvPr id="19462" name="AutoShape 6"/>
          <p:cNvSpPr>
            <a:spLocks noChangeArrowheads="1"/>
          </p:cNvSpPr>
          <p:nvPr/>
        </p:nvSpPr>
        <p:spPr bwMode="auto">
          <a:xfrm>
            <a:off x="457200" y="3200400"/>
            <a:ext cx="8229600" cy="1828800"/>
          </a:xfrm>
          <a:prstGeom prst="horizontalScroll">
            <a:avLst>
              <a:gd name="adj" fmla="val 12500"/>
            </a:avLst>
          </a:prstGeom>
          <a:solidFill>
            <a:schemeClr val="hlink"/>
          </a:solidFill>
          <a:ln w="76200">
            <a:solidFill>
              <a:srgbClr val="FFFF00"/>
            </a:solidFill>
            <a:round/>
            <a:headEnd/>
            <a:tailEnd/>
          </a:ln>
        </p:spPr>
        <p:txBody>
          <a:bodyPr wrap="none" anchor="ctr"/>
          <a:lstStyle/>
          <a:p>
            <a:endParaRPr lang="en-US"/>
          </a:p>
        </p:txBody>
      </p:sp>
      <p:sp>
        <p:nvSpPr>
          <p:cNvPr id="19463" name="Text Box 7"/>
          <p:cNvSpPr txBox="1">
            <a:spLocks noChangeArrowheads="1"/>
          </p:cNvSpPr>
          <p:nvPr/>
        </p:nvSpPr>
        <p:spPr bwMode="auto">
          <a:xfrm>
            <a:off x="838200" y="3429000"/>
            <a:ext cx="7696200" cy="1160463"/>
          </a:xfrm>
          <a:prstGeom prst="rect">
            <a:avLst/>
          </a:prstGeom>
          <a:noFill/>
          <a:ln w="9525">
            <a:noFill/>
            <a:miter lim="800000"/>
            <a:headEnd/>
            <a:tailEnd/>
          </a:ln>
        </p:spPr>
        <p:txBody>
          <a:bodyPr>
            <a:spAutoFit/>
          </a:bodyPr>
          <a:lstStyle/>
          <a:p>
            <a:pPr algn="ctr">
              <a:spcBef>
                <a:spcPct val="50000"/>
              </a:spcBef>
            </a:pPr>
            <a:r>
              <a:rPr lang="en-US" sz="2800">
                <a:solidFill>
                  <a:srgbClr val="FFFF00"/>
                </a:solidFill>
              </a:rPr>
              <a:t>Bài sau : </a:t>
            </a:r>
          </a:p>
          <a:p>
            <a:pPr algn="ctr">
              <a:spcBef>
                <a:spcPct val="50000"/>
              </a:spcBef>
            </a:pPr>
            <a:r>
              <a:rPr lang="en-US" sz="2800">
                <a:solidFill>
                  <a:srgbClr val="FFFF00"/>
                </a:solidFill>
              </a:rPr>
              <a:t>Mở rộng vốn từ : từ ngữ về sông biển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0" fill="hold"/>
                                        <p:tgtEl>
                                          <p:spTgt spid="19462"/>
                                        </p:tgtEl>
                                        <p:attrNameLst>
                                          <p:attrName>ppt_x</p:attrName>
                                        </p:attrNameLst>
                                      </p:cBhvr>
                                      <p:tavLst>
                                        <p:tav tm="0">
                                          <p:val>
                                            <p:strVal val="#ppt_x"/>
                                          </p:val>
                                        </p:tav>
                                        <p:tav tm="100000">
                                          <p:val>
                                            <p:strVal val="#ppt_x"/>
                                          </p:val>
                                        </p:tav>
                                      </p:tavLst>
                                    </p:anim>
                                    <p:anim calcmode="lin" valueType="num">
                                      <p:cBhvr additive="base">
                                        <p:cTn id="8" dur="5000" fill="hold"/>
                                        <p:tgtEl>
                                          <p:spTgt spid="1946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0"/>
                            </p:stCondLst>
                            <p:childTnLst>
                              <p:par>
                                <p:cTn id="10" presetID="27" presetClass="entr" presetSubtype="0" fill="hold" grpId="0" nodeType="afterEffect">
                                  <p:stCondLst>
                                    <p:cond delay="0"/>
                                  </p:stCondLst>
                                  <p:iterate type="lt">
                                    <p:tmPct val="50000"/>
                                  </p:iterate>
                                  <p:childTnLst>
                                    <p:set>
                                      <p:cBhvr>
                                        <p:cTn id="11" dur="1" fill="hold">
                                          <p:stCondLst>
                                            <p:cond delay="0"/>
                                          </p:stCondLst>
                                        </p:cTn>
                                        <p:tgtEl>
                                          <p:spTgt spid="19463"/>
                                        </p:tgtEl>
                                        <p:attrNameLst>
                                          <p:attrName>style.visibility</p:attrName>
                                        </p:attrNameLst>
                                      </p:cBhvr>
                                      <p:to>
                                        <p:strVal val="visible"/>
                                      </p:to>
                                    </p:set>
                                    <p:anim calcmode="discrete" valueType="clr">
                                      <p:cBhvr override="childStyle">
                                        <p:cTn id="12" dur="80"/>
                                        <p:tgtEl>
                                          <p:spTgt spid="19463"/>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463"/>
                                        </p:tgtEl>
                                        <p:attrNameLst>
                                          <p:attrName>fillcolor</p:attrName>
                                        </p:attrNameLst>
                                      </p:cBhvr>
                                      <p:tavLst>
                                        <p:tav tm="0">
                                          <p:val>
                                            <p:clrVal>
                                              <a:schemeClr val="accent2"/>
                                            </p:clrVal>
                                          </p:val>
                                        </p:tav>
                                        <p:tav tm="50000">
                                          <p:val>
                                            <p:clrVal>
                                              <a:schemeClr val="hlink"/>
                                            </p:clrVal>
                                          </p:val>
                                        </p:tav>
                                      </p:tavLst>
                                    </p:anim>
                                    <p:set>
                                      <p:cBhvr>
                                        <p:cTn id="14" dur="80"/>
                                        <p:tgtEl>
                                          <p:spTgt spid="1946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P spid="194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8" name="Picture 32" descr="j0304933"/>
          <p:cNvPicPr>
            <a:picLocks noChangeAspect="1" noChangeArrowheads="1"/>
          </p:cNvPicPr>
          <p:nvPr/>
        </p:nvPicPr>
        <p:blipFill>
          <a:blip r:embed="rId2"/>
          <a:srcRect/>
          <a:stretch>
            <a:fillRect/>
          </a:stretch>
        </p:blipFill>
        <p:spPr bwMode="auto">
          <a:xfrm>
            <a:off x="6781800" y="4572000"/>
            <a:ext cx="2362200" cy="2286000"/>
          </a:xfrm>
          <a:prstGeom prst="rect">
            <a:avLst/>
          </a:prstGeom>
          <a:noFill/>
          <a:ln w="9525">
            <a:noFill/>
            <a:miter lim="800000"/>
            <a:headEnd/>
            <a:tailEnd/>
          </a:ln>
        </p:spPr>
      </p:pic>
      <p:pic>
        <p:nvPicPr>
          <p:cNvPr id="4100" name="Picture 4" descr="FILE145"/>
          <p:cNvPicPr>
            <a:picLocks noChangeAspect="1" noChangeArrowheads="1"/>
          </p:cNvPicPr>
          <p:nvPr/>
        </p:nvPicPr>
        <p:blipFill>
          <a:blip r:embed="rId3"/>
          <a:srcRect l="40997" t="11581" r="20499" b="22942"/>
          <a:stretch>
            <a:fillRect/>
          </a:stretch>
        </p:blipFill>
        <p:spPr bwMode="auto">
          <a:xfrm>
            <a:off x="1905000" y="5029200"/>
            <a:ext cx="2057400" cy="1828800"/>
          </a:xfrm>
          <a:prstGeom prst="rect">
            <a:avLst/>
          </a:prstGeom>
          <a:noFill/>
          <a:ln w="9525">
            <a:noFill/>
            <a:miter lim="800000"/>
            <a:headEnd/>
            <a:tailEnd/>
          </a:ln>
        </p:spPr>
      </p:pic>
      <p:pic>
        <p:nvPicPr>
          <p:cNvPr id="4101" name="Picture 5" descr="FILE102"/>
          <p:cNvPicPr>
            <a:picLocks noChangeAspect="1" noChangeArrowheads="1"/>
          </p:cNvPicPr>
          <p:nvPr/>
        </p:nvPicPr>
        <p:blipFill>
          <a:blip r:embed="rId4"/>
          <a:srcRect l="25266" t="12979"/>
          <a:stretch>
            <a:fillRect/>
          </a:stretch>
        </p:blipFill>
        <p:spPr bwMode="auto">
          <a:xfrm>
            <a:off x="4073525" y="5029200"/>
            <a:ext cx="2479675" cy="1828800"/>
          </a:xfrm>
          <a:prstGeom prst="rect">
            <a:avLst/>
          </a:prstGeom>
          <a:noFill/>
          <a:ln w="9525">
            <a:noFill/>
            <a:miter lim="800000"/>
            <a:headEnd/>
            <a:tailEnd/>
          </a:ln>
        </p:spPr>
      </p:pic>
      <p:pic>
        <p:nvPicPr>
          <p:cNvPr id="4102" name="Picture 6" descr="nai"/>
          <p:cNvPicPr>
            <a:picLocks noChangeAspect="1" noChangeArrowheads="1"/>
          </p:cNvPicPr>
          <p:nvPr/>
        </p:nvPicPr>
        <p:blipFill>
          <a:blip r:embed="rId5"/>
          <a:srcRect/>
          <a:stretch>
            <a:fillRect/>
          </a:stretch>
        </p:blipFill>
        <p:spPr bwMode="auto">
          <a:xfrm>
            <a:off x="1905000" y="3048000"/>
            <a:ext cx="2057400" cy="1905000"/>
          </a:xfrm>
          <a:prstGeom prst="rect">
            <a:avLst/>
          </a:prstGeom>
          <a:noFill/>
          <a:ln w="9525">
            <a:noFill/>
            <a:miter lim="800000"/>
            <a:headEnd/>
            <a:tailEnd/>
          </a:ln>
        </p:spPr>
      </p:pic>
      <p:pic>
        <p:nvPicPr>
          <p:cNvPr id="4103" name="Picture 7" descr="soi"/>
          <p:cNvPicPr>
            <a:picLocks noChangeAspect="1" noChangeArrowheads="1"/>
          </p:cNvPicPr>
          <p:nvPr/>
        </p:nvPicPr>
        <p:blipFill>
          <a:blip r:embed="rId6"/>
          <a:srcRect l="8800" t="-6400" r="11200" b="21066"/>
          <a:stretch>
            <a:fillRect/>
          </a:stretch>
        </p:blipFill>
        <p:spPr bwMode="auto">
          <a:xfrm>
            <a:off x="4073525" y="2971800"/>
            <a:ext cx="2479675" cy="1905000"/>
          </a:xfrm>
          <a:prstGeom prst="rect">
            <a:avLst/>
          </a:prstGeom>
          <a:noFill/>
          <a:ln w="9525">
            <a:noFill/>
            <a:miter lim="800000"/>
            <a:headEnd/>
            <a:tailEnd/>
          </a:ln>
        </p:spPr>
      </p:pic>
      <p:pic>
        <p:nvPicPr>
          <p:cNvPr id="4104" name="Picture 8" descr="soc"/>
          <p:cNvPicPr>
            <a:picLocks noChangeAspect="1" noChangeArrowheads="1"/>
          </p:cNvPicPr>
          <p:nvPr/>
        </p:nvPicPr>
        <p:blipFill>
          <a:blip r:embed="rId7"/>
          <a:srcRect l="20134"/>
          <a:stretch>
            <a:fillRect/>
          </a:stretch>
        </p:blipFill>
        <p:spPr bwMode="auto">
          <a:xfrm>
            <a:off x="6705600" y="3124200"/>
            <a:ext cx="2209800" cy="1752600"/>
          </a:xfrm>
          <a:prstGeom prst="rect">
            <a:avLst/>
          </a:prstGeom>
          <a:noFill/>
          <a:ln w="9525">
            <a:noFill/>
            <a:miter lim="800000"/>
            <a:headEnd/>
            <a:tailEnd/>
          </a:ln>
        </p:spPr>
      </p:pic>
      <p:grpSp>
        <p:nvGrpSpPr>
          <p:cNvPr id="2" name="Group 10"/>
          <p:cNvGrpSpPr>
            <a:grpSpLocks/>
          </p:cNvGrpSpPr>
          <p:nvPr/>
        </p:nvGrpSpPr>
        <p:grpSpPr bwMode="auto">
          <a:xfrm>
            <a:off x="2057400" y="781050"/>
            <a:ext cx="2209800" cy="647700"/>
            <a:chOff x="1296" y="-24"/>
            <a:chExt cx="1392" cy="408"/>
          </a:xfrm>
        </p:grpSpPr>
        <p:sp>
          <p:nvSpPr>
            <p:cNvPr id="3099" name="Rectangle 11"/>
            <p:cNvSpPr>
              <a:spLocks noChangeArrowheads="1"/>
            </p:cNvSpPr>
            <p:nvPr/>
          </p:nvSpPr>
          <p:spPr bwMode="auto">
            <a:xfrm>
              <a:off x="1372" y="43"/>
              <a:ext cx="1316" cy="341"/>
            </a:xfrm>
            <a:prstGeom prst="rect">
              <a:avLst/>
            </a:prstGeom>
            <a:gradFill rotWithShape="1">
              <a:gsLst>
                <a:gs pos="0">
                  <a:srgbClr val="33CCFF"/>
                </a:gs>
                <a:gs pos="50000">
                  <a:srgbClr val="FCFDFE"/>
                </a:gs>
                <a:gs pos="100000">
                  <a:srgbClr val="33CCFF"/>
                </a:gs>
              </a:gsLst>
              <a:lin ang="5400000" scaled="1"/>
            </a:gradFill>
            <a:ln w="9525">
              <a:solidFill>
                <a:srgbClr val="FFFFFF"/>
              </a:solidFill>
              <a:miter lim="800000"/>
              <a:headEnd/>
              <a:tailEnd/>
            </a:ln>
          </p:spPr>
          <p:txBody>
            <a:bodyPr wrap="none" anchor="ctr"/>
            <a:lstStyle/>
            <a:p>
              <a:endParaRPr lang="en-US"/>
            </a:p>
          </p:txBody>
        </p:sp>
        <p:sp>
          <p:nvSpPr>
            <p:cNvPr id="3100" name="Text Box 12"/>
            <p:cNvSpPr txBox="1">
              <a:spLocks noChangeArrowheads="1"/>
            </p:cNvSpPr>
            <p:nvPr/>
          </p:nvSpPr>
          <p:spPr bwMode="auto">
            <a:xfrm>
              <a:off x="1296" y="-24"/>
              <a:ext cx="1392" cy="404"/>
            </a:xfrm>
            <a:prstGeom prst="rect">
              <a:avLst/>
            </a:prstGeom>
            <a:noFill/>
            <a:ln w="9525">
              <a:noFill/>
              <a:miter lim="800000"/>
              <a:headEnd/>
              <a:tailEnd/>
            </a:ln>
          </p:spPr>
          <p:txBody>
            <a:bodyPr>
              <a:spAutoFit/>
            </a:bodyPr>
            <a:lstStyle/>
            <a:p>
              <a:pPr algn="ctr" eaLnBrk="0" hangingPunct="0">
                <a:spcBef>
                  <a:spcPct val="50000"/>
                </a:spcBef>
              </a:pPr>
              <a:r>
                <a:rPr lang="en-US" sz="3600" b="1">
                  <a:solidFill>
                    <a:srgbClr val="800080"/>
                  </a:solidFill>
                </a:rPr>
                <a:t> </a:t>
              </a:r>
              <a:r>
                <a:rPr lang="en-US" sz="3200" b="1">
                  <a:solidFill>
                    <a:srgbClr val="800080"/>
                  </a:solidFill>
                </a:rPr>
                <a:t>nhút nhát</a:t>
              </a:r>
            </a:p>
          </p:txBody>
        </p:sp>
      </p:grpSp>
      <p:grpSp>
        <p:nvGrpSpPr>
          <p:cNvPr id="3" name="Group 13"/>
          <p:cNvGrpSpPr>
            <a:grpSpLocks/>
          </p:cNvGrpSpPr>
          <p:nvPr/>
        </p:nvGrpSpPr>
        <p:grpSpPr bwMode="auto">
          <a:xfrm>
            <a:off x="7162800" y="1447800"/>
            <a:ext cx="1752600" cy="641350"/>
            <a:chOff x="0" y="-14"/>
            <a:chExt cx="1104" cy="404"/>
          </a:xfrm>
        </p:grpSpPr>
        <p:sp>
          <p:nvSpPr>
            <p:cNvPr id="3097" name="Rectangle 14"/>
            <p:cNvSpPr>
              <a:spLocks noChangeArrowheads="1"/>
            </p:cNvSpPr>
            <p:nvPr/>
          </p:nvSpPr>
          <p:spPr bwMode="auto">
            <a:xfrm>
              <a:off x="61" y="45"/>
              <a:ext cx="1043" cy="322"/>
            </a:xfrm>
            <a:prstGeom prst="rect">
              <a:avLst/>
            </a:prstGeom>
            <a:gradFill rotWithShape="1">
              <a:gsLst>
                <a:gs pos="0">
                  <a:srgbClr val="33CCFF"/>
                </a:gs>
                <a:gs pos="50000">
                  <a:srgbClr val="FCFDFE"/>
                </a:gs>
                <a:gs pos="100000">
                  <a:srgbClr val="33CCFF"/>
                </a:gs>
              </a:gsLst>
              <a:lin ang="5400000" scaled="1"/>
            </a:gradFill>
            <a:ln w="9525">
              <a:solidFill>
                <a:srgbClr val="FFFFFF"/>
              </a:solidFill>
              <a:miter lim="800000"/>
              <a:headEnd/>
              <a:tailEnd/>
            </a:ln>
          </p:spPr>
          <p:txBody>
            <a:bodyPr wrap="none" anchor="ctr"/>
            <a:lstStyle/>
            <a:p>
              <a:endParaRPr lang="en-US"/>
            </a:p>
          </p:txBody>
        </p:sp>
        <p:sp>
          <p:nvSpPr>
            <p:cNvPr id="3098" name="Text Box 15"/>
            <p:cNvSpPr txBox="1">
              <a:spLocks noChangeArrowheads="1"/>
            </p:cNvSpPr>
            <p:nvPr/>
          </p:nvSpPr>
          <p:spPr bwMode="auto">
            <a:xfrm>
              <a:off x="0" y="-14"/>
              <a:ext cx="1104" cy="404"/>
            </a:xfrm>
            <a:prstGeom prst="rect">
              <a:avLst/>
            </a:prstGeom>
            <a:noFill/>
            <a:ln w="9525">
              <a:noFill/>
              <a:miter lim="800000"/>
              <a:headEnd/>
              <a:tailEnd/>
            </a:ln>
          </p:spPr>
          <p:txBody>
            <a:bodyPr>
              <a:spAutoFit/>
            </a:bodyPr>
            <a:lstStyle/>
            <a:p>
              <a:pPr algn="ctr" eaLnBrk="0" hangingPunct="0">
                <a:spcBef>
                  <a:spcPct val="50000"/>
                </a:spcBef>
              </a:pPr>
              <a:r>
                <a:rPr lang="en-US" sz="3600" b="1">
                  <a:solidFill>
                    <a:srgbClr val="800080"/>
                  </a:solidFill>
                </a:rPr>
                <a:t> </a:t>
              </a:r>
              <a:r>
                <a:rPr lang="en-US" sz="3200" b="1">
                  <a:solidFill>
                    <a:srgbClr val="800080"/>
                  </a:solidFill>
                </a:rPr>
                <a:t>tò mò</a:t>
              </a:r>
            </a:p>
          </p:txBody>
        </p:sp>
      </p:grpSp>
      <p:grpSp>
        <p:nvGrpSpPr>
          <p:cNvPr id="4" name="Group 16"/>
          <p:cNvGrpSpPr>
            <a:grpSpLocks/>
          </p:cNvGrpSpPr>
          <p:nvPr/>
        </p:nvGrpSpPr>
        <p:grpSpPr bwMode="auto">
          <a:xfrm>
            <a:off x="7200900" y="781050"/>
            <a:ext cx="1828800" cy="641350"/>
            <a:chOff x="4608" y="-24"/>
            <a:chExt cx="1152" cy="404"/>
          </a:xfrm>
        </p:grpSpPr>
        <p:sp>
          <p:nvSpPr>
            <p:cNvPr id="3095" name="Rectangle 17"/>
            <p:cNvSpPr>
              <a:spLocks noChangeArrowheads="1"/>
            </p:cNvSpPr>
            <p:nvPr/>
          </p:nvSpPr>
          <p:spPr bwMode="auto">
            <a:xfrm>
              <a:off x="4672" y="44"/>
              <a:ext cx="1088" cy="330"/>
            </a:xfrm>
            <a:prstGeom prst="rect">
              <a:avLst/>
            </a:prstGeom>
            <a:gradFill rotWithShape="1">
              <a:gsLst>
                <a:gs pos="0">
                  <a:srgbClr val="33CCFF"/>
                </a:gs>
                <a:gs pos="50000">
                  <a:srgbClr val="FCFDFE"/>
                </a:gs>
                <a:gs pos="100000">
                  <a:srgbClr val="33CCFF"/>
                </a:gs>
              </a:gsLst>
              <a:lin ang="5400000" scaled="1"/>
            </a:gradFill>
            <a:ln w="9525">
              <a:solidFill>
                <a:srgbClr val="FFFFFF"/>
              </a:solidFill>
              <a:miter lim="800000"/>
              <a:headEnd/>
              <a:tailEnd/>
            </a:ln>
          </p:spPr>
          <p:txBody>
            <a:bodyPr wrap="none" anchor="ctr"/>
            <a:lstStyle/>
            <a:p>
              <a:endParaRPr lang="en-US"/>
            </a:p>
          </p:txBody>
        </p:sp>
        <p:sp>
          <p:nvSpPr>
            <p:cNvPr id="3096" name="Text Box 18"/>
            <p:cNvSpPr txBox="1">
              <a:spLocks noChangeArrowheads="1"/>
            </p:cNvSpPr>
            <p:nvPr/>
          </p:nvSpPr>
          <p:spPr bwMode="auto">
            <a:xfrm>
              <a:off x="4608" y="-24"/>
              <a:ext cx="1152" cy="404"/>
            </a:xfrm>
            <a:prstGeom prst="rect">
              <a:avLst/>
            </a:prstGeom>
            <a:noFill/>
            <a:ln w="9525">
              <a:noFill/>
              <a:miter lim="800000"/>
              <a:headEnd/>
              <a:tailEnd/>
            </a:ln>
          </p:spPr>
          <p:txBody>
            <a:bodyPr>
              <a:spAutoFit/>
            </a:bodyPr>
            <a:lstStyle/>
            <a:p>
              <a:pPr algn="ctr" eaLnBrk="0" hangingPunct="0">
                <a:spcBef>
                  <a:spcPct val="50000"/>
                </a:spcBef>
              </a:pPr>
              <a:r>
                <a:rPr lang="en-US" sz="3600" b="1">
                  <a:solidFill>
                    <a:srgbClr val="800080"/>
                  </a:solidFill>
                </a:rPr>
                <a:t> </a:t>
              </a:r>
              <a:r>
                <a:rPr lang="en-US" sz="3200" b="1">
                  <a:solidFill>
                    <a:srgbClr val="800080"/>
                  </a:solidFill>
                </a:rPr>
                <a:t>d</a:t>
              </a:r>
              <a:r>
                <a:rPr lang="en-US" sz="2800" b="1">
                  <a:solidFill>
                    <a:srgbClr val="800080"/>
                  </a:solidFill>
                </a:rPr>
                <a:t>ữ </a:t>
              </a:r>
              <a:r>
                <a:rPr lang="en-US" sz="3200" b="1">
                  <a:solidFill>
                    <a:srgbClr val="800080"/>
                  </a:solidFill>
                </a:rPr>
                <a:t>t</a:t>
              </a:r>
              <a:r>
                <a:rPr lang="en-US" sz="2900" b="1">
                  <a:solidFill>
                    <a:srgbClr val="800080"/>
                  </a:solidFill>
                </a:rPr>
                <a:t>ợ</a:t>
              </a:r>
              <a:r>
                <a:rPr lang="en-US" sz="3200" b="1">
                  <a:solidFill>
                    <a:srgbClr val="800080"/>
                  </a:solidFill>
                </a:rPr>
                <a:t>n</a:t>
              </a:r>
            </a:p>
          </p:txBody>
        </p:sp>
      </p:grpSp>
      <p:grpSp>
        <p:nvGrpSpPr>
          <p:cNvPr id="5" name="Group 19"/>
          <p:cNvGrpSpPr>
            <a:grpSpLocks/>
          </p:cNvGrpSpPr>
          <p:nvPr/>
        </p:nvGrpSpPr>
        <p:grpSpPr bwMode="auto">
          <a:xfrm>
            <a:off x="4457700" y="781050"/>
            <a:ext cx="2476500" cy="1138238"/>
            <a:chOff x="2868" y="-36"/>
            <a:chExt cx="1560" cy="717"/>
          </a:xfrm>
        </p:grpSpPr>
        <p:sp>
          <p:nvSpPr>
            <p:cNvPr id="3093" name="Rectangle 20"/>
            <p:cNvSpPr>
              <a:spLocks noChangeArrowheads="1"/>
            </p:cNvSpPr>
            <p:nvPr/>
          </p:nvSpPr>
          <p:spPr bwMode="auto">
            <a:xfrm>
              <a:off x="2954" y="30"/>
              <a:ext cx="1474" cy="345"/>
            </a:xfrm>
            <a:prstGeom prst="rect">
              <a:avLst/>
            </a:prstGeom>
            <a:gradFill rotWithShape="1">
              <a:gsLst>
                <a:gs pos="0">
                  <a:srgbClr val="33CCFF"/>
                </a:gs>
                <a:gs pos="50000">
                  <a:srgbClr val="FCFDFE"/>
                </a:gs>
                <a:gs pos="100000">
                  <a:srgbClr val="33CCFF"/>
                </a:gs>
              </a:gsLst>
              <a:lin ang="5400000" scaled="1"/>
            </a:gradFill>
            <a:ln w="9525">
              <a:solidFill>
                <a:srgbClr val="FFFFFF"/>
              </a:solidFill>
              <a:miter lim="800000"/>
              <a:headEnd/>
              <a:tailEnd/>
            </a:ln>
          </p:spPr>
          <p:txBody>
            <a:bodyPr wrap="none" anchor="ctr"/>
            <a:lstStyle/>
            <a:p>
              <a:endParaRPr lang="en-US"/>
            </a:p>
          </p:txBody>
        </p:sp>
        <p:sp>
          <p:nvSpPr>
            <p:cNvPr id="3094" name="Text Box 21"/>
            <p:cNvSpPr txBox="1">
              <a:spLocks noChangeArrowheads="1"/>
            </p:cNvSpPr>
            <p:nvPr/>
          </p:nvSpPr>
          <p:spPr bwMode="auto">
            <a:xfrm>
              <a:off x="2868" y="-36"/>
              <a:ext cx="1560" cy="717"/>
            </a:xfrm>
            <a:prstGeom prst="rect">
              <a:avLst/>
            </a:prstGeom>
            <a:noFill/>
            <a:ln w="9525">
              <a:noFill/>
              <a:miter lim="800000"/>
              <a:headEnd/>
              <a:tailEnd/>
            </a:ln>
          </p:spPr>
          <p:txBody>
            <a:bodyPr>
              <a:spAutoFit/>
            </a:bodyPr>
            <a:lstStyle/>
            <a:p>
              <a:pPr algn="ctr" eaLnBrk="0" hangingPunct="0">
                <a:spcBef>
                  <a:spcPct val="50000"/>
                </a:spcBef>
              </a:pPr>
              <a:r>
                <a:rPr lang="en-US" sz="3600" b="1">
                  <a:solidFill>
                    <a:srgbClr val="800080"/>
                  </a:solidFill>
                </a:rPr>
                <a:t> </a:t>
              </a:r>
              <a:r>
                <a:rPr lang="en-US" sz="3200" b="1">
                  <a:solidFill>
                    <a:srgbClr val="800080"/>
                  </a:solidFill>
                </a:rPr>
                <a:t>nhanh nh</a:t>
              </a:r>
              <a:r>
                <a:rPr lang="en-US" sz="2900" b="1">
                  <a:solidFill>
                    <a:srgbClr val="800080"/>
                  </a:solidFill>
                </a:rPr>
                <a:t>ẹ</a:t>
              </a:r>
              <a:r>
                <a:rPr lang="en-US" sz="3200" b="1">
                  <a:solidFill>
                    <a:srgbClr val="800080"/>
                  </a:solidFill>
                </a:rPr>
                <a:t>n</a:t>
              </a:r>
            </a:p>
          </p:txBody>
        </p:sp>
      </p:grpSp>
      <p:grpSp>
        <p:nvGrpSpPr>
          <p:cNvPr id="6" name="Group 22"/>
          <p:cNvGrpSpPr>
            <a:grpSpLocks/>
          </p:cNvGrpSpPr>
          <p:nvPr/>
        </p:nvGrpSpPr>
        <p:grpSpPr bwMode="auto">
          <a:xfrm>
            <a:off x="4724400" y="1466850"/>
            <a:ext cx="2057400" cy="1138238"/>
            <a:chOff x="1248" y="526"/>
            <a:chExt cx="1440" cy="717"/>
          </a:xfrm>
        </p:grpSpPr>
        <p:sp>
          <p:nvSpPr>
            <p:cNvPr id="3091" name="Rectangle 23"/>
            <p:cNvSpPr>
              <a:spLocks noChangeArrowheads="1"/>
            </p:cNvSpPr>
            <p:nvPr/>
          </p:nvSpPr>
          <p:spPr bwMode="auto">
            <a:xfrm>
              <a:off x="1327" y="564"/>
              <a:ext cx="1361" cy="348"/>
            </a:xfrm>
            <a:prstGeom prst="rect">
              <a:avLst/>
            </a:prstGeom>
            <a:gradFill rotWithShape="1">
              <a:gsLst>
                <a:gs pos="0">
                  <a:srgbClr val="33CCFF"/>
                </a:gs>
                <a:gs pos="50000">
                  <a:srgbClr val="FCFDFE"/>
                </a:gs>
                <a:gs pos="100000">
                  <a:srgbClr val="33CCFF"/>
                </a:gs>
              </a:gsLst>
              <a:lin ang="5400000" scaled="1"/>
            </a:gradFill>
            <a:ln w="9525">
              <a:solidFill>
                <a:srgbClr val="FFFFFF"/>
              </a:solidFill>
              <a:miter lim="800000"/>
              <a:headEnd/>
              <a:tailEnd/>
            </a:ln>
          </p:spPr>
          <p:txBody>
            <a:bodyPr wrap="none" anchor="ctr"/>
            <a:lstStyle/>
            <a:p>
              <a:endParaRPr lang="en-US"/>
            </a:p>
          </p:txBody>
        </p:sp>
        <p:sp>
          <p:nvSpPr>
            <p:cNvPr id="3092" name="Text Box 24"/>
            <p:cNvSpPr txBox="1">
              <a:spLocks noChangeArrowheads="1"/>
            </p:cNvSpPr>
            <p:nvPr/>
          </p:nvSpPr>
          <p:spPr bwMode="auto">
            <a:xfrm>
              <a:off x="1248" y="526"/>
              <a:ext cx="1440" cy="717"/>
            </a:xfrm>
            <a:prstGeom prst="rect">
              <a:avLst/>
            </a:prstGeom>
            <a:noFill/>
            <a:ln w="9525">
              <a:noFill/>
              <a:miter lim="800000"/>
              <a:headEnd/>
              <a:tailEnd/>
            </a:ln>
          </p:spPr>
          <p:txBody>
            <a:bodyPr>
              <a:spAutoFit/>
            </a:bodyPr>
            <a:lstStyle/>
            <a:p>
              <a:pPr algn="ctr" eaLnBrk="0" hangingPunct="0">
                <a:spcBef>
                  <a:spcPct val="50000"/>
                </a:spcBef>
              </a:pPr>
              <a:r>
                <a:rPr lang="en-US" sz="3600" b="1">
                  <a:solidFill>
                    <a:srgbClr val="800080"/>
                  </a:solidFill>
                </a:rPr>
                <a:t> </a:t>
              </a:r>
              <a:r>
                <a:rPr lang="en-US" sz="3200" b="1">
                  <a:solidFill>
                    <a:srgbClr val="800080"/>
                  </a:solidFill>
                </a:rPr>
                <a:t>hi</a:t>
              </a:r>
              <a:r>
                <a:rPr lang="en-US" sz="3000" b="1">
                  <a:solidFill>
                    <a:srgbClr val="800080"/>
                  </a:solidFill>
                </a:rPr>
                <a:t>ề</a:t>
              </a:r>
              <a:r>
                <a:rPr lang="en-US" sz="3200" b="1">
                  <a:solidFill>
                    <a:srgbClr val="800080"/>
                  </a:solidFill>
                </a:rPr>
                <a:t>n lành</a:t>
              </a:r>
            </a:p>
          </p:txBody>
        </p:sp>
      </p:grpSp>
      <p:grpSp>
        <p:nvGrpSpPr>
          <p:cNvPr id="7" name="Group 25"/>
          <p:cNvGrpSpPr>
            <a:grpSpLocks/>
          </p:cNvGrpSpPr>
          <p:nvPr/>
        </p:nvGrpSpPr>
        <p:grpSpPr bwMode="auto">
          <a:xfrm>
            <a:off x="2209800" y="1466850"/>
            <a:ext cx="2057400" cy="641350"/>
            <a:chOff x="1248" y="526"/>
            <a:chExt cx="1440" cy="404"/>
          </a:xfrm>
        </p:grpSpPr>
        <p:sp>
          <p:nvSpPr>
            <p:cNvPr id="3089" name="Rectangle 26"/>
            <p:cNvSpPr>
              <a:spLocks noChangeArrowheads="1"/>
            </p:cNvSpPr>
            <p:nvPr/>
          </p:nvSpPr>
          <p:spPr bwMode="auto">
            <a:xfrm>
              <a:off x="1327" y="564"/>
              <a:ext cx="1361" cy="348"/>
            </a:xfrm>
            <a:prstGeom prst="rect">
              <a:avLst/>
            </a:prstGeom>
            <a:gradFill rotWithShape="1">
              <a:gsLst>
                <a:gs pos="0">
                  <a:srgbClr val="33CCFF"/>
                </a:gs>
                <a:gs pos="50000">
                  <a:srgbClr val="FCFDFE"/>
                </a:gs>
                <a:gs pos="100000">
                  <a:srgbClr val="33CCFF"/>
                </a:gs>
              </a:gsLst>
              <a:lin ang="5400000" scaled="1"/>
            </a:gradFill>
            <a:ln w="9525">
              <a:solidFill>
                <a:srgbClr val="FFFFFF"/>
              </a:solidFill>
              <a:miter lim="800000"/>
              <a:headEnd/>
              <a:tailEnd/>
            </a:ln>
          </p:spPr>
          <p:txBody>
            <a:bodyPr wrap="none" anchor="ctr"/>
            <a:lstStyle/>
            <a:p>
              <a:endParaRPr lang="en-US"/>
            </a:p>
          </p:txBody>
        </p:sp>
        <p:sp>
          <p:nvSpPr>
            <p:cNvPr id="3090" name="Text Box 27"/>
            <p:cNvSpPr txBox="1">
              <a:spLocks noChangeArrowheads="1"/>
            </p:cNvSpPr>
            <p:nvPr/>
          </p:nvSpPr>
          <p:spPr bwMode="auto">
            <a:xfrm>
              <a:off x="1248" y="526"/>
              <a:ext cx="1440" cy="404"/>
            </a:xfrm>
            <a:prstGeom prst="rect">
              <a:avLst/>
            </a:prstGeom>
            <a:noFill/>
            <a:ln w="9525">
              <a:noFill/>
              <a:miter lim="800000"/>
              <a:headEnd/>
              <a:tailEnd/>
            </a:ln>
          </p:spPr>
          <p:txBody>
            <a:bodyPr>
              <a:spAutoFit/>
            </a:bodyPr>
            <a:lstStyle/>
            <a:p>
              <a:pPr algn="ctr" eaLnBrk="0" hangingPunct="0">
                <a:spcBef>
                  <a:spcPct val="50000"/>
                </a:spcBef>
              </a:pPr>
              <a:r>
                <a:rPr lang="en-US" sz="3600" b="1">
                  <a:solidFill>
                    <a:srgbClr val="800080"/>
                  </a:solidFill>
                </a:rPr>
                <a:t> </a:t>
              </a:r>
              <a:r>
                <a:rPr lang="en-US" sz="3200" b="1">
                  <a:solidFill>
                    <a:srgbClr val="800080"/>
                  </a:solidFill>
                </a:rPr>
                <a:t>tinh ranh</a:t>
              </a:r>
            </a:p>
          </p:txBody>
        </p:sp>
      </p:grpSp>
      <p:sp>
        <p:nvSpPr>
          <p:cNvPr id="4124" name="Text Box 28"/>
          <p:cNvSpPr txBox="1">
            <a:spLocks noChangeArrowheads="1"/>
          </p:cNvSpPr>
          <p:nvPr/>
        </p:nvSpPr>
        <p:spPr bwMode="auto">
          <a:xfrm>
            <a:off x="1600200" y="44450"/>
            <a:ext cx="7543800" cy="946150"/>
          </a:xfrm>
          <a:prstGeom prst="rect">
            <a:avLst/>
          </a:prstGeom>
          <a:noFill/>
          <a:ln w="9525" algn="ctr">
            <a:noFill/>
            <a:miter lim="800000"/>
            <a:headEnd/>
            <a:tailEnd/>
          </a:ln>
        </p:spPr>
        <p:txBody>
          <a:bodyPr>
            <a:spAutoFit/>
          </a:bodyPr>
          <a:lstStyle/>
          <a:p>
            <a:pPr algn="ctr"/>
            <a:r>
              <a:rPr lang="en-US" sz="2800" b="1">
                <a:solidFill>
                  <a:srgbClr val="FFFFFF"/>
                </a:solidFill>
              </a:rPr>
              <a:t> </a:t>
            </a:r>
            <a:r>
              <a:rPr lang="en-US" sz="2800" b="1">
                <a:solidFill>
                  <a:srgbClr val="FF3300"/>
                </a:solidFill>
              </a:rPr>
              <a:t>Chọn cho mỗi con vật trong tranh vẽ sau đây một từ chỉ đúng đặc điểm của nó:</a:t>
            </a:r>
            <a:r>
              <a:rPr lang="en-US" sz="2800">
                <a:solidFill>
                  <a:srgbClr val="FF3300"/>
                </a:solidFill>
              </a:rPr>
              <a:t>     </a:t>
            </a:r>
          </a:p>
        </p:txBody>
      </p:sp>
      <p:sp>
        <p:nvSpPr>
          <p:cNvPr id="3087" name="WordArt 33"/>
          <p:cNvSpPr>
            <a:spLocks noChangeArrowheads="1" noChangeShapeType="1" noTextEdit="1"/>
          </p:cNvSpPr>
          <p:nvPr/>
        </p:nvSpPr>
        <p:spPr bwMode="auto">
          <a:xfrm rot="5400000">
            <a:off x="-1647825" y="3629025"/>
            <a:ext cx="4953000" cy="1047750"/>
          </a:xfrm>
          <a:prstGeom prst="rect">
            <a:avLst/>
          </a:prstGeom>
        </p:spPr>
        <p:txBody>
          <a:bodyPr vert="wordArtVert" wrap="none" fromWordArt="1">
            <a:prstTxWarp prst="textPlain">
              <a:avLst>
                <a:gd name="adj" fmla="val 50000"/>
              </a:avLst>
            </a:prstTxWarp>
          </a:bodyPr>
          <a:lstStyle/>
          <a:p>
            <a:pPr algn="ctr" fontAlgn="auto"/>
            <a:r>
              <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Arial"/>
                <a:cs typeface="Arial"/>
              </a:rPr>
              <a:t>Tìm chữ</a:t>
            </a:r>
          </a:p>
        </p:txBody>
      </p:sp>
      <p:sp>
        <p:nvSpPr>
          <p:cNvPr id="3088" name="WordArt 34"/>
          <p:cNvSpPr>
            <a:spLocks noChangeArrowheads="1" noChangeShapeType="1" noTextEdit="1"/>
          </p:cNvSpPr>
          <p:nvPr/>
        </p:nvSpPr>
        <p:spPr bwMode="auto">
          <a:xfrm>
            <a:off x="228600" y="381000"/>
            <a:ext cx="1828800" cy="914400"/>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a:r>
              <a:rPr lang="vi-VN" sz="3600" kern="10">
                <a:ln w="9525">
                  <a:round/>
                  <a:headEnd/>
                  <a:tailEnd/>
                </a:ln>
                <a:gradFill rotWithShape="1">
                  <a:gsLst>
                    <a:gs pos="0">
                      <a:srgbClr val="FFFFCC"/>
                    </a:gs>
                    <a:gs pos="100000">
                      <a:srgbClr val="FF9999"/>
                    </a:gs>
                  </a:gsLst>
                  <a:lin ang="5400000" scaled="1"/>
                </a:gradFill>
                <a:latin typeface="Arial"/>
                <a:cs typeface="Arial"/>
              </a:rPr>
              <a:t>Trò chơi</a:t>
            </a:r>
            <a:endParaRPr lang="en-US" sz="3600" kern="10">
              <a:ln w="9525">
                <a:round/>
                <a:headEnd/>
                <a:tailEnd/>
              </a:ln>
              <a:gradFill rotWithShape="1">
                <a:gsLst>
                  <a:gs pos="0">
                    <a:srgbClr val="FFFFCC"/>
                  </a:gs>
                  <a:gs pos="100000">
                    <a:srgbClr val="FF9999"/>
                  </a:gs>
                </a:gsLst>
                <a:lin ang="5400000" scaled="1"/>
              </a:gradFill>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124"/>
                                        </p:tgtEl>
                                        <p:attrNameLst>
                                          <p:attrName>style.visibility</p:attrName>
                                        </p:attrNameLst>
                                      </p:cBhvr>
                                      <p:to>
                                        <p:strVal val="visible"/>
                                      </p:to>
                                    </p:set>
                                    <p:animEffect transition="in" filter="wheel(4)">
                                      <p:cBhvr>
                                        <p:cTn id="7" dur="1000"/>
                                        <p:tgtEl>
                                          <p:spTgt spid="4124"/>
                                        </p:tgtEl>
                                      </p:cBhvr>
                                    </p:animEffect>
                                  </p:childTnLst>
                                </p:cTn>
                              </p:par>
                            </p:childTnLst>
                          </p:cTn>
                        </p:par>
                        <p:par>
                          <p:cTn id="8" fill="hold" nodeType="afterGroup">
                            <p:stCondLst>
                              <p:cond delay="1000"/>
                            </p:stCondLst>
                            <p:childTnLst>
                              <p:par>
                                <p:cTn id="9" presetID="3"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linds(horizontal)">
                                      <p:cBhvr>
                                        <p:cTn id="11" dur="500"/>
                                        <p:tgtEl>
                                          <p:spTgt spid="3"/>
                                        </p:tgtEl>
                                      </p:cBhvr>
                                    </p:animEffect>
                                  </p:childTnLst>
                                </p:cTn>
                              </p:par>
                              <p:par>
                                <p:cTn id="12" presetID="3" presetClass="entr" presetSubtype="1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par>
                                <p:cTn id="15" presetID="3"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par>
                                <p:cTn id="18" presetID="3"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par>
                                <p:cTn id="21" presetID="3" presetClass="entr" presetSubtype="1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linds(horizontal)">
                                      <p:cBhvr>
                                        <p:cTn id="23" dur="500"/>
                                        <p:tgtEl>
                                          <p:spTgt spid="2"/>
                                        </p:tgtEl>
                                      </p:cBhvr>
                                    </p:animEffect>
                                  </p:childTnLst>
                                </p:cTn>
                              </p:par>
                              <p:par>
                                <p:cTn id="24" presetID="3" presetClass="entr" presetSubtype="1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linds(horizontal)">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4102"/>
                                        </p:tgtEl>
                                        <p:attrNameLst>
                                          <p:attrName>style.visibility</p:attrName>
                                        </p:attrNameLst>
                                      </p:cBhvr>
                                      <p:to>
                                        <p:strVal val="visible"/>
                                      </p:to>
                                    </p:set>
                                    <p:animEffect transition="in" filter="blinds(horizontal)">
                                      <p:cBhvr>
                                        <p:cTn id="31" dur="500"/>
                                        <p:tgtEl>
                                          <p:spTgt spid="4102"/>
                                        </p:tgtEl>
                                      </p:cBhvr>
                                    </p:animEffect>
                                  </p:childTnLst>
                                </p:cTn>
                              </p:par>
                              <p:par>
                                <p:cTn id="32" presetID="3" presetClass="entr" presetSubtype="10" fill="hold" nodeType="withEffect">
                                  <p:stCondLst>
                                    <p:cond delay="0"/>
                                  </p:stCondLst>
                                  <p:childTnLst>
                                    <p:set>
                                      <p:cBhvr>
                                        <p:cTn id="33" dur="1" fill="hold">
                                          <p:stCondLst>
                                            <p:cond delay="0"/>
                                          </p:stCondLst>
                                        </p:cTn>
                                        <p:tgtEl>
                                          <p:spTgt spid="4103"/>
                                        </p:tgtEl>
                                        <p:attrNameLst>
                                          <p:attrName>style.visibility</p:attrName>
                                        </p:attrNameLst>
                                      </p:cBhvr>
                                      <p:to>
                                        <p:strVal val="visible"/>
                                      </p:to>
                                    </p:set>
                                    <p:animEffect transition="in" filter="blinds(horizontal)">
                                      <p:cBhvr>
                                        <p:cTn id="34" dur="500"/>
                                        <p:tgtEl>
                                          <p:spTgt spid="4103"/>
                                        </p:tgtEl>
                                      </p:cBhvr>
                                    </p:animEffect>
                                  </p:childTnLst>
                                </p:cTn>
                              </p:par>
                              <p:par>
                                <p:cTn id="35" presetID="3" presetClass="entr" presetSubtype="10" fill="hold" nodeType="withEffect">
                                  <p:stCondLst>
                                    <p:cond delay="0"/>
                                  </p:stCondLst>
                                  <p:childTnLst>
                                    <p:set>
                                      <p:cBhvr>
                                        <p:cTn id="36" dur="1" fill="hold">
                                          <p:stCondLst>
                                            <p:cond delay="0"/>
                                          </p:stCondLst>
                                        </p:cTn>
                                        <p:tgtEl>
                                          <p:spTgt spid="4104"/>
                                        </p:tgtEl>
                                        <p:attrNameLst>
                                          <p:attrName>style.visibility</p:attrName>
                                        </p:attrNameLst>
                                      </p:cBhvr>
                                      <p:to>
                                        <p:strVal val="visible"/>
                                      </p:to>
                                    </p:set>
                                    <p:animEffect transition="in" filter="blinds(horizontal)">
                                      <p:cBhvr>
                                        <p:cTn id="37" dur="500"/>
                                        <p:tgtEl>
                                          <p:spTgt spid="4104"/>
                                        </p:tgtEl>
                                      </p:cBhvr>
                                    </p:animEffect>
                                  </p:childTnLst>
                                </p:cTn>
                              </p:par>
                              <p:par>
                                <p:cTn id="38" presetID="3" presetClass="entr" presetSubtype="10" fill="hold" nodeType="withEffect">
                                  <p:stCondLst>
                                    <p:cond delay="0"/>
                                  </p:stCondLst>
                                  <p:childTnLst>
                                    <p:set>
                                      <p:cBhvr>
                                        <p:cTn id="39" dur="1" fill="hold">
                                          <p:stCondLst>
                                            <p:cond delay="0"/>
                                          </p:stCondLst>
                                        </p:cTn>
                                        <p:tgtEl>
                                          <p:spTgt spid="4101"/>
                                        </p:tgtEl>
                                        <p:attrNameLst>
                                          <p:attrName>style.visibility</p:attrName>
                                        </p:attrNameLst>
                                      </p:cBhvr>
                                      <p:to>
                                        <p:strVal val="visible"/>
                                      </p:to>
                                    </p:set>
                                    <p:animEffect transition="in" filter="blinds(horizontal)">
                                      <p:cBhvr>
                                        <p:cTn id="40" dur="500"/>
                                        <p:tgtEl>
                                          <p:spTgt spid="4101"/>
                                        </p:tgtEl>
                                      </p:cBhvr>
                                    </p:animEffect>
                                  </p:childTnLst>
                                </p:cTn>
                              </p:par>
                              <p:par>
                                <p:cTn id="41" presetID="3" presetClass="entr" presetSubtype="10" fill="hold" nodeType="withEffect">
                                  <p:stCondLst>
                                    <p:cond delay="0"/>
                                  </p:stCondLst>
                                  <p:childTnLst>
                                    <p:set>
                                      <p:cBhvr>
                                        <p:cTn id="42" dur="1" fill="hold">
                                          <p:stCondLst>
                                            <p:cond delay="0"/>
                                          </p:stCondLst>
                                        </p:cTn>
                                        <p:tgtEl>
                                          <p:spTgt spid="4100"/>
                                        </p:tgtEl>
                                        <p:attrNameLst>
                                          <p:attrName>style.visibility</p:attrName>
                                        </p:attrNameLst>
                                      </p:cBhvr>
                                      <p:to>
                                        <p:strVal val="visible"/>
                                      </p:to>
                                    </p:set>
                                    <p:animEffect transition="in" filter="blinds(horizontal)">
                                      <p:cBhvr>
                                        <p:cTn id="43" dur="500"/>
                                        <p:tgtEl>
                                          <p:spTgt spid="4100"/>
                                        </p:tgtEl>
                                      </p:cBhvr>
                                    </p:animEffect>
                                  </p:childTnLst>
                                </p:cTn>
                              </p:par>
                            </p:childTnLst>
                          </p:cTn>
                        </p:par>
                        <p:par>
                          <p:cTn id="44" fill="hold" nodeType="afterGroup">
                            <p:stCondLst>
                              <p:cond delay="500"/>
                            </p:stCondLst>
                            <p:childTnLst>
                              <p:par>
                                <p:cTn id="45" presetID="3" presetClass="entr" presetSubtype="10" fill="hold" nodeType="afterEffect">
                                  <p:stCondLst>
                                    <p:cond delay="0"/>
                                  </p:stCondLst>
                                  <p:childTnLst>
                                    <p:set>
                                      <p:cBhvr>
                                        <p:cTn id="46" dur="1" fill="hold">
                                          <p:stCondLst>
                                            <p:cond delay="0"/>
                                          </p:stCondLst>
                                        </p:cTn>
                                        <p:tgtEl>
                                          <p:spTgt spid="4128"/>
                                        </p:tgtEl>
                                        <p:attrNameLst>
                                          <p:attrName>style.visibility</p:attrName>
                                        </p:attrNameLst>
                                      </p:cBhvr>
                                      <p:to>
                                        <p:strVal val="visible"/>
                                      </p:to>
                                    </p:set>
                                    <p:animEffect transition="in" filter="blinds(horizontal)">
                                      <p:cBhvr>
                                        <p:cTn id="47" dur="500"/>
                                        <p:tgtEl>
                                          <p:spTgt spid="412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2" presetClass="path" presetSubtype="0" accel="50000" decel="50000" fill="hold" nodeType="clickEffect">
                                  <p:stCondLst>
                                    <p:cond delay="0"/>
                                  </p:stCondLst>
                                  <p:childTnLst>
                                    <p:animMotion origin="layout" path="M 3.33333E-6 -2.25434E-6 L -0.5625 0.69688 " pathEditMode="relative" rAng="0" ptsTypes="AA">
                                      <p:cBhvr>
                                        <p:cTn id="51" dur="2000" fill="hold"/>
                                        <p:tgtEl>
                                          <p:spTgt spid="3"/>
                                        </p:tgtEl>
                                        <p:attrNameLst>
                                          <p:attrName>ppt_x</p:attrName>
                                          <p:attrName>ppt_y</p:attrName>
                                        </p:attrNameLst>
                                      </p:cBhvr>
                                      <p:rCtr x="-281" y="348"/>
                                    </p:animMotion>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path" presetSubtype="0" accel="50000" decel="50000" fill="hold" nodeType="clickEffect">
                                  <p:stCondLst>
                                    <p:cond delay="0"/>
                                  </p:stCondLst>
                                  <p:childTnLst>
                                    <p:animMotion origin="layout" path="M -3.33333E-6 -4.85549E-6 L 0.5375 0.79353 " pathEditMode="relative" rAng="0" ptsTypes="AA">
                                      <p:cBhvr>
                                        <p:cTn id="55" dur="2000" fill="hold"/>
                                        <p:tgtEl>
                                          <p:spTgt spid="2"/>
                                        </p:tgtEl>
                                        <p:attrNameLst>
                                          <p:attrName>ppt_x</p:attrName>
                                          <p:attrName>ppt_y</p:attrName>
                                        </p:attrNameLst>
                                      </p:cBhvr>
                                      <p:rCtr x="269" y="397"/>
                                    </p:animMotion>
                                  </p:childTnLst>
                                </p:cTn>
                              </p:par>
                            </p:childTnLst>
                          </p:cTn>
                        </p:par>
                      </p:childTnLst>
                    </p:cTn>
                  </p:par>
                  <p:par>
                    <p:cTn id="56" fill="hold" nodeType="clickPar">
                      <p:stCondLst>
                        <p:cond delay="indefinite"/>
                      </p:stCondLst>
                      <p:childTnLst>
                        <p:par>
                          <p:cTn id="57" fill="hold" nodeType="withGroup">
                            <p:stCondLst>
                              <p:cond delay="0"/>
                            </p:stCondLst>
                            <p:childTnLst>
                              <p:par>
                                <p:cTn id="58" presetID="42" presetClass="path" presetSubtype="0" accel="50000" decel="50000" fill="hold" nodeType="clickEffect">
                                  <p:stCondLst>
                                    <p:cond delay="0"/>
                                  </p:stCondLst>
                                  <p:childTnLst>
                                    <p:animMotion origin="layout" path="M 3.33333E-6 3.93064E-6 L 0.22708 0.52693 " pathEditMode="relative" rAng="0" ptsTypes="AA">
                                      <p:cBhvr>
                                        <p:cTn id="59" dur="2000" fill="hold"/>
                                        <p:tgtEl>
                                          <p:spTgt spid="5"/>
                                        </p:tgtEl>
                                        <p:attrNameLst>
                                          <p:attrName>ppt_x</p:attrName>
                                          <p:attrName>ppt_y</p:attrName>
                                        </p:attrNameLst>
                                      </p:cBhvr>
                                      <p:rCtr x="114" y="263"/>
                                    </p:animMotion>
                                  </p:childTnLst>
                                </p:cTn>
                              </p:par>
                            </p:childTnLst>
                          </p:cTn>
                        </p:par>
                      </p:childTnLst>
                    </p:cTn>
                  </p:par>
                  <p:par>
                    <p:cTn id="60" fill="hold" nodeType="clickPar">
                      <p:stCondLst>
                        <p:cond delay="indefinite"/>
                      </p:stCondLst>
                      <p:childTnLst>
                        <p:par>
                          <p:cTn id="61" fill="hold" nodeType="withGroup">
                            <p:stCondLst>
                              <p:cond delay="0"/>
                            </p:stCondLst>
                            <p:childTnLst>
                              <p:par>
                                <p:cTn id="62" presetID="42" presetClass="path" presetSubtype="0" accel="50000" decel="50000" fill="hold" nodeType="clickEffect">
                                  <p:stCondLst>
                                    <p:cond delay="0"/>
                                  </p:stCondLst>
                                  <p:childTnLst>
                                    <p:animMotion origin="layout" path="M 0 -2.42775E-6 L -0.3125 0.79399 " pathEditMode="relative" rAng="0" ptsTypes="AA">
                                      <p:cBhvr>
                                        <p:cTn id="63" dur="2000" fill="hold"/>
                                        <p:tgtEl>
                                          <p:spTgt spid="4"/>
                                        </p:tgtEl>
                                        <p:attrNameLst>
                                          <p:attrName>ppt_x</p:attrName>
                                          <p:attrName>ppt_y</p:attrName>
                                        </p:attrNameLst>
                                      </p:cBhvr>
                                      <p:rCtr x="-156" y="397"/>
                                    </p:animMotion>
                                  </p:childTnLst>
                                </p:cTn>
                              </p:par>
                            </p:childTnLst>
                          </p:cTn>
                        </p:par>
                      </p:childTnLst>
                    </p:cTn>
                  </p:par>
                  <p:par>
                    <p:cTn id="64" fill="hold" nodeType="clickPar">
                      <p:stCondLst>
                        <p:cond delay="indefinite"/>
                      </p:stCondLst>
                      <p:childTnLst>
                        <p:par>
                          <p:cTn id="65" fill="hold" nodeType="withGroup">
                            <p:stCondLst>
                              <p:cond delay="0"/>
                            </p:stCondLst>
                            <p:childTnLst>
                              <p:par>
                                <p:cTn id="66" presetID="42" presetClass="path" presetSubtype="0" accel="50000" decel="50000" fill="hold" nodeType="clickEffect">
                                  <p:stCondLst>
                                    <p:cond delay="0"/>
                                  </p:stCondLst>
                                  <p:childTnLst>
                                    <p:animMotion origin="layout" path="M 3.33333E-6 3.17919E-6 L 0.22916 0.42774 " pathEditMode="relative" rAng="0" ptsTypes="AA">
                                      <p:cBhvr>
                                        <p:cTn id="67" dur="2000" fill="hold"/>
                                        <p:tgtEl>
                                          <p:spTgt spid="7"/>
                                        </p:tgtEl>
                                        <p:attrNameLst>
                                          <p:attrName>ppt_x</p:attrName>
                                          <p:attrName>ppt_y</p:attrName>
                                        </p:attrNameLst>
                                      </p:cBhvr>
                                      <p:rCtr x="115" y="214"/>
                                    </p:animMotion>
                                  </p:childTnLst>
                                </p:cTn>
                              </p:par>
                            </p:childTnLst>
                          </p:cTn>
                        </p:par>
                      </p:childTnLst>
                    </p:cTn>
                  </p:par>
                  <p:par>
                    <p:cTn id="68" fill="hold" nodeType="clickPar">
                      <p:stCondLst>
                        <p:cond delay="indefinite"/>
                      </p:stCondLst>
                      <p:childTnLst>
                        <p:par>
                          <p:cTn id="69" fill="hold" nodeType="withGroup">
                            <p:stCondLst>
                              <p:cond delay="0"/>
                            </p:stCondLst>
                            <p:childTnLst>
                              <p:par>
                                <p:cTn id="70" presetID="42" presetClass="path" presetSubtype="0" accel="50000" decel="50000" fill="hold" nodeType="clickEffect">
                                  <p:stCondLst>
                                    <p:cond delay="0"/>
                                  </p:stCondLst>
                                  <p:childTnLst>
                                    <p:animMotion origin="layout" path="M 3.33333E-6 3.17919E-6 L -0.3125 0.42774 " pathEditMode="relative" rAng="0" ptsTypes="AA">
                                      <p:cBhvr>
                                        <p:cTn id="71" dur="2000" fill="hold"/>
                                        <p:tgtEl>
                                          <p:spTgt spid="6"/>
                                        </p:tgtEl>
                                        <p:attrNameLst>
                                          <p:attrName>ppt_x</p:attrName>
                                          <p:attrName>ppt_y</p:attrName>
                                        </p:attrNameLst>
                                      </p:cBhvr>
                                      <p:rCtr x="-156" y="2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0" descr="frame-058"/>
          <p:cNvPicPr>
            <a:picLocks noChangeAspect="1" noChangeArrowheads="1"/>
          </p:cNvPicPr>
          <p:nvPr/>
        </p:nvPicPr>
        <p:blipFill>
          <a:blip r:embed="rId2"/>
          <a:srcRect/>
          <a:stretch>
            <a:fillRect/>
          </a:stretch>
        </p:blipFill>
        <p:spPr bwMode="auto">
          <a:xfrm>
            <a:off x="76200" y="0"/>
            <a:ext cx="9144000" cy="6858000"/>
          </a:xfrm>
          <a:prstGeom prst="rect">
            <a:avLst/>
          </a:prstGeom>
          <a:noFill/>
          <a:ln w="9525">
            <a:noFill/>
            <a:miter lim="800000"/>
            <a:headEnd/>
            <a:tailEnd/>
          </a:ln>
        </p:spPr>
      </p:pic>
      <p:sp>
        <p:nvSpPr>
          <p:cNvPr id="4099" name="Text Box 6"/>
          <p:cNvSpPr txBox="1">
            <a:spLocks noChangeArrowheads="1"/>
          </p:cNvSpPr>
          <p:nvPr/>
        </p:nvSpPr>
        <p:spPr bwMode="auto">
          <a:xfrm>
            <a:off x="2971800" y="838200"/>
            <a:ext cx="3429000" cy="519113"/>
          </a:xfrm>
          <a:prstGeom prst="rect">
            <a:avLst/>
          </a:prstGeom>
          <a:noFill/>
          <a:ln w="9525">
            <a:noFill/>
            <a:miter lim="800000"/>
            <a:headEnd/>
            <a:tailEnd/>
          </a:ln>
        </p:spPr>
        <p:txBody>
          <a:bodyPr>
            <a:spAutoFit/>
          </a:bodyPr>
          <a:lstStyle/>
          <a:p>
            <a:pPr>
              <a:spcBef>
                <a:spcPct val="50000"/>
              </a:spcBef>
            </a:pPr>
            <a:r>
              <a:rPr lang="en-US" sz="2800" u="sng">
                <a:solidFill>
                  <a:srgbClr val="FFFF00"/>
                </a:solidFill>
              </a:rPr>
              <a:t>Luyện từ và câu :</a:t>
            </a:r>
          </a:p>
        </p:txBody>
      </p:sp>
      <p:sp>
        <p:nvSpPr>
          <p:cNvPr id="4100" name="Text Box 7"/>
          <p:cNvSpPr txBox="1">
            <a:spLocks noChangeArrowheads="1"/>
          </p:cNvSpPr>
          <p:nvPr/>
        </p:nvSpPr>
        <p:spPr bwMode="auto">
          <a:xfrm>
            <a:off x="1143000" y="1371600"/>
            <a:ext cx="6705600" cy="1160463"/>
          </a:xfrm>
          <a:prstGeom prst="rect">
            <a:avLst/>
          </a:prstGeom>
          <a:noFill/>
          <a:ln w="9525">
            <a:noFill/>
            <a:miter lim="800000"/>
            <a:headEnd/>
            <a:tailEnd/>
          </a:ln>
        </p:spPr>
        <p:txBody>
          <a:bodyPr>
            <a:spAutoFit/>
          </a:bodyPr>
          <a:lstStyle/>
          <a:p>
            <a:pPr>
              <a:spcBef>
                <a:spcPct val="50000"/>
              </a:spcBef>
            </a:pPr>
            <a:r>
              <a:rPr lang="en-US" sz="2800">
                <a:solidFill>
                  <a:srgbClr val="FFFF00"/>
                </a:solidFill>
              </a:rPr>
              <a:t>Mở rộng vốn từ</a:t>
            </a:r>
            <a:r>
              <a:rPr lang="en-US" sz="2800"/>
              <a:t> </a:t>
            </a:r>
            <a:r>
              <a:rPr lang="en-US" sz="2800">
                <a:solidFill>
                  <a:srgbClr val="FFFF00"/>
                </a:solidFill>
              </a:rPr>
              <a:t>: từ ngữ về loài thú</a:t>
            </a:r>
          </a:p>
          <a:p>
            <a:pPr>
              <a:spcBef>
                <a:spcPct val="50000"/>
              </a:spcBef>
            </a:pPr>
            <a:r>
              <a:rPr lang="en-US" sz="2800">
                <a:solidFill>
                  <a:srgbClr val="FFFF00"/>
                </a:solidFill>
              </a:rPr>
              <a:t>                           Dấu chấm, dấu phẩy</a:t>
            </a:r>
          </a:p>
        </p:txBody>
      </p:sp>
      <p:sp>
        <p:nvSpPr>
          <p:cNvPr id="4101" name="Rectangle 11"/>
          <p:cNvSpPr>
            <a:spLocks noChangeArrowheads="1"/>
          </p:cNvSpPr>
          <p:nvPr/>
        </p:nvSpPr>
        <p:spPr bwMode="auto">
          <a:xfrm>
            <a:off x="381000" y="6096000"/>
            <a:ext cx="6400800" cy="762000"/>
          </a:xfrm>
          <a:prstGeom prst="rect">
            <a:avLst/>
          </a:prstGeom>
          <a:solidFill>
            <a:schemeClr val="hlink"/>
          </a:solidFill>
          <a:ln w="9525">
            <a:solidFill>
              <a:schemeClr val="tx1"/>
            </a:solidFill>
            <a:miter lim="800000"/>
            <a:headEnd/>
            <a:tailEnd/>
          </a:ln>
        </p:spPr>
        <p:txBody>
          <a:bodyPr wrap="none" anchor="ctr"/>
          <a:lstStyle/>
          <a:p>
            <a:endParaRPr lang="en-US"/>
          </a:p>
        </p:txBody>
      </p:sp>
      <p:sp>
        <p:nvSpPr>
          <p:cNvPr id="10253" name="Text Box 13"/>
          <p:cNvSpPr txBox="1">
            <a:spLocks noChangeArrowheads="1"/>
          </p:cNvSpPr>
          <p:nvPr/>
        </p:nvSpPr>
        <p:spPr bwMode="auto">
          <a:xfrm>
            <a:off x="533400" y="2397125"/>
            <a:ext cx="8077200" cy="1274763"/>
          </a:xfrm>
          <a:prstGeom prst="rect">
            <a:avLst/>
          </a:prstGeom>
          <a:noFill/>
          <a:ln w="9525">
            <a:noFill/>
            <a:miter lim="800000"/>
            <a:headEnd/>
            <a:tailEnd/>
          </a:ln>
        </p:spPr>
        <p:txBody>
          <a:bodyPr>
            <a:spAutoFit/>
          </a:bodyPr>
          <a:lstStyle/>
          <a:p>
            <a:pPr>
              <a:lnSpc>
                <a:spcPct val="120000"/>
              </a:lnSpc>
              <a:spcBef>
                <a:spcPct val="50000"/>
              </a:spcBef>
            </a:pPr>
            <a:r>
              <a:rPr lang="en-US" sz="2800" i="1" u="sng">
                <a:solidFill>
                  <a:srgbClr val="FFFF00"/>
                </a:solidFill>
              </a:rPr>
              <a:t>Bài 2</a:t>
            </a:r>
            <a:r>
              <a:rPr lang="en-US" sz="2800" i="1">
                <a:solidFill>
                  <a:srgbClr val="FFFF00"/>
                </a:solidFill>
              </a:rPr>
              <a:t>:</a:t>
            </a:r>
            <a:r>
              <a:rPr lang="en-US" sz="2800">
                <a:solidFill>
                  <a:srgbClr val="FFFFFF"/>
                </a:solidFill>
              </a:rPr>
              <a:t> Hãy chọn tên con vật thích h</a:t>
            </a:r>
            <a:r>
              <a:rPr lang="en-US" sz="3200">
                <a:solidFill>
                  <a:srgbClr val="FFFFFF"/>
                </a:solidFill>
              </a:rPr>
              <a:t>ợ</a:t>
            </a:r>
            <a:r>
              <a:rPr lang="en-US" sz="2800">
                <a:solidFill>
                  <a:srgbClr val="FFFFFF"/>
                </a:solidFill>
              </a:rPr>
              <a:t>p với mỗi chỗ tr</a:t>
            </a:r>
            <a:r>
              <a:rPr lang="en-US" sz="3000">
                <a:solidFill>
                  <a:srgbClr val="FFFFFF"/>
                </a:solidFill>
              </a:rPr>
              <a:t>ố</a:t>
            </a:r>
            <a:r>
              <a:rPr lang="en-US" sz="2800">
                <a:solidFill>
                  <a:srgbClr val="FFFFFF"/>
                </a:solidFill>
              </a:rPr>
              <a:t>ng dư</a:t>
            </a:r>
            <a:r>
              <a:rPr lang="en-US" sz="3200">
                <a:solidFill>
                  <a:srgbClr val="FFFFFF"/>
                </a:solidFill>
              </a:rPr>
              <a:t>ớ</a:t>
            </a:r>
            <a:r>
              <a:rPr lang="en-US" sz="2800">
                <a:solidFill>
                  <a:srgbClr val="FFFFFF"/>
                </a:solidFill>
              </a:rPr>
              <a:t>i đây:</a:t>
            </a:r>
          </a:p>
        </p:txBody>
      </p:sp>
      <p:sp>
        <p:nvSpPr>
          <p:cNvPr id="10254" name="Text Box 14"/>
          <p:cNvSpPr txBox="1">
            <a:spLocks noChangeArrowheads="1"/>
          </p:cNvSpPr>
          <p:nvPr/>
        </p:nvSpPr>
        <p:spPr bwMode="auto">
          <a:xfrm>
            <a:off x="533400" y="3657600"/>
            <a:ext cx="4724400" cy="519113"/>
          </a:xfrm>
          <a:prstGeom prst="rect">
            <a:avLst/>
          </a:prstGeom>
          <a:noFill/>
          <a:ln w="9525">
            <a:noFill/>
            <a:miter lim="800000"/>
            <a:headEnd/>
            <a:tailEnd/>
          </a:ln>
        </p:spPr>
        <p:txBody>
          <a:bodyPr>
            <a:spAutoFit/>
          </a:bodyPr>
          <a:lstStyle/>
          <a:p>
            <a:pPr>
              <a:spcBef>
                <a:spcPct val="50000"/>
              </a:spcBef>
            </a:pPr>
            <a:r>
              <a:rPr lang="en-US" sz="2800">
                <a:solidFill>
                  <a:srgbClr val="FFFFFF"/>
                </a:solidFill>
              </a:rPr>
              <a:t>a) Dữ như …</a:t>
            </a:r>
          </a:p>
        </p:txBody>
      </p:sp>
      <p:sp>
        <p:nvSpPr>
          <p:cNvPr id="10255" name="Text Box 15"/>
          <p:cNvSpPr txBox="1">
            <a:spLocks noChangeArrowheads="1"/>
          </p:cNvSpPr>
          <p:nvPr/>
        </p:nvSpPr>
        <p:spPr bwMode="auto">
          <a:xfrm>
            <a:off x="4648200" y="3581400"/>
            <a:ext cx="4724400" cy="641350"/>
          </a:xfrm>
          <a:prstGeom prst="rect">
            <a:avLst/>
          </a:prstGeom>
          <a:noFill/>
          <a:ln w="9525">
            <a:noFill/>
            <a:miter lim="800000"/>
            <a:headEnd/>
            <a:tailEnd/>
          </a:ln>
        </p:spPr>
        <p:txBody>
          <a:bodyPr>
            <a:spAutoFit/>
          </a:bodyPr>
          <a:lstStyle/>
          <a:p>
            <a:pPr>
              <a:spcBef>
                <a:spcPct val="50000"/>
              </a:spcBef>
            </a:pPr>
            <a:r>
              <a:rPr lang="en-US" sz="3600">
                <a:solidFill>
                  <a:srgbClr val="FFFFFF"/>
                </a:solidFill>
              </a:rPr>
              <a:t> </a:t>
            </a:r>
            <a:r>
              <a:rPr lang="en-US" sz="2800">
                <a:solidFill>
                  <a:srgbClr val="FFFFFF"/>
                </a:solidFill>
              </a:rPr>
              <a:t>c) Kh</a:t>
            </a:r>
            <a:r>
              <a:rPr lang="en-US" sz="3000">
                <a:solidFill>
                  <a:srgbClr val="FFFFFF"/>
                </a:solidFill>
              </a:rPr>
              <a:t>ỏ</a:t>
            </a:r>
            <a:r>
              <a:rPr lang="en-US" sz="2800">
                <a:solidFill>
                  <a:srgbClr val="FFFFFF"/>
                </a:solidFill>
              </a:rPr>
              <a:t>e như …</a:t>
            </a:r>
          </a:p>
        </p:txBody>
      </p:sp>
      <p:sp>
        <p:nvSpPr>
          <p:cNvPr id="10256" name="Text Box 16"/>
          <p:cNvSpPr txBox="1">
            <a:spLocks noChangeArrowheads="1"/>
          </p:cNvSpPr>
          <p:nvPr/>
        </p:nvSpPr>
        <p:spPr bwMode="auto">
          <a:xfrm>
            <a:off x="4419600" y="4267200"/>
            <a:ext cx="4724400" cy="641350"/>
          </a:xfrm>
          <a:prstGeom prst="rect">
            <a:avLst/>
          </a:prstGeom>
          <a:noFill/>
          <a:ln w="9525">
            <a:noFill/>
            <a:miter lim="800000"/>
            <a:headEnd/>
            <a:tailEnd/>
          </a:ln>
        </p:spPr>
        <p:txBody>
          <a:bodyPr>
            <a:spAutoFit/>
          </a:bodyPr>
          <a:lstStyle/>
          <a:p>
            <a:pPr>
              <a:spcBef>
                <a:spcPct val="50000"/>
              </a:spcBef>
            </a:pPr>
            <a:r>
              <a:rPr lang="en-US" sz="3600">
                <a:solidFill>
                  <a:srgbClr val="FFFFFF"/>
                </a:solidFill>
              </a:rPr>
              <a:t>  </a:t>
            </a:r>
            <a:r>
              <a:rPr lang="en-US" sz="2800">
                <a:solidFill>
                  <a:srgbClr val="FFFFFF"/>
                </a:solidFill>
              </a:rPr>
              <a:t>d) Nhanh như …</a:t>
            </a:r>
          </a:p>
        </p:txBody>
      </p:sp>
      <p:sp>
        <p:nvSpPr>
          <p:cNvPr id="10257" name="Text Box 17"/>
          <p:cNvSpPr txBox="1">
            <a:spLocks noChangeArrowheads="1"/>
          </p:cNvSpPr>
          <p:nvPr/>
        </p:nvSpPr>
        <p:spPr bwMode="auto">
          <a:xfrm>
            <a:off x="1143000" y="5562600"/>
            <a:ext cx="7467600" cy="519113"/>
          </a:xfrm>
          <a:prstGeom prst="rect">
            <a:avLst/>
          </a:prstGeom>
          <a:noFill/>
          <a:ln w="9525">
            <a:noFill/>
            <a:miter lim="800000"/>
            <a:headEnd/>
            <a:tailEnd/>
          </a:ln>
        </p:spPr>
        <p:txBody>
          <a:bodyPr>
            <a:spAutoFit/>
          </a:bodyPr>
          <a:lstStyle/>
          <a:p>
            <a:pPr>
              <a:spcBef>
                <a:spcPct val="50000"/>
              </a:spcBef>
            </a:pPr>
            <a:r>
              <a:rPr lang="en-US" sz="2800">
                <a:solidFill>
                  <a:srgbClr val="FFFFFF"/>
                </a:solidFill>
              </a:rPr>
              <a:t>(      ,     ,            ,     …)</a:t>
            </a:r>
          </a:p>
        </p:txBody>
      </p:sp>
      <p:sp>
        <p:nvSpPr>
          <p:cNvPr id="10258" name="Text Box 18"/>
          <p:cNvSpPr txBox="1">
            <a:spLocks noChangeArrowheads="1"/>
          </p:cNvSpPr>
          <p:nvPr/>
        </p:nvSpPr>
        <p:spPr bwMode="auto">
          <a:xfrm>
            <a:off x="1524000" y="5638800"/>
            <a:ext cx="1447800" cy="519113"/>
          </a:xfrm>
          <a:prstGeom prst="rect">
            <a:avLst/>
          </a:prstGeom>
          <a:noFill/>
          <a:ln w="9525">
            <a:noFill/>
            <a:miter lim="800000"/>
            <a:headEnd/>
            <a:tailEnd/>
          </a:ln>
        </p:spPr>
        <p:txBody>
          <a:bodyPr>
            <a:spAutoFit/>
          </a:bodyPr>
          <a:lstStyle/>
          <a:p>
            <a:pPr>
              <a:spcBef>
                <a:spcPct val="50000"/>
              </a:spcBef>
            </a:pPr>
            <a:r>
              <a:rPr lang="en-US" sz="2800">
                <a:solidFill>
                  <a:srgbClr val="FFFF00"/>
                </a:solidFill>
              </a:rPr>
              <a:t>thỏ</a:t>
            </a:r>
          </a:p>
        </p:txBody>
      </p:sp>
      <p:sp>
        <p:nvSpPr>
          <p:cNvPr id="10259" name="Text Box 19"/>
          <p:cNvSpPr txBox="1">
            <a:spLocks noChangeArrowheads="1"/>
          </p:cNvSpPr>
          <p:nvPr/>
        </p:nvSpPr>
        <p:spPr bwMode="auto">
          <a:xfrm>
            <a:off x="2286000" y="5613400"/>
            <a:ext cx="1447800" cy="519113"/>
          </a:xfrm>
          <a:prstGeom prst="rect">
            <a:avLst/>
          </a:prstGeom>
          <a:noFill/>
          <a:ln w="9525">
            <a:noFill/>
            <a:miter lim="800000"/>
            <a:headEnd/>
            <a:tailEnd/>
          </a:ln>
        </p:spPr>
        <p:txBody>
          <a:bodyPr>
            <a:spAutoFit/>
          </a:bodyPr>
          <a:lstStyle/>
          <a:p>
            <a:pPr>
              <a:spcBef>
                <a:spcPct val="50000"/>
              </a:spcBef>
            </a:pPr>
            <a:r>
              <a:rPr lang="en-US" sz="2800">
                <a:solidFill>
                  <a:srgbClr val="FFFF00"/>
                </a:solidFill>
              </a:rPr>
              <a:t>voi</a:t>
            </a:r>
          </a:p>
        </p:txBody>
      </p:sp>
      <p:sp>
        <p:nvSpPr>
          <p:cNvPr id="10260" name="Text Box 20"/>
          <p:cNvSpPr txBox="1">
            <a:spLocks noChangeArrowheads="1"/>
          </p:cNvSpPr>
          <p:nvPr/>
        </p:nvSpPr>
        <p:spPr bwMode="auto">
          <a:xfrm>
            <a:off x="3048000" y="5576888"/>
            <a:ext cx="2743200" cy="519112"/>
          </a:xfrm>
          <a:prstGeom prst="rect">
            <a:avLst/>
          </a:prstGeom>
          <a:noFill/>
          <a:ln w="9525">
            <a:noFill/>
            <a:miter lim="800000"/>
            <a:headEnd/>
            <a:tailEnd/>
          </a:ln>
        </p:spPr>
        <p:txBody>
          <a:bodyPr>
            <a:spAutoFit/>
          </a:bodyPr>
          <a:lstStyle/>
          <a:p>
            <a:pPr>
              <a:spcBef>
                <a:spcPct val="50000"/>
              </a:spcBef>
            </a:pPr>
            <a:r>
              <a:rPr lang="en-US" sz="2800">
                <a:solidFill>
                  <a:srgbClr val="FFFF00"/>
                </a:solidFill>
              </a:rPr>
              <a:t>hổ (cọp)</a:t>
            </a:r>
          </a:p>
        </p:txBody>
      </p:sp>
      <p:sp>
        <p:nvSpPr>
          <p:cNvPr id="10261" name="Text Box 21"/>
          <p:cNvSpPr txBox="1">
            <a:spLocks noChangeArrowheads="1"/>
          </p:cNvSpPr>
          <p:nvPr/>
        </p:nvSpPr>
        <p:spPr bwMode="auto">
          <a:xfrm>
            <a:off x="4648200" y="5576888"/>
            <a:ext cx="1447800" cy="519112"/>
          </a:xfrm>
          <a:prstGeom prst="rect">
            <a:avLst/>
          </a:prstGeom>
          <a:noFill/>
          <a:ln w="9525">
            <a:noFill/>
            <a:miter lim="800000"/>
            <a:headEnd/>
            <a:tailEnd/>
          </a:ln>
        </p:spPr>
        <p:txBody>
          <a:bodyPr>
            <a:spAutoFit/>
          </a:bodyPr>
          <a:lstStyle/>
          <a:p>
            <a:pPr>
              <a:spcBef>
                <a:spcPct val="50000"/>
              </a:spcBef>
            </a:pPr>
            <a:r>
              <a:rPr lang="en-US" sz="2800">
                <a:solidFill>
                  <a:srgbClr val="FFFF00"/>
                </a:solidFill>
              </a:rPr>
              <a:t>sóc</a:t>
            </a:r>
          </a:p>
        </p:txBody>
      </p:sp>
      <p:sp>
        <p:nvSpPr>
          <p:cNvPr id="10265" name="Rectangle 25"/>
          <p:cNvSpPr>
            <a:spLocks noChangeArrowheads="1"/>
          </p:cNvSpPr>
          <p:nvPr/>
        </p:nvSpPr>
        <p:spPr bwMode="auto">
          <a:xfrm>
            <a:off x="533400" y="4343400"/>
            <a:ext cx="2819400" cy="519113"/>
          </a:xfrm>
          <a:prstGeom prst="rect">
            <a:avLst/>
          </a:prstGeom>
          <a:noFill/>
          <a:ln w="9525">
            <a:noFill/>
            <a:miter lim="800000"/>
            <a:headEnd/>
            <a:tailEnd/>
          </a:ln>
        </p:spPr>
        <p:txBody>
          <a:bodyPr>
            <a:spAutoFit/>
          </a:bodyPr>
          <a:lstStyle/>
          <a:p>
            <a:pPr>
              <a:spcBef>
                <a:spcPct val="50000"/>
              </a:spcBef>
            </a:pPr>
            <a:r>
              <a:rPr lang="en-US" sz="2800">
                <a:solidFill>
                  <a:srgbClr val="FFFFFF"/>
                </a:solidFill>
              </a:rPr>
              <a:t>b) Nhát như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253"/>
                                        </p:tgtEl>
                                        <p:attrNameLst>
                                          <p:attrName>style.visibility</p:attrName>
                                        </p:attrNameLst>
                                      </p:cBhvr>
                                      <p:to>
                                        <p:strVal val="visible"/>
                                      </p:to>
                                    </p:set>
                                    <p:anim calcmode="discrete" valueType="clr">
                                      <p:cBhvr override="childStyle">
                                        <p:cTn id="7" dur="80"/>
                                        <p:tgtEl>
                                          <p:spTgt spid="1025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253"/>
                                        </p:tgtEl>
                                        <p:attrNameLst>
                                          <p:attrName>fillcolor</p:attrName>
                                        </p:attrNameLst>
                                      </p:cBhvr>
                                      <p:tavLst>
                                        <p:tav tm="0">
                                          <p:val>
                                            <p:clrVal>
                                              <a:schemeClr val="accent2"/>
                                            </p:clrVal>
                                          </p:val>
                                        </p:tav>
                                        <p:tav tm="50000">
                                          <p:val>
                                            <p:clrVal>
                                              <a:schemeClr val="hlink"/>
                                            </p:clrVal>
                                          </p:val>
                                        </p:tav>
                                      </p:tavLst>
                                    </p:anim>
                                    <p:set>
                                      <p:cBhvr>
                                        <p:cTn id="9" dur="80"/>
                                        <p:tgtEl>
                                          <p:spTgt spid="1025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254"/>
                                        </p:tgtEl>
                                        <p:attrNameLst>
                                          <p:attrName>style.visibility</p:attrName>
                                        </p:attrNameLst>
                                      </p:cBhvr>
                                      <p:to>
                                        <p:strVal val="visible"/>
                                      </p:to>
                                    </p:set>
                                    <p:animEffect transition="in" filter="wipe(left)">
                                      <p:cBhvr>
                                        <p:cTn id="14" dur="500"/>
                                        <p:tgtEl>
                                          <p:spTgt spid="10254"/>
                                        </p:tgtEl>
                                      </p:cBhvr>
                                    </p:animEffect>
                                  </p:childTnLst>
                                </p:cTn>
                              </p:par>
                            </p:childTnLst>
                          </p:cTn>
                        </p:par>
                        <p:par>
                          <p:cTn id="15" fill="hold" nodeType="afterGroup">
                            <p:stCondLst>
                              <p:cond delay="500"/>
                            </p:stCondLst>
                            <p:childTnLst>
                              <p:par>
                                <p:cTn id="16" presetID="3" presetClass="entr" presetSubtype="10" fill="hold" grpId="0" nodeType="afterEffect">
                                  <p:stCondLst>
                                    <p:cond delay="0"/>
                                  </p:stCondLst>
                                  <p:childTnLst>
                                    <p:set>
                                      <p:cBhvr>
                                        <p:cTn id="17" dur="1" fill="hold">
                                          <p:stCondLst>
                                            <p:cond delay="0"/>
                                          </p:stCondLst>
                                        </p:cTn>
                                        <p:tgtEl>
                                          <p:spTgt spid="10265"/>
                                        </p:tgtEl>
                                        <p:attrNameLst>
                                          <p:attrName>style.visibility</p:attrName>
                                        </p:attrNameLst>
                                      </p:cBhvr>
                                      <p:to>
                                        <p:strVal val="visible"/>
                                      </p:to>
                                    </p:set>
                                    <p:animEffect transition="in" filter="blinds(horizontal)">
                                      <p:cBhvr>
                                        <p:cTn id="18" dur="500"/>
                                        <p:tgtEl>
                                          <p:spTgt spid="10265"/>
                                        </p:tgtEl>
                                      </p:cBhvr>
                                    </p:animEffect>
                                  </p:childTnLst>
                                </p:cTn>
                              </p:par>
                            </p:childTnLst>
                          </p:cTn>
                        </p:par>
                        <p:par>
                          <p:cTn id="19" fill="hold" nodeType="afterGroup">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0255"/>
                                        </p:tgtEl>
                                        <p:attrNameLst>
                                          <p:attrName>style.visibility</p:attrName>
                                        </p:attrNameLst>
                                      </p:cBhvr>
                                      <p:to>
                                        <p:strVal val="visible"/>
                                      </p:to>
                                    </p:set>
                                    <p:animEffect transition="in" filter="wipe(left)">
                                      <p:cBhvr>
                                        <p:cTn id="22" dur="500"/>
                                        <p:tgtEl>
                                          <p:spTgt spid="10255"/>
                                        </p:tgtEl>
                                      </p:cBhvr>
                                    </p:animEffect>
                                  </p:childTnLst>
                                </p:cTn>
                              </p:par>
                            </p:childTnLst>
                          </p:cTn>
                        </p:par>
                        <p:par>
                          <p:cTn id="23" fill="hold" nodeType="afterGroup">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10256"/>
                                        </p:tgtEl>
                                        <p:attrNameLst>
                                          <p:attrName>style.visibility</p:attrName>
                                        </p:attrNameLst>
                                      </p:cBhvr>
                                      <p:to>
                                        <p:strVal val="visible"/>
                                      </p:to>
                                    </p:set>
                                    <p:animEffect transition="in" filter="wipe(left)">
                                      <p:cBhvr>
                                        <p:cTn id="26" dur="500"/>
                                        <p:tgtEl>
                                          <p:spTgt spid="10256"/>
                                        </p:tgtEl>
                                      </p:cBhvr>
                                    </p:animEffect>
                                  </p:childTnLst>
                                </p:cTn>
                              </p:par>
                            </p:childTnLst>
                          </p:cTn>
                        </p:par>
                        <p:par>
                          <p:cTn id="27" fill="hold" nodeType="afterGroup">
                            <p:stCondLst>
                              <p:cond delay="2000"/>
                            </p:stCondLst>
                            <p:childTnLst>
                              <p:par>
                                <p:cTn id="28" presetID="4" presetClass="entr" presetSubtype="16" fill="hold" grpId="0" nodeType="afterEffect">
                                  <p:stCondLst>
                                    <p:cond delay="0"/>
                                  </p:stCondLst>
                                  <p:childTnLst>
                                    <p:set>
                                      <p:cBhvr>
                                        <p:cTn id="29" dur="1" fill="hold">
                                          <p:stCondLst>
                                            <p:cond delay="0"/>
                                          </p:stCondLst>
                                        </p:cTn>
                                        <p:tgtEl>
                                          <p:spTgt spid="10260"/>
                                        </p:tgtEl>
                                        <p:attrNameLst>
                                          <p:attrName>style.visibility</p:attrName>
                                        </p:attrNameLst>
                                      </p:cBhvr>
                                      <p:to>
                                        <p:strVal val="visible"/>
                                      </p:to>
                                    </p:set>
                                    <p:animEffect transition="in" filter="box(in)">
                                      <p:cBhvr>
                                        <p:cTn id="30" dur="500"/>
                                        <p:tgtEl>
                                          <p:spTgt spid="10260"/>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0261"/>
                                        </p:tgtEl>
                                        <p:attrNameLst>
                                          <p:attrName>style.visibility</p:attrName>
                                        </p:attrNameLst>
                                      </p:cBhvr>
                                      <p:to>
                                        <p:strVal val="visible"/>
                                      </p:to>
                                    </p:set>
                                    <p:animEffect transition="in" filter="box(in)">
                                      <p:cBhvr>
                                        <p:cTn id="33" dur="500"/>
                                        <p:tgtEl>
                                          <p:spTgt spid="10261"/>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0258"/>
                                        </p:tgtEl>
                                        <p:attrNameLst>
                                          <p:attrName>style.visibility</p:attrName>
                                        </p:attrNameLst>
                                      </p:cBhvr>
                                      <p:to>
                                        <p:strVal val="visible"/>
                                      </p:to>
                                    </p:set>
                                    <p:animEffect transition="in" filter="box(in)">
                                      <p:cBhvr>
                                        <p:cTn id="36" dur="500"/>
                                        <p:tgtEl>
                                          <p:spTgt spid="10258"/>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10259"/>
                                        </p:tgtEl>
                                        <p:attrNameLst>
                                          <p:attrName>style.visibility</p:attrName>
                                        </p:attrNameLst>
                                      </p:cBhvr>
                                      <p:to>
                                        <p:strVal val="visible"/>
                                      </p:to>
                                    </p:set>
                                    <p:animEffect transition="in" filter="box(in)">
                                      <p:cBhvr>
                                        <p:cTn id="39" dur="500"/>
                                        <p:tgtEl>
                                          <p:spTgt spid="10259"/>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10257"/>
                                        </p:tgtEl>
                                        <p:attrNameLst>
                                          <p:attrName>style.visibility</p:attrName>
                                        </p:attrNameLst>
                                      </p:cBhvr>
                                      <p:to>
                                        <p:strVal val="visible"/>
                                      </p:to>
                                    </p:set>
                                    <p:animEffect transition="in" filter="box(in)">
                                      <p:cBhvr>
                                        <p:cTn id="42" dur="500"/>
                                        <p:tgtEl>
                                          <p:spTgt spid="1025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0" presetClass="path" presetSubtype="0" accel="50000" decel="50000" fill="hold" grpId="1" nodeType="clickEffect">
                                  <p:stCondLst>
                                    <p:cond delay="0"/>
                                  </p:stCondLst>
                                  <p:childTnLst>
                                    <p:animMotion origin="layout" path="M 0.04167 -2.19653E-6 L -0.06666 -0.27283 " pathEditMode="relative" rAng="0" ptsTypes="AA">
                                      <p:cBhvr>
                                        <p:cTn id="46" dur="2000" fill="hold"/>
                                        <p:tgtEl>
                                          <p:spTgt spid="10260"/>
                                        </p:tgtEl>
                                        <p:attrNameLst>
                                          <p:attrName>ppt_x</p:attrName>
                                          <p:attrName>ppt_y</p:attrName>
                                        </p:attrNameLst>
                                      </p:cBhvr>
                                      <p:rCtr x="-54" y="-136"/>
                                    </p:animMotion>
                                  </p:childTnLst>
                                </p:cTn>
                              </p:par>
                            </p:childTnLst>
                          </p:cTn>
                        </p:par>
                      </p:childTnLst>
                    </p:cTn>
                  </p:par>
                  <p:par>
                    <p:cTn id="47" fill="hold" nodeType="clickPar">
                      <p:stCondLst>
                        <p:cond delay="indefinite"/>
                      </p:stCondLst>
                      <p:childTnLst>
                        <p:par>
                          <p:cTn id="48" fill="hold" nodeType="withGroup">
                            <p:stCondLst>
                              <p:cond delay="0"/>
                            </p:stCondLst>
                            <p:childTnLst>
                              <p:par>
                                <p:cTn id="49" presetID="0" presetClass="path" presetSubtype="0" accel="50000" decel="50000" fill="hold" grpId="1" nodeType="clickEffect">
                                  <p:stCondLst>
                                    <p:cond delay="0"/>
                                  </p:stCondLst>
                                  <p:childTnLst>
                                    <p:animMotion origin="layout" path="M -0.04583 -0.00439 L 0.10417 -0.19306 " pathEditMode="relative" rAng="0" ptsTypes="AA">
                                      <p:cBhvr>
                                        <p:cTn id="50" dur="2000" fill="hold"/>
                                        <p:tgtEl>
                                          <p:spTgt spid="10258"/>
                                        </p:tgtEl>
                                        <p:attrNameLst>
                                          <p:attrName>ppt_x</p:attrName>
                                          <p:attrName>ppt_y</p:attrName>
                                        </p:attrNameLst>
                                      </p:cBhvr>
                                      <p:rCtr x="75" y="-94"/>
                                    </p:animMotion>
                                  </p:childTnLst>
                                </p:cTn>
                              </p:par>
                            </p:childTnLst>
                          </p:cTn>
                        </p:par>
                      </p:childTnLst>
                    </p:cTn>
                  </p:par>
                  <p:par>
                    <p:cTn id="51" fill="hold" nodeType="clickPar">
                      <p:stCondLst>
                        <p:cond delay="indefinite"/>
                      </p:stCondLst>
                      <p:childTnLst>
                        <p:par>
                          <p:cTn id="52" fill="hold" nodeType="withGroup">
                            <p:stCondLst>
                              <p:cond delay="0"/>
                            </p:stCondLst>
                            <p:childTnLst>
                              <p:par>
                                <p:cTn id="53" presetID="0" presetClass="path" presetSubtype="0" accel="50000" decel="50000" fill="hold" grpId="1" nodeType="clickEffect">
                                  <p:stCondLst>
                                    <p:cond delay="0"/>
                                  </p:stCondLst>
                                  <p:childTnLst>
                                    <p:animMotion origin="layout" path="M 3.33333E-6 -1.15607E-7 L 0.5375 -0.27815 " pathEditMode="relative" rAng="0" ptsTypes="AA">
                                      <p:cBhvr>
                                        <p:cTn id="54" dur="2000" fill="hold"/>
                                        <p:tgtEl>
                                          <p:spTgt spid="10259"/>
                                        </p:tgtEl>
                                        <p:attrNameLst>
                                          <p:attrName>ppt_x</p:attrName>
                                          <p:attrName>ppt_y</p:attrName>
                                        </p:attrNameLst>
                                      </p:cBhvr>
                                      <p:rCtr x="269" y="-139"/>
                                    </p:animMotion>
                                  </p:childTnLst>
                                </p:cTn>
                              </p:par>
                            </p:childTnLst>
                          </p:cTn>
                        </p:par>
                      </p:childTnLst>
                    </p:cTn>
                  </p:par>
                  <p:par>
                    <p:cTn id="55" fill="hold" nodeType="clickPar">
                      <p:stCondLst>
                        <p:cond delay="indefinite"/>
                      </p:stCondLst>
                      <p:childTnLst>
                        <p:par>
                          <p:cTn id="56" fill="hold" nodeType="withGroup">
                            <p:stCondLst>
                              <p:cond delay="0"/>
                            </p:stCondLst>
                            <p:childTnLst>
                              <p:par>
                                <p:cTn id="57" presetID="0" presetClass="path" presetSubtype="0" accel="50000" decel="50000" fill="hold" grpId="1" nodeType="clickEffect">
                                  <p:stCondLst>
                                    <p:cond delay="0"/>
                                  </p:stCondLst>
                                  <p:childTnLst>
                                    <p:animMotion origin="layout" path="M 0 -2.19653E-6 L 0.29583 -0.17295 " pathEditMode="relative" rAng="0" ptsTypes="AA">
                                      <p:cBhvr>
                                        <p:cTn id="58" dur="2000" fill="hold"/>
                                        <p:tgtEl>
                                          <p:spTgt spid="10261"/>
                                        </p:tgtEl>
                                        <p:attrNameLst>
                                          <p:attrName>ppt_x</p:attrName>
                                          <p:attrName>ppt_y</p:attrName>
                                        </p:attrNameLst>
                                      </p:cBhvr>
                                      <p:rCtr x="148" y="-86"/>
                                    </p:animMotion>
                                  </p:childTnLst>
                                </p:cTn>
                              </p:par>
                            </p:childTnLst>
                          </p:cTn>
                        </p:par>
                      </p:childTnLst>
                    </p:cTn>
                  </p:par>
                  <p:par>
                    <p:cTn id="59" fill="hold" nodeType="clickPar">
                      <p:stCondLst>
                        <p:cond delay="indefinite"/>
                      </p:stCondLst>
                      <p:childTnLst>
                        <p:par>
                          <p:cTn id="60" fill="hold" nodeType="withGroup">
                            <p:stCondLst>
                              <p:cond delay="0"/>
                            </p:stCondLst>
                            <p:childTnLst>
                              <p:par>
                                <p:cTn id="61" presetID="4" presetClass="exit" presetSubtype="16" fill="hold" grpId="1" nodeType="clickEffect">
                                  <p:stCondLst>
                                    <p:cond delay="0"/>
                                  </p:stCondLst>
                                  <p:childTnLst>
                                    <p:animEffect transition="out" filter="box(in)">
                                      <p:cBhvr>
                                        <p:cTn id="62" dur="500"/>
                                        <p:tgtEl>
                                          <p:spTgt spid="10257"/>
                                        </p:tgtEl>
                                      </p:cBhvr>
                                    </p:animEffect>
                                    <p:set>
                                      <p:cBhvr>
                                        <p:cTn id="63" dur="1" fill="hold">
                                          <p:stCondLst>
                                            <p:cond delay="499"/>
                                          </p:stCondLst>
                                        </p:cTn>
                                        <p:tgtEl>
                                          <p:spTgt spid="10257"/>
                                        </p:tgtEl>
                                        <p:attrNameLst>
                                          <p:attrName>style.visibility</p:attrName>
                                        </p:attrNameLst>
                                      </p:cBhvr>
                                      <p:to>
                                        <p:strVal val="hidden"/>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4" presetClass="exit" presetSubtype="16" fill="hold" grpId="1" nodeType="clickEffect">
                                  <p:stCondLst>
                                    <p:cond delay="0"/>
                                  </p:stCondLst>
                                  <p:childTnLst>
                                    <p:animEffect transition="out" filter="box(in)">
                                      <p:cBhvr>
                                        <p:cTn id="67" dur="500"/>
                                        <p:tgtEl>
                                          <p:spTgt spid="10254"/>
                                        </p:tgtEl>
                                      </p:cBhvr>
                                    </p:animEffect>
                                    <p:set>
                                      <p:cBhvr>
                                        <p:cTn id="68" dur="1" fill="hold">
                                          <p:stCondLst>
                                            <p:cond delay="499"/>
                                          </p:stCondLst>
                                        </p:cTn>
                                        <p:tgtEl>
                                          <p:spTgt spid="10254"/>
                                        </p:tgtEl>
                                        <p:attrNameLst>
                                          <p:attrName>style.visibility</p:attrName>
                                        </p:attrNameLst>
                                      </p:cBhvr>
                                      <p:to>
                                        <p:strVal val="hidden"/>
                                      </p:to>
                                    </p:set>
                                  </p:childTnLst>
                                </p:cTn>
                              </p:par>
                              <p:par>
                                <p:cTn id="69" presetID="4" presetClass="exit" presetSubtype="16" fill="hold" grpId="1" nodeType="withEffect">
                                  <p:stCondLst>
                                    <p:cond delay="0"/>
                                  </p:stCondLst>
                                  <p:childTnLst>
                                    <p:animEffect transition="out" filter="box(in)">
                                      <p:cBhvr>
                                        <p:cTn id="70" dur="500"/>
                                        <p:tgtEl>
                                          <p:spTgt spid="10255"/>
                                        </p:tgtEl>
                                      </p:cBhvr>
                                    </p:animEffect>
                                    <p:set>
                                      <p:cBhvr>
                                        <p:cTn id="71" dur="1" fill="hold">
                                          <p:stCondLst>
                                            <p:cond delay="499"/>
                                          </p:stCondLst>
                                        </p:cTn>
                                        <p:tgtEl>
                                          <p:spTgt spid="10255"/>
                                        </p:tgtEl>
                                        <p:attrNameLst>
                                          <p:attrName>style.visibility</p:attrName>
                                        </p:attrNameLst>
                                      </p:cBhvr>
                                      <p:to>
                                        <p:strVal val="hidden"/>
                                      </p:to>
                                    </p:set>
                                  </p:childTnLst>
                                </p:cTn>
                              </p:par>
                              <p:par>
                                <p:cTn id="72" presetID="4" presetClass="exit" presetSubtype="16" fill="hold" grpId="1" nodeType="withEffect">
                                  <p:stCondLst>
                                    <p:cond delay="0"/>
                                  </p:stCondLst>
                                  <p:childTnLst>
                                    <p:animEffect transition="out" filter="box(in)">
                                      <p:cBhvr>
                                        <p:cTn id="73" dur="500"/>
                                        <p:tgtEl>
                                          <p:spTgt spid="10256"/>
                                        </p:tgtEl>
                                      </p:cBhvr>
                                    </p:animEffect>
                                    <p:set>
                                      <p:cBhvr>
                                        <p:cTn id="74" dur="1" fill="hold">
                                          <p:stCondLst>
                                            <p:cond delay="499"/>
                                          </p:stCondLst>
                                        </p:cTn>
                                        <p:tgtEl>
                                          <p:spTgt spid="10256"/>
                                        </p:tgtEl>
                                        <p:attrNameLst>
                                          <p:attrName>style.visibility</p:attrName>
                                        </p:attrNameLst>
                                      </p:cBhvr>
                                      <p:to>
                                        <p:strVal val="hidden"/>
                                      </p:to>
                                    </p:set>
                                  </p:childTnLst>
                                </p:cTn>
                              </p:par>
                              <p:par>
                                <p:cTn id="75" presetID="4" presetClass="exit" presetSubtype="16" fill="hold" grpId="2" nodeType="withEffect">
                                  <p:stCondLst>
                                    <p:cond delay="0"/>
                                  </p:stCondLst>
                                  <p:childTnLst>
                                    <p:animEffect transition="out" filter="box(in)">
                                      <p:cBhvr>
                                        <p:cTn id="76" dur="500"/>
                                        <p:tgtEl>
                                          <p:spTgt spid="10258"/>
                                        </p:tgtEl>
                                      </p:cBhvr>
                                    </p:animEffect>
                                    <p:set>
                                      <p:cBhvr>
                                        <p:cTn id="77" dur="1" fill="hold">
                                          <p:stCondLst>
                                            <p:cond delay="499"/>
                                          </p:stCondLst>
                                        </p:cTn>
                                        <p:tgtEl>
                                          <p:spTgt spid="10258"/>
                                        </p:tgtEl>
                                        <p:attrNameLst>
                                          <p:attrName>style.visibility</p:attrName>
                                        </p:attrNameLst>
                                      </p:cBhvr>
                                      <p:to>
                                        <p:strVal val="hidden"/>
                                      </p:to>
                                    </p:set>
                                  </p:childTnLst>
                                </p:cTn>
                              </p:par>
                              <p:par>
                                <p:cTn id="78" presetID="4" presetClass="exit" presetSubtype="16" fill="hold" grpId="2" nodeType="withEffect">
                                  <p:stCondLst>
                                    <p:cond delay="0"/>
                                  </p:stCondLst>
                                  <p:childTnLst>
                                    <p:animEffect transition="out" filter="box(in)">
                                      <p:cBhvr>
                                        <p:cTn id="79" dur="500"/>
                                        <p:tgtEl>
                                          <p:spTgt spid="10259"/>
                                        </p:tgtEl>
                                      </p:cBhvr>
                                    </p:animEffect>
                                    <p:set>
                                      <p:cBhvr>
                                        <p:cTn id="80" dur="1" fill="hold">
                                          <p:stCondLst>
                                            <p:cond delay="499"/>
                                          </p:stCondLst>
                                        </p:cTn>
                                        <p:tgtEl>
                                          <p:spTgt spid="10259"/>
                                        </p:tgtEl>
                                        <p:attrNameLst>
                                          <p:attrName>style.visibility</p:attrName>
                                        </p:attrNameLst>
                                      </p:cBhvr>
                                      <p:to>
                                        <p:strVal val="hidden"/>
                                      </p:to>
                                    </p:set>
                                  </p:childTnLst>
                                </p:cTn>
                              </p:par>
                              <p:par>
                                <p:cTn id="81" presetID="4" presetClass="exit" presetSubtype="16" fill="hold" grpId="2" nodeType="withEffect">
                                  <p:stCondLst>
                                    <p:cond delay="0"/>
                                  </p:stCondLst>
                                  <p:childTnLst>
                                    <p:animEffect transition="out" filter="box(in)">
                                      <p:cBhvr>
                                        <p:cTn id="82" dur="500"/>
                                        <p:tgtEl>
                                          <p:spTgt spid="10260"/>
                                        </p:tgtEl>
                                      </p:cBhvr>
                                    </p:animEffect>
                                    <p:set>
                                      <p:cBhvr>
                                        <p:cTn id="83" dur="1" fill="hold">
                                          <p:stCondLst>
                                            <p:cond delay="499"/>
                                          </p:stCondLst>
                                        </p:cTn>
                                        <p:tgtEl>
                                          <p:spTgt spid="10260"/>
                                        </p:tgtEl>
                                        <p:attrNameLst>
                                          <p:attrName>style.visibility</p:attrName>
                                        </p:attrNameLst>
                                      </p:cBhvr>
                                      <p:to>
                                        <p:strVal val="hidden"/>
                                      </p:to>
                                    </p:set>
                                  </p:childTnLst>
                                </p:cTn>
                              </p:par>
                              <p:par>
                                <p:cTn id="84" presetID="4" presetClass="exit" presetSubtype="16" fill="hold" grpId="2" nodeType="withEffect">
                                  <p:stCondLst>
                                    <p:cond delay="0"/>
                                  </p:stCondLst>
                                  <p:childTnLst>
                                    <p:animEffect transition="out" filter="box(in)">
                                      <p:cBhvr>
                                        <p:cTn id="85" dur="500"/>
                                        <p:tgtEl>
                                          <p:spTgt spid="10261"/>
                                        </p:tgtEl>
                                      </p:cBhvr>
                                    </p:animEffect>
                                    <p:set>
                                      <p:cBhvr>
                                        <p:cTn id="86" dur="1" fill="hold">
                                          <p:stCondLst>
                                            <p:cond delay="499"/>
                                          </p:stCondLst>
                                        </p:cTn>
                                        <p:tgtEl>
                                          <p:spTgt spid="10261"/>
                                        </p:tgtEl>
                                        <p:attrNameLst>
                                          <p:attrName>style.visibility</p:attrName>
                                        </p:attrNameLst>
                                      </p:cBhvr>
                                      <p:to>
                                        <p:strVal val="hidden"/>
                                      </p:to>
                                    </p:set>
                                  </p:childTnLst>
                                </p:cTn>
                              </p:par>
                              <p:par>
                                <p:cTn id="87" presetID="4" presetClass="exit" presetSubtype="16" fill="hold" grpId="1" nodeType="withEffect">
                                  <p:stCondLst>
                                    <p:cond delay="0"/>
                                  </p:stCondLst>
                                  <p:iterate type="lt">
                                    <p:tmPct val="0"/>
                                  </p:iterate>
                                  <p:childTnLst>
                                    <p:animEffect transition="out" filter="box(in)">
                                      <p:cBhvr>
                                        <p:cTn id="88" dur="500"/>
                                        <p:tgtEl>
                                          <p:spTgt spid="10253"/>
                                        </p:tgtEl>
                                      </p:cBhvr>
                                    </p:animEffect>
                                    <p:set>
                                      <p:cBhvr>
                                        <p:cTn id="89" dur="1" fill="hold">
                                          <p:stCondLst>
                                            <p:cond delay="499"/>
                                          </p:stCondLst>
                                        </p:cTn>
                                        <p:tgtEl>
                                          <p:spTgt spid="102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3" grpId="0"/>
      <p:bldP spid="10253" grpId="1"/>
      <p:bldP spid="10254" grpId="0"/>
      <p:bldP spid="10254" grpId="1"/>
      <p:bldP spid="10255" grpId="0"/>
      <p:bldP spid="10255" grpId="1"/>
      <p:bldP spid="10256" grpId="0"/>
      <p:bldP spid="10256" grpId="1"/>
      <p:bldP spid="10257" grpId="0"/>
      <p:bldP spid="10257" grpId="1"/>
      <p:bldP spid="10258" grpId="0"/>
      <p:bldP spid="10258" grpId="1"/>
      <p:bldP spid="10258" grpId="2"/>
      <p:bldP spid="10259" grpId="0"/>
      <p:bldP spid="10259" grpId="1"/>
      <p:bldP spid="10259" grpId="2"/>
      <p:bldP spid="10260" grpId="0"/>
      <p:bldP spid="10260" grpId="1"/>
      <p:bldP spid="10260" grpId="2"/>
      <p:bldP spid="10261" grpId="0"/>
      <p:bldP spid="10261" grpId="1"/>
      <p:bldP spid="10261" grpId="2"/>
      <p:bldP spid="1026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smtClean="0"/>
          </a:p>
        </p:txBody>
      </p:sp>
      <p:sp>
        <p:nvSpPr>
          <p:cNvPr id="5123" name="Rectangle 3"/>
          <p:cNvSpPr>
            <a:spLocks noGrp="1" noChangeArrowheads="1"/>
          </p:cNvSpPr>
          <p:nvPr>
            <p:ph type="body" idx="1"/>
          </p:nvPr>
        </p:nvSpPr>
        <p:spPr/>
        <p:txBody>
          <a:bodyPr/>
          <a:lstStyle/>
          <a:p>
            <a:pPr eaLnBrk="1" hangingPunct="1"/>
            <a:endParaRPr lang="en-US" smtClean="0"/>
          </a:p>
        </p:txBody>
      </p:sp>
      <p:grpSp>
        <p:nvGrpSpPr>
          <p:cNvPr id="2" name="Group 4"/>
          <p:cNvGrpSpPr>
            <a:grpSpLocks/>
          </p:cNvGrpSpPr>
          <p:nvPr/>
        </p:nvGrpSpPr>
        <p:grpSpPr bwMode="auto">
          <a:xfrm>
            <a:off x="0" y="0"/>
            <a:ext cx="10439400" cy="3886200"/>
            <a:chOff x="84" y="1344"/>
            <a:chExt cx="6576" cy="2976"/>
          </a:xfrm>
        </p:grpSpPr>
        <p:pic>
          <p:nvPicPr>
            <p:cNvPr id="5135" name="Picture 5" descr="BBYELEP"/>
            <p:cNvPicPr>
              <a:picLocks noChangeAspect="1" noChangeArrowheads="1"/>
            </p:cNvPicPr>
            <p:nvPr/>
          </p:nvPicPr>
          <p:blipFill>
            <a:blip r:embed="rId2"/>
            <a:srcRect/>
            <a:stretch>
              <a:fillRect/>
            </a:stretch>
          </p:blipFill>
          <p:spPr bwMode="auto">
            <a:xfrm>
              <a:off x="84" y="1344"/>
              <a:ext cx="6576" cy="2976"/>
            </a:xfrm>
            <a:prstGeom prst="rect">
              <a:avLst/>
            </a:prstGeom>
            <a:noFill/>
            <a:ln w="9525">
              <a:noFill/>
              <a:miter lim="800000"/>
              <a:headEnd/>
              <a:tailEnd/>
            </a:ln>
          </p:spPr>
        </p:pic>
        <p:grpSp>
          <p:nvGrpSpPr>
            <p:cNvPr id="5136" name="Group 6"/>
            <p:cNvGrpSpPr>
              <a:grpSpLocks/>
            </p:cNvGrpSpPr>
            <p:nvPr/>
          </p:nvGrpSpPr>
          <p:grpSpPr bwMode="auto">
            <a:xfrm>
              <a:off x="1157" y="1559"/>
              <a:ext cx="2732" cy="1369"/>
              <a:chOff x="1157" y="1506"/>
              <a:chExt cx="2732" cy="1369"/>
            </a:xfrm>
          </p:grpSpPr>
          <p:sp>
            <p:nvSpPr>
              <p:cNvPr id="5137" name="Text Box 7"/>
              <p:cNvSpPr txBox="1">
                <a:spLocks noChangeArrowheads="1"/>
              </p:cNvSpPr>
              <p:nvPr/>
            </p:nvSpPr>
            <p:spPr bwMode="auto">
              <a:xfrm rot="-257349">
                <a:off x="2550" y="1506"/>
                <a:ext cx="116" cy="491"/>
              </a:xfrm>
              <a:prstGeom prst="rect">
                <a:avLst/>
              </a:prstGeom>
              <a:noFill/>
              <a:ln w="9525" algn="ctr">
                <a:noFill/>
                <a:miter lim="800000"/>
                <a:headEnd/>
                <a:tailEnd/>
              </a:ln>
            </p:spPr>
            <p:txBody>
              <a:bodyPr wrap="none">
                <a:spAutoFit/>
              </a:bodyPr>
              <a:lstStyle/>
              <a:p>
                <a:pPr algn="ctr"/>
                <a:endParaRPr lang="en-US" sz="3600">
                  <a:solidFill>
                    <a:srgbClr val="0000CC"/>
                  </a:solidFill>
                </a:endParaRPr>
              </a:p>
            </p:txBody>
          </p:sp>
          <p:sp>
            <p:nvSpPr>
              <p:cNvPr id="5138" name="Text Box 8"/>
              <p:cNvSpPr txBox="1">
                <a:spLocks noChangeArrowheads="1"/>
              </p:cNvSpPr>
              <p:nvPr/>
            </p:nvSpPr>
            <p:spPr bwMode="auto">
              <a:xfrm rot="-249880">
                <a:off x="1157" y="1870"/>
                <a:ext cx="2732" cy="1005"/>
              </a:xfrm>
              <a:prstGeom prst="rect">
                <a:avLst/>
              </a:prstGeom>
              <a:noFill/>
              <a:ln w="9525" algn="ctr">
                <a:noFill/>
                <a:miter lim="800000"/>
                <a:headEnd/>
                <a:tailEnd/>
              </a:ln>
            </p:spPr>
            <p:txBody>
              <a:bodyPr wrap="none">
                <a:spAutoFit/>
              </a:bodyPr>
              <a:lstStyle/>
              <a:p>
                <a:pPr algn="ctr"/>
                <a:r>
                  <a:rPr lang="en-US" sz="4000">
                    <a:solidFill>
                      <a:srgbClr val="008000"/>
                    </a:solidFill>
                  </a:rPr>
                  <a:t>Mở rộng vốn từ: </a:t>
                </a:r>
              </a:p>
              <a:p>
                <a:pPr algn="ctr"/>
                <a:r>
                  <a:rPr lang="en-US" sz="4000">
                    <a:solidFill>
                      <a:srgbClr val="FF6600"/>
                    </a:solidFill>
                  </a:rPr>
                  <a:t>Từ ngữ về loài thú</a:t>
                </a:r>
              </a:p>
            </p:txBody>
          </p:sp>
          <p:sp>
            <p:nvSpPr>
              <p:cNvPr id="5139" name="Line 9"/>
              <p:cNvSpPr>
                <a:spLocks noChangeShapeType="1"/>
              </p:cNvSpPr>
              <p:nvPr/>
            </p:nvSpPr>
            <p:spPr bwMode="auto">
              <a:xfrm flipV="1">
                <a:off x="1776" y="1786"/>
                <a:ext cx="1500" cy="108"/>
              </a:xfrm>
              <a:prstGeom prst="line">
                <a:avLst/>
              </a:prstGeom>
              <a:noFill/>
              <a:ln w="9525">
                <a:solidFill>
                  <a:schemeClr val="hlink"/>
                </a:solidFill>
                <a:round/>
                <a:headEnd/>
                <a:tailEnd/>
              </a:ln>
            </p:spPr>
            <p:txBody>
              <a:bodyPr/>
              <a:lstStyle/>
              <a:p>
                <a:endParaRPr lang="en-US"/>
              </a:p>
            </p:txBody>
          </p:sp>
        </p:grpSp>
      </p:grpSp>
      <p:sp>
        <p:nvSpPr>
          <p:cNvPr id="11274" name="AutoShape 10"/>
          <p:cNvSpPr>
            <a:spLocks noChangeArrowheads="1"/>
          </p:cNvSpPr>
          <p:nvPr/>
        </p:nvSpPr>
        <p:spPr bwMode="auto">
          <a:xfrm>
            <a:off x="6172200" y="304800"/>
            <a:ext cx="3276600" cy="6248400"/>
          </a:xfrm>
          <a:prstGeom prst="verticalScroll">
            <a:avLst>
              <a:gd name="adj" fmla="val 12500"/>
            </a:avLst>
          </a:prstGeom>
          <a:gradFill rotWithShape="1">
            <a:gsLst>
              <a:gs pos="0">
                <a:srgbClr val="767600"/>
              </a:gs>
              <a:gs pos="50000">
                <a:srgbClr val="FFFF00"/>
              </a:gs>
              <a:gs pos="100000">
                <a:srgbClr val="767600"/>
              </a:gs>
            </a:gsLst>
            <a:lin ang="5400000" scaled="1"/>
          </a:gradFill>
          <a:ln w="9525">
            <a:solidFill>
              <a:schemeClr val="tx1"/>
            </a:solidFill>
            <a:round/>
            <a:headEnd/>
            <a:tailEnd/>
          </a:ln>
        </p:spPr>
        <p:txBody>
          <a:bodyPr wrap="none" anchor="ctr"/>
          <a:lstStyle/>
          <a:p>
            <a:endParaRPr lang="en-US"/>
          </a:p>
        </p:txBody>
      </p:sp>
      <p:sp>
        <p:nvSpPr>
          <p:cNvPr id="11275" name="Text Box 11"/>
          <p:cNvSpPr txBox="1">
            <a:spLocks noChangeArrowheads="1"/>
          </p:cNvSpPr>
          <p:nvPr/>
        </p:nvSpPr>
        <p:spPr bwMode="auto">
          <a:xfrm>
            <a:off x="6781800" y="990600"/>
            <a:ext cx="2057400" cy="5078413"/>
          </a:xfrm>
          <a:prstGeom prst="rect">
            <a:avLst/>
          </a:prstGeom>
          <a:noFill/>
          <a:ln w="9525">
            <a:noFill/>
            <a:miter lim="800000"/>
            <a:headEnd/>
            <a:tailEnd/>
          </a:ln>
        </p:spPr>
        <p:txBody>
          <a:bodyPr>
            <a:spAutoFit/>
          </a:bodyPr>
          <a:lstStyle/>
          <a:p>
            <a:pPr algn="ctr">
              <a:spcBef>
                <a:spcPct val="50000"/>
              </a:spcBef>
            </a:pPr>
            <a:r>
              <a:rPr lang="en-US" sz="3600" b="1">
                <a:solidFill>
                  <a:srgbClr val="000000"/>
                </a:solidFill>
              </a:rPr>
              <a:t>  Tìm thêm các   thành ngữ nói về đặc điểm của mỗi con vật.</a:t>
            </a:r>
          </a:p>
        </p:txBody>
      </p:sp>
      <p:sp>
        <p:nvSpPr>
          <p:cNvPr id="11280" name="Text Box 16"/>
          <p:cNvSpPr txBox="1">
            <a:spLocks noChangeArrowheads="1"/>
          </p:cNvSpPr>
          <p:nvPr/>
        </p:nvSpPr>
        <p:spPr bwMode="auto">
          <a:xfrm>
            <a:off x="533400" y="4038600"/>
            <a:ext cx="2895600" cy="519113"/>
          </a:xfrm>
          <a:prstGeom prst="rect">
            <a:avLst/>
          </a:prstGeom>
          <a:noFill/>
          <a:ln w="9525">
            <a:noFill/>
            <a:miter lim="800000"/>
            <a:headEnd/>
            <a:tailEnd/>
          </a:ln>
        </p:spPr>
        <p:txBody>
          <a:bodyPr>
            <a:spAutoFit/>
          </a:bodyPr>
          <a:lstStyle/>
          <a:p>
            <a:pPr>
              <a:spcBef>
                <a:spcPct val="50000"/>
              </a:spcBef>
            </a:pPr>
            <a:r>
              <a:rPr lang="en-US" sz="2800"/>
              <a:t>Khỏe như . . .</a:t>
            </a:r>
          </a:p>
        </p:txBody>
      </p:sp>
      <p:sp>
        <p:nvSpPr>
          <p:cNvPr id="11281" name="Text Box 17"/>
          <p:cNvSpPr txBox="1">
            <a:spLocks noChangeArrowheads="1"/>
          </p:cNvSpPr>
          <p:nvPr/>
        </p:nvSpPr>
        <p:spPr bwMode="auto">
          <a:xfrm>
            <a:off x="2209800" y="4038600"/>
            <a:ext cx="1219200" cy="519113"/>
          </a:xfrm>
          <a:prstGeom prst="rect">
            <a:avLst/>
          </a:prstGeom>
          <a:noFill/>
          <a:ln w="9525">
            <a:noFill/>
            <a:miter lim="800000"/>
            <a:headEnd/>
            <a:tailEnd/>
          </a:ln>
        </p:spPr>
        <p:txBody>
          <a:bodyPr>
            <a:spAutoFit/>
          </a:bodyPr>
          <a:lstStyle/>
          <a:p>
            <a:pPr>
              <a:spcBef>
                <a:spcPct val="50000"/>
              </a:spcBef>
            </a:pPr>
            <a:r>
              <a:rPr lang="en-US" sz="2800">
                <a:solidFill>
                  <a:srgbClr val="FF3300"/>
                </a:solidFill>
              </a:rPr>
              <a:t>trâu</a:t>
            </a:r>
          </a:p>
        </p:txBody>
      </p:sp>
      <p:sp>
        <p:nvSpPr>
          <p:cNvPr id="11282" name="Text Box 18"/>
          <p:cNvSpPr txBox="1">
            <a:spLocks noChangeArrowheads="1"/>
          </p:cNvSpPr>
          <p:nvPr/>
        </p:nvSpPr>
        <p:spPr bwMode="auto">
          <a:xfrm>
            <a:off x="457200" y="4495800"/>
            <a:ext cx="2590800" cy="519113"/>
          </a:xfrm>
          <a:prstGeom prst="rect">
            <a:avLst/>
          </a:prstGeom>
          <a:noFill/>
          <a:ln w="9525">
            <a:noFill/>
            <a:miter lim="800000"/>
            <a:headEnd/>
            <a:tailEnd/>
          </a:ln>
        </p:spPr>
        <p:txBody>
          <a:bodyPr>
            <a:spAutoFit/>
          </a:bodyPr>
          <a:lstStyle/>
          <a:p>
            <a:pPr>
              <a:spcBef>
                <a:spcPct val="50000"/>
              </a:spcBef>
            </a:pPr>
            <a:r>
              <a:rPr lang="en-US" sz="2800"/>
              <a:t>Hiền như . . .</a:t>
            </a:r>
          </a:p>
        </p:txBody>
      </p:sp>
      <p:sp>
        <p:nvSpPr>
          <p:cNvPr id="11283" name="Text Box 19"/>
          <p:cNvSpPr txBox="1">
            <a:spLocks noChangeArrowheads="1"/>
          </p:cNvSpPr>
          <p:nvPr/>
        </p:nvSpPr>
        <p:spPr bwMode="auto">
          <a:xfrm>
            <a:off x="2057400" y="4495800"/>
            <a:ext cx="838200" cy="519113"/>
          </a:xfrm>
          <a:prstGeom prst="rect">
            <a:avLst/>
          </a:prstGeom>
          <a:noFill/>
          <a:ln w="9525">
            <a:noFill/>
            <a:miter lim="800000"/>
            <a:headEnd/>
            <a:tailEnd/>
          </a:ln>
        </p:spPr>
        <p:txBody>
          <a:bodyPr>
            <a:spAutoFit/>
          </a:bodyPr>
          <a:lstStyle/>
          <a:p>
            <a:pPr>
              <a:spcBef>
                <a:spcPct val="50000"/>
              </a:spcBef>
            </a:pPr>
            <a:r>
              <a:rPr lang="en-US" sz="2800">
                <a:solidFill>
                  <a:srgbClr val="FF3300"/>
                </a:solidFill>
              </a:rPr>
              <a:t>nai</a:t>
            </a:r>
          </a:p>
        </p:txBody>
      </p:sp>
      <p:sp>
        <p:nvSpPr>
          <p:cNvPr id="11284" name="Text Box 20"/>
          <p:cNvSpPr txBox="1">
            <a:spLocks noChangeArrowheads="1"/>
          </p:cNvSpPr>
          <p:nvPr/>
        </p:nvSpPr>
        <p:spPr bwMode="auto">
          <a:xfrm>
            <a:off x="457200" y="4953000"/>
            <a:ext cx="2667000" cy="519113"/>
          </a:xfrm>
          <a:prstGeom prst="rect">
            <a:avLst/>
          </a:prstGeom>
          <a:noFill/>
          <a:ln w="9525">
            <a:noFill/>
            <a:miter lim="800000"/>
            <a:headEnd/>
            <a:tailEnd/>
          </a:ln>
        </p:spPr>
        <p:txBody>
          <a:bodyPr>
            <a:spAutoFit/>
          </a:bodyPr>
          <a:lstStyle/>
          <a:p>
            <a:pPr>
              <a:spcBef>
                <a:spcPct val="50000"/>
              </a:spcBef>
            </a:pPr>
            <a:r>
              <a:rPr lang="en-US" sz="2800"/>
              <a:t>Ngốc như . . .</a:t>
            </a:r>
          </a:p>
        </p:txBody>
      </p:sp>
      <p:sp>
        <p:nvSpPr>
          <p:cNvPr id="11285" name="Text Box 21"/>
          <p:cNvSpPr txBox="1">
            <a:spLocks noChangeArrowheads="1"/>
          </p:cNvSpPr>
          <p:nvPr/>
        </p:nvSpPr>
        <p:spPr bwMode="auto">
          <a:xfrm>
            <a:off x="2133600" y="4953000"/>
            <a:ext cx="1219200" cy="519113"/>
          </a:xfrm>
          <a:prstGeom prst="rect">
            <a:avLst/>
          </a:prstGeom>
          <a:noFill/>
          <a:ln w="9525">
            <a:noFill/>
            <a:miter lim="800000"/>
            <a:headEnd/>
            <a:tailEnd/>
          </a:ln>
        </p:spPr>
        <p:txBody>
          <a:bodyPr>
            <a:spAutoFit/>
          </a:bodyPr>
          <a:lstStyle/>
          <a:p>
            <a:pPr>
              <a:spcBef>
                <a:spcPct val="50000"/>
              </a:spcBef>
            </a:pPr>
            <a:r>
              <a:rPr lang="en-US" sz="2800">
                <a:solidFill>
                  <a:srgbClr val="FF3300"/>
                </a:solidFill>
              </a:rPr>
              <a:t>lừa</a:t>
            </a:r>
          </a:p>
        </p:txBody>
      </p:sp>
      <p:sp>
        <p:nvSpPr>
          <p:cNvPr id="11286" name="Text Box 22"/>
          <p:cNvSpPr txBox="1">
            <a:spLocks noChangeArrowheads="1"/>
          </p:cNvSpPr>
          <p:nvPr/>
        </p:nvSpPr>
        <p:spPr bwMode="auto">
          <a:xfrm>
            <a:off x="533400" y="5410200"/>
            <a:ext cx="2362200" cy="519113"/>
          </a:xfrm>
          <a:prstGeom prst="rect">
            <a:avLst/>
          </a:prstGeom>
          <a:noFill/>
          <a:ln w="9525">
            <a:noFill/>
            <a:miter lim="800000"/>
            <a:headEnd/>
            <a:tailEnd/>
          </a:ln>
        </p:spPr>
        <p:txBody>
          <a:bodyPr>
            <a:spAutoFit/>
          </a:bodyPr>
          <a:lstStyle/>
          <a:p>
            <a:pPr>
              <a:spcBef>
                <a:spcPct val="50000"/>
              </a:spcBef>
            </a:pPr>
            <a:r>
              <a:rPr lang="en-US" sz="2800"/>
              <a:t>Dữ như . . .</a:t>
            </a:r>
          </a:p>
        </p:txBody>
      </p:sp>
      <p:sp>
        <p:nvSpPr>
          <p:cNvPr id="11287" name="Text Box 23"/>
          <p:cNvSpPr txBox="1">
            <a:spLocks noChangeArrowheads="1"/>
          </p:cNvSpPr>
          <p:nvPr/>
        </p:nvSpPr>
        <p:spPr bwMode="auto">
          <a:xfrm>
            <a:off x="1828800" y="5410200"/>
            <a:ext cx="1219200" cy="519113"/>
          </a:xfrm>
          <a:prstGeom prst="rect">
            <a:avLst/>
          </a:prstGeom>
          <a:noFill/>
          <a:ln w="9525">
            <a:noFill/>
            <a:miter lim="800000"/>
            <a:headEnd/>
            <a:tailEnd/>
          </a:ln>
        </p:spPr>
        <p:txBody>
          <a:bodyPr>
            <a:spAutoFit/>
          </a:bodyPr>
          <a:lstStyle/>
          <a:p>
            <a:pPr>
              <a:spcBef>
                <a:spcPct val="50000"/>
              </a:spcBef>
            </a:pPr>
            <a:r>
              <a:rPr lang="en-US" sz="2800">
                <a:solidFill>
                  <a:srgbClr val="FF3300"/>
                </a:solidFill>
              </a:rPr>
              <a:t>sư tử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275"/>
                                        </p:tgtEl>
                                        <p:attrNameLst>
                                          <p:attrName>style.visibility</p:attrName>
                                        </p:attrNameLst>
                                      </p:cBhvr>
                                      <p:to>
                                        <p:strVal val="visible"/>
                                      </p:to>
                                    </p:set>
                                    <p:animEffect transition="in" filter="box(in)">
                                      <p:cBhvr>
                                        <p:cTn id="12" dur="500"/>
                                        <p:tgtEl>
                                          <p:spTgt spid="11275"/>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1274"/>
                                        </p:tgtEl>
                                        <p:attrNameLst>
                                          <p:attrName>style.visibility</p:attrName>
                                        </p:attrNameLst>
                                      </p:cBhvr>
                                      <p:to>
                                        <p:strVal val="visible"/>
                                      </p:to>
                                    </p:set>
                                    <p:animEffect transition="in" filter="box(in)">
                                      <p:cBhvr>
                                        <p:cTn id="15" dur="500"/>
                                        <p:tgtEl>
                                          <p:spTgt spid="1127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11280">
                                            <p:txEl>
                                              <p:pRg st="0" end="0"/>
                                            </p:txEl>
                                          </p:spTgt>
                                        </p:tgtEl>
                                        <p:attrNameLst>
                                          <p:attrName>style.visibility</p:attrName>
                                        </p:attrNameLst>
                                      </p:cBhvr>
                                      <p:to>
                                        <p:strVal val="visible"/>
                                      </p:to>
                                    </p:set>
                                    <p:anim calcmode="discrete" valueType="clr">
                                      <p:cBhvr override="childStyle">
                                        <p:cTn id="20" dur="80"/>
                                        <p:tgtEl>
                                          <p:spTgt spid="1128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1280">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11280">
                                            <p:txEl>
                                              <p:pRg st="0" end="0"/>
                                            </p:txEl>
                                          </p:spTgt>
                                        </p:tgtEl>
                                        <p:attrNameLst>
                                          <p:attrName>fill.type</p:attrName>
                                        </p:attrNameLst>
                                      </p:cBhvr>
                                      <p:to>
                                        <p:strVal val="solid"/>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11281"/>
                                        </p:tgtEl>
                                        <p:attrNameLst>
                                          <p:attrName>style.visibility</p:attrName>
                                        </p:attrNameLst>
                                      </p:cBhvr>
                                      <p:to>
                                        <p:strVal val="visible"/>
                                      </p:to>
                                    </p:set>
                                    <p:anim calcmode="discrete" valueType="clr">
                                      <p:cBhvr override="childStyle">
                                        <p:cTn id="27" dur="80"/>
                                        <p:tgtEl>
                                          <p:spTgt spid="11281"/>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1281"/>
                                        </p:tgtEl>
                                        <p:attrNameLst>
                                          <p:attrName>fillcolor</p:attrName>
                                        </p:attrNameLst>
                                      </p:cBhvr>
                                      <p:tavLst>
                                        <p:tav tm="0">
                                          <p:val>
                                            <p:clrVal>
                                              <a:schemeClr val="accent2"/>
                                            </p:clrVal>
                                          </p:val>
                                        </p:tav>
                                        <p:tav tm="50000">
                                          <p:val>
                                            <p:clrVal>
                                              <a:schemeClr val="hlink"/>
                                            </p:clrVal>
                                          </p:val>
                                        </p:tav>
                                      </p:tavLst>
                                    </p:anim>
                                    <p:set>
                                      <p:cBhvr>
                                        <p:cTn id="29" dur="80"/>
                                        <p:tgtEl>
                                          <p:spTgt spid="11281"/>
                                        </p:tgtEl>
                                        <p:attrNameLst>
                                          <p:attrName>fill.type</p:attrName>
                                        </p:attrNameLst>
                                      </p:cBhvr>
                                      <p:to>
                                        <p:strVal val="solid"/>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11282">
                                            <p:txEl>
                                              <p:pRg st="0" end="0"/>
                                            </p:txEl>
                                          </p:spTgt>
                                        </p:tgtEl>
                                        <p:attrNameLst>
                                          <p:attrName>style.visibility</p:attrName>
                                        </p:attrNameLst>
                                      </p:cBhvr>
                                      <p:to>
                                        <p:strVal val="visible"/>
                                      </p:to>
                                    </p:set>
                                    <p:anim calcmode="discrete" valueType="clr">
                                      <p:cBhvr override="childStyle">
                                        <p:cTn id="34" dur="80"/>
                                        <p:tgtEl>
                                          <p:spTgt spid="1128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1282">
                                            <p:txEl>
                                              <p:pRg st="0" end="0"/>
                                            </p:txEl>
                                          </p:spTgt>
                                        </p:tgtEl>
                                        <p:attrNameLst>
                                          <p:attrName>fillcolor</p:attrName>
                                        </p:attrNameLst>
                                      </p:cBhvr>
                                      <p:tavLst>
                                        <p:tav tm="0">
                                          <p:val>
                                            <p:clrVal>
                                              <a:schemeClr val="accent2"/>
                                            </p:clrVal>
                                          </p:val>
                                        </p:tav>
                                        <p:tav tm="50000">
                                          <p:val>
                                            <p:clrVal>
                                              <a:schemeClr val="hlink"/>
                                            </p:clrVal>
                                          </p:val>
                                        </p:tav>
                                      </p:tavLst>
                                    </p:anim>
                                    <p:set>
                                      <p:cBhvr>
                                        <p:cTn id="36" dur="80"/>
                                        <p:tgtEl>
                                          <p:spTgt spid="11282">
                                            <p:txEl>
                                              <p:pRg st="0" end="0"/>
                                            </p:txEl>
                                          </p:spTgt>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nodeType="clickEffect">
                                  <p:stCondLst>
                                    <p:cond delay="0"/>
                                  </p:stCondLst>
                                  <p:iterate type="lt">
                                    <p:tmPct val="50000"/>
                                  </p:iterate>
                                  <p:childTnLst>
                                    <p:set>
                                      <p:cBhvr>
                                        <p:cTn id="40" dur="1" fill="hold">
                                          <p:stCondLst>
                                            <p:cond delay="0"/>
                                          </p:stCondLst>
                                        </p:cTn>
                                        <p:tgtEl>
                                          <p:spTgt spid="11283">
                                            <p:txEl>
                                              <p:pRg st="0" end="0"/>
                                            </p:txEl>
                                          </p:spTgt>
                                        </p:tgtEl>
                                        <p:attrNameLst>
                                          <p:attrName>style.visibility</p:attrName>
                                        </p:attrNameLst>
                                      </p:cBhvr>
                                      <p:to>
                                        <p:strVal val="visible"/>
                                      </p:to>
                                    </p:set>
                                    <p:anim calcmode="discrete" valueType="clr">
                                      <p:cBhvr override="childStyle">
                                        <p:cTn id="41" dur="80"/>
                                        <p:tgtEl>
                                          <p:spTgt spid="1128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11283">
                                            <p:txEl>
                                              <p:pRg st="0" end="0"/>
                                            </p:txEl>
                                          </p:spTgt>
                                        </p:tgtEl>
                                        <p:attrNameLst>
                                          <p:attrName>fillcolor</p:attrName>
                                        </p:attrNameLst>
                                      </p:cBhvr>
                                      <p:tavLst>
                                        <p:tav tm="0">
                                          <p:val>
                                            <p:clrVal>
                                              <a:schemeClr val="accent2"/>
                                            </p:clrVal>
                                          </p:val>
                                        </p:tav>
                                        <p:tav tm="50000">
                                          <p:val>
                                            <p:clrVal>
                                              <a:schemeClr val="hlink"/>
                                            </p:clrVal>
                                          </p:val>
                                        </p:tav>
                                      </p:tavLst>
                                    </p:anim>
                                    <p:set>
                                      <p:cBhvr>
                                        <p:cTn id="43" dur="80"/>
                                        <p:tgtEl>
                                          <p:spTgt spid="11283">
                                            <p:txEl>
                                              <p:pRg st="0" end="0"/>
                                            </p:txEl>
                                          </p:spTgt>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7" presetClass="entr" presetSubtype="0" fill="hold" grpId="0" nodeType="clickEffect">
                                  <p:stCondLst>
                                    <p:cond delay="0"/>
                                  </p:stCondLst>
                                  <p:iterate type="lt">
                                    <p:tmPct val="50000"/>
                                  </p:iterate>
                                  <p:childTnLst>
                                    <p:set>
                                      <p:cBhvr>
                                        <p:cTn id="47" dur="1" fill="hold">
                                          <p:stCondLst>
                                            <p:cond delay="0"/>
                                          </p:stCondLst>
                                        </p:cTn>
                                        <p:tgtEl>
                                          <p:spTgt spid="11284"/>
                                        </p:tgtEl>
                                        <p:attrNameLst>
                                          <p:attrName>style.visibility</p:attrName>
                                        </p:attrNameLst>
                                      </p:cBhvr>
                                      <p:to>
                                        <p:strVal val="visible"/>
                                      </p:to>
                                    </p:set>
                                    <p:anim calcmode="discrete" valueType="clr">
                                      <p:cBhvr override="childStyle">
                                        <p:cTn id="48" dur="80"/>
                                        <p:tgtEl>
                                          <p:spTgt spid="11284"/>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11284"/>
                                        </p:tgtEl>
                                        <p:attrNameLst>
                                          <p:attrName>fillcolor</p:attrName>
                                        </p:attrNameLst>
                                      </p:cBhvr>
                                      <p:tavLst>
                                        <p:tav tm="0">
                                          <p:val>
                                            <p:clrVal>
                                              <a:schemeClr val="accent2"/>
                                            </p:clrVal>
                                          </p:val>
                                        </p:tav>
                                        <p:tav tm="50000">
                                          <p:val>
                                            <p:clrVal>
                                              <a:schemeClr val="hlink"/>
                                            </p:clrVal>
                                          </p:val>
                                        </p:tav>
                                      </p:tavLst>
                                    </p:anim>
                                    <p:set>
                                      <p:cBhvr>
                                        <p:cTn id="50" dur="80"/>
                                        <p:tgtEl>
                                          <p:spTgt spid="11284"/>
                                        </p:tgtEl>
                                        <p:attrNameLst>
                                          <p:attrName>fill.type</p:attrName>
                                        </p:attrNameLst>
                                      </p:cBhvr>
                                      <p:to>
                                        <p:strVal val="solid"/>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7" presetClass="entr" presetSubtype="0" fill="hold" nodeType="clickEffect">
                                  <p:stCondLst>
                                    <p:cond delay="0"/>
                                  </p:stCondLst>
                                  <p:iterate type="lt">
                                    <p:tmPct val="50000"/>
                                  </p:iterate>
                                  <p:childTnLst>
                                    <p:set>
                                      <p:cBhvr>
                                        <p:cTn id="54" dur="1" fill="hold">
                                          <p:stCondLst>
                                            <p:cond delay="0"/>
                                          </p:stCondLst>
                                        </p:cTn>
                                        <p:tgtEl>
                                          <p:spTgt spid="11285">
                                            <p:txEl>
                                              <p:pRg st="0" end="0"/>
                                            </p:txEl>
                                          </p:spTgt>
                                        </p:tgtEl>
                                        <p:attrNameLst>
                                          <p:attrName>style.visibility</p:attrName>
                                        </p:attrNameLst>
                                      </p:cBhvr>
                                      <p:to>
                                        <p:strVal val="visible"/>
                                      </p:to>
                                    </p:set>
                                    <p:anim calcmode="discrete" valueType="clr">
                                      <p:cBhvr override="childStyle">
                                        <p:cTn id="55" dur="80"/>
                                        <p:tgtEl>
                                          <p:spTgt spid="1128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11285">
                                            <p:txEl>
                                              <p:pRg st="0" end="0"/>
                                            </p:txEl>
                                          </p:spTgt>
                                        </p:tgtEl>
                                        <p:attrNameLst>
                                          <p:attrName>fillcolor</p:attrName>
                                        </p:attrNameLst>
                                      </p:cBhvr>
                                      <p:tavLst>
                                        <p:tav tm="0">
                                          <p:val>
                                            <p:clrVal>
                                              <a:schemeClr val="accent2"/>
                                            </p:clrVal>
                                          </p:val>
                                        </p:tav>
                                        <p:tav tm="50000">
                                          <p:val>
                                            <p:clrVal>
                                              <a:schemeClr val="hlink"/>
                                            </p:clrVal>
                                          </p:val>
                                        </p:tav>
                                      </p:tavLst>
                                    </p:anim>
                                    <p:set>
                                      <p:cBhvr>
                                        <p:cTn id="57" dur="80"/>
                                        <p:tgtEl>
                                          <p:spTgt spid="11285">
                                            <p:txEl>
                                              <p:pRg st="0" end="0"/>
                                            </p:txEl>
                                          </p:spTgt>
                                        </p:tgtEl>
                                        <p:attrNameLst>
                                          <p:attrName>fill.type</p:attrName>
                                        </p:attrNameLst>
                                      </p:cBhvr>
                                      <p:to>
                                        <p:strVal val="solid"/>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27" presetClass="entr" presetSubtype="0" fill="hold" nodeType="clickEffect">
                                  <p:stCondLst>
                                    <p:cond delay="0"/>
                                  </p:stCondLst>
                                  <p:iterate type="lt">
                                    <p:tmPct val="50000"/>
                                  </p:iterate>
                                  <p:childTnLst>
                                    <p:set>
                                      <p:cBhvr>
                                        <p:cTn id="61" dur="1" fill="hold">
                                          <p:stCondLst>
                                            <p:cond delay="0"/>
                                          </p:stCondLst>
                                        </p:cTn>
                                        <p:tgtEl>
                                          <p:spTgt spid="11286">
                                            <p:txEl>
                                              <p:pRg st="0" end="0"/>
                                            </p:txEl>
                                          </p:spTgt>
                                        </p:tgtEl>
                                        <p:attrNameLst>
                                          <p:attrName>style.visibility</p:attrName>
                                        </p:attrNameLst>
                                      </p:cBhvr>
                                      <p:to>
                                        <p:strVal val="visible"/>
                                      </p:to>
                                    </p:set>
                                    <p:anim calcmode="discrete" valueType="clr">
                                      <p:cBhvr override="childStyle">
                                        <p:cTn id="62" dur="80"/>
                                        <p:tgtEl>
                                          <p:spTgt spid="1128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11286">
                                            <p:txEl>
                                              <p:pRg st="0" end="0"/>
                                            </p:txEl>
                                          </p:spTgt>
                                        </p:tgtEl>
                                        <p:attrNameLst>
                                          <p:attrName>fillcolor</p:attrName>
                                        </p:attrNameLst>
                                      </p:cBhvr>
                                      <p:tavLst>
                                        <p:tav tm="0">
                                          <p:val>
                                            <p:clrVal>
                                              <a:schemeClr val="accent2"/>
                                            </p:clrVal>
                                          </p:val>
                                        </p:tav>
                                        <p:tav tm="50000">
                                          <p:val>
                                            <p:clrVal>
                                              <a:schemeClr val="hlink"/>
                                            </p:clrVal>
                                          </p:val>
                                        </p:tav>
                                      </p:tavLst>
                                    </p:anim>
                                    <p:set>
                                      <p:cBhvr>
                                        <p:cTn id="64" dur="80"/>
                                        <p:tgtEl>
                                          <p:spTgt spid="11286">
                                            <p:txEl>
                                              <p:pRg st="0" end="0"/>
                                            </p:txEl>
                                          </p:spTgt>
                                        </p:tgtEl>
                                        <p:attrNameLst>
                                          <p:attrName>fill.type</p:attrName>
                                        </p:attrNameLst>
                                      </p:cBhvr>
                                      <p:to>
                                        <p:strVal val="solid"/>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27" presetClass="entr" presetSubtype="0" fill="hold" grpId="0" nodeType="clickEffect">
                                  <p:stCondLst>
                                    <p:cond delay="0"/>
                                  </p:stCondLst>
                                  <p:iterate type="lt">
                                    <p:tmPct val="50000"/>
                                  </p:iterate>
                                  <p:childTnLst>
                                    <p:set>
                                      <p:cBhvr>
                                        <p:cTn id="68" dur="1" fill="hold">
                                          <p:stCondLst>
                                            <p:cond delay="0"/>
                                          </p:stCondLst>
                                        </p:cTn>
                                        <p:tgtEl>
                                          <p:spTgt spid="11287"/>
                                        </p:tgtEl>
                                        <p:attrNameLst>
                                          <p:attrName>style.visibility</p:attrName>
                                        </p:attrNameLst>
                                      </p:cBhvr>
                                      <p:to>
                                        <p:strVal val="visible"/>
                                      </p:to>
                                    </p:set>
                                    <p:anim calcmode="discrete" valueType="clr">
                                      <p:cBhvr override="childStyle">
                                        <p:cTn id="69" dur="80"/>
                                        <p:tgtEl>
                                          <p:spTgt spid="11287"/>
                                        </p:tgtEl>
                                        <p:attrNameLst>
                                          <p:attrName>style.color</p:attrName>
                                        </p:attrNameLst>
                                      </p:cBhvr>
                                      <p:tavLst>
                                        <p:tav tm="0">
                                          <p:val>
                                            <p:clrVal>
                                              <a:schemeClr val="accent2"/>
                                            </p:clrVal>
                                          </p:val>
                                        </p:tav>
                                        <p:tav tm="50000">
                                          <p:val>
                                            <p:clrVal>
                                              <a:schemeClr val="hlink"/>
                                            </p:clrVal>
                                          </p:val>
                                        </p:tav>
                                      </p:tavLst>
                                    </p:anim>
                                    <p:anim calcmode="discrete" valueType="clr">
                                      <p:cBhvr>
                                        <p:cTn id="70" dur="80"/>
                                        <p:tgtEl>
                                          <p:spTgt spid="11287"/>
                                        </p:tgtEl>
                                        <p:attrNameLst>
                                          <p:attrName>fillcolor</p:attrName>
                                        </p:attrNameLst>
                                      </p:cBhvr>
                                      <p:tavLst>
                                        <p:tav tm="0">
                                          <p:val>
                                            <p:clrVal>
                                              <a:schemeClr val="accent2"/>
                                            </p:clrVal>
                                          </p:val>
                                        </p:tav>
                                        <p:tav tm="50000">
                                          <p:val>
                                            <p:clrVal>
                                              <a:schemeClr val="hlink"/>
                                            </p:clrVal>
                                          </p:val>
                                        </p:tav>
                                      </p:tavLst>
                                    </p:anim>
                                    <p:set>
                                      <p:cBhvr>
                                        <p:cTn id="71" dur="80"/>
                                        <p:tgtEl>
                                          <p:spTgt spid="1128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4" grpId="0" animBg="1"/>
      <p:bldP spid="11275" grpId="0"/>
      <p:bldP spid="11281" grpId="0"/>
      <p:bldP spid="11284" grpId="0"/>
      <p:bldP spid="1128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20484" name="TextBox 5"/>
          <p:cNvSpPr txBox="1">
            <a:spLocks noChangeArrowheads="1"/>
          </p:cNvSpPr>
          <p:nvPr/>
        </p:nvSpPr>
        <p:spPr bwMode="auto">
          <a:xfrm>
            <a:off x="533400" y="1295400"/>
            <a:ext cx="8610600" cy="1368425"/>
          </a:xfrm>
          <a:prstGeom prst="rect">
            <a:avLst/>
          </a:prstGeom>
          <a:noFill/>
          <a:ln w="9525">
            <a:noFill/>
            <a:miter lim="800000"/>
            <a:headEnd/>
            <a:tailEnd/>
          </a:ln>
        </p:spPr>
        <p:txBody>
          <a:bodyPr>
            <a:spAutoFit/>
          </a:bodyPr>
          <a:lstStyle/>
          <a:p>
            <a:pPr eaLnBrk="0" hangingPunct="0">
              <a:lnSpc>
                <a:spcPct val="110000"/>
              </a:lnSpc>
            </a:pPr>
            <a:r>
              <a:rPr lang="en-US" sz="3800" i="1" u="sng">
                <a:solidFill>
                  <a:srgbClr val="FFFF00"/>
                </a:solidFill>
                <a:cs typeface="Times New Roman" pitchFamily="18" charset="0"/>
              </a:rPr>
              <a:t>Bài 3</a:t>
            </a:r>
            <a:r>
              <a:rPr lang="en-US" sz="3800" i="1">
                <a:solidFill>
                  <a:srgbClr val="FFFF00"/>
                </a:solidFill>
                <a:cs typeface="Times New Roman" pitchFamily="18" charset="0"/>
              </a:rPr>
              <a:t>:</a:t>
            </a:r>
            <a:r>
              <a:rPr lang="en-US" sz="3800">
                <a:solidFill>
                  <a:srgbClr val="FFFFFF"/>
                </a:solidFill>
                <a:cs typeface="Times New Roman" pitchFamily="18" charset="0"/>
              </a:rPr>
              <a:t> </a:t>
            </a:r>
            <a:r>
              <a:rPr lang="vi-VN" sz="3800">
                <a:solidFill>
                  <a:srgbClr val="FFFFFF"/>
                </a:solidFill>
                <a:cs typeface="Times New Roman" pitchFamily="18" charset="0"/>
              </a:rPr>
              <a:t>Đ</a:t>
            </a:r>
            <a:r>
              <a:rPr lang="en-US" sz="3800">
                <a:solidFill>
                  <a:srgbClr val="FFFFFF"/>
                </a:solidFill>
                <a:cs typeface="Times New Roman" pitchFamily="18" charset="0"/>
              </a:rPr>
              <a:t>iền dấu phẩy hay dấu chấm vào ô trống</a:t>
            </a:r>
            <a:r>
              <a:rPr lang="vi-VN" sz="3800">
                <a:solidFill>
                  <a:srgbClr val="FFFFFF"/>
                </a:solidFill>
                <a:cs typeface="Times New Roman" pitchFamily="18" charset="0"/>
              </a:rPr>
              <a:t>:</a:t>
            </a:r>
          </a:p>
        </p:txBody>
      </p:sp>
      <p:sp>
        <p:nvSpPr>
          <p:cNvPr id="20485" name="TextBox 6"/>
          <p:cNvSpPr txBox="1">
            <a:spLocks noChangeArrowheads="1"/>
          </p:cNvSpPr>
          <p:nvPr/>
        </p:nvSpPr>
        <p:spPr bwMode="auto">
          <a:xfrm>
            <a:off x="228600" y="2860675"/>
            <a:ext cx="8915400" cy="4595813"/>
          </a:xfrm>
          <a:prstGeom prst="rect">
            <a:avLst/>
          </a:prstGeom>
          <a:noFill/>
          <a:ln w="9525">
            <a:noFill/>
            <a:miter lim="800000"/>
            <a:headEnd/>
            <a:tailEnd/>
          </a:ln>
        </p:spPr>
        <p:txBody>
          <a:bodyPr>
            <a:spAutoFit/>
          </a:bodyPr>
          <a:lstStyle/>
          <a:p>
            <a:pPr eaLnBrk="0" hangingPunct="0">
              <a:lnSpc>
                <a:spcPct val="110000"/>
              </a:lnSpc>
            </a:pPr>
            <a:r>
              <a:rPr lang="en-US" sz="3800">
                <a:solidFill>
                  <a:srgbClr val="FFFFFF"/>
                </a:solidFill>
                <a:cs typeface="Times New Roman" pitchFamily="18" charset="0"/>
              </a:rPr>
              <a:t>Từ sáng sớm      Khánh và Giang đã náo nức chờ đợi mẹ cho đi thăm vườn thú      Hai chị em mặc quần áo đẹp, hớn hở chạy xuống cầu thang      Ngoài đường       người và xe đi lại  như mắc cửi      Trong vườn thú, trẻ em chạy nhảy tung tăng.</a:t>
            </a:r>
            <a:endParaRPr lang="vi-VN" sz="3800">
              <a:solidFill>
                <a:srgbClr val="FFFFFF"/>
              </a:solidFill>
              <a:cs typeface="Times New Roman" pitchFamily="18" charset="0"/>
            </a:endParaRPr>
          </a:p>
        </p:txBody>
      </p:sp>
      <p:sp>
        <p:nvSpPr>
          <p:cNvPr id="12295" name="Rectangle 7"/>
          <p:cNvSpPr>
            <a:spLocks noChangeArrowheads="1"/>
          </p:cNvSpPr>
          <p:nvPr/>
        </p:nvSpPr>
        <p:spPr bwMode="auto">
          <a:xfrm>
            <a:off x="2940050" y="3082925"/>
            <a:ext cx="479425" cy="457200"/>
          </a:xfrm>
          <a:prstGeom prst="rect">
            <a:avLst/>
          </a:prstGeom>
          <a:noFill/>
          <a:ln w="38100">
            <a:solidFill>
              <a:srgbClr val="66FF33"/>
            </a:solidFill>
            <a:miter lim="800000"/>
            <a:headEnd/>
            <a:tailEnd/>
          </a:ln>
        </p:spPr>
        <p:txBody>
          <a:bodyPr wrap="none" anchor="ctr"/>
          <a:lstStyle/>
          <a:p>
            <a:endParaRPr lang="en-US"/>
          </a:p>
        </p:txBody>
      </p:sp>
      <p:sp>
        <p:nvSpPr>
          <p:cNvPr id="12296" name="Rectangle 8"/>
          <p:cNvSpPr>
            <a:spLocks noChangeArrowheads="1"/>
          </p:cNvSpPr>
          <p:nvPr/>
        </p:nvSpPr>
        <p:spPr bwMode="auto">
          <a:xfrm>
            <a:off x="6858000" y="3733800"/>
            <a:ext cx="479425" cy="457200"/>
          </a:xfrm>
          <a:prstGeom prst="rect">
            <a:avLst/>
          </a:prstGeom>
          <a:noFill/>
          <a:ln w="38100">
            <a:solidFill>
              <a:srgbClr val="66FF33"/>
            </a:solidFill>
            <a:miter lim="800000"/>
            <a:headEnd/>
            <a:tailEnd/>
          </a:ln>
        </p:spPr>
        <p:txBody>
          <a:bodyPr wrap="none" anchor="ctr"/>
          <a:lstStyle/>
          <a:p>
            <a:endParaRPr lang="en-US"/>
          </a:p>
        </p:txBody>
      </p:sp>
      <p:sp>
        <p:nvSpPr>
          <p:cNvPr id="12297" name="Rectangle 9"/>
          <p:cNvSpPr>
            <a:spLocks noChangeArrowheads="1"/>
          </p:cNvSpPr>
          <p:nvPr/>
        </p:nvSpPr>
        <p:spPr bwMode="auto">
          <a:xfrm>
            <a:off x="1524000" y="4933950"/>
            <a:ext cx="479425" cy="457200"/>
          </a:xfrm>
          <a:prstGeom prst="rect">
            <a:avLst/>
          </a:prstGeom>
          <a:noFill/>
          <a:ln w="38100">
            <a:solidFill>
              <a:srgbClr val="66FF33"/>
            </a:solidFill>
            <a:miter lim="800000"/>
            <a:headEnd/>
            <a:tailEnd/>
          </a:ln>
        </p:spPr>
        <p:txBody>
          <a:bodyPr wrap="none" anchor="ctr"/>
          <a:lstStyle/>
          <a:p>
            <a:endParaRPr lang="en-US"/>
          </a:p>
        </p:txBody>
      </p:sp>
      <p:sp>
        <p:nvSpPr>
          <p:cNvPr id="12298" name="Rectangle 10"/>
          <p:cNvSpPr>
            <a:spLocks noChangeArrowheads="1"/>
          </p:cNvSpPr>
          <p:nvPr/>
        </p:nvSpPr>
        <p:spPr bwMode="auto">
          <a:xfrm>
            <a:off x="4841875" y="4940300"/>
            <a:ext cx="479425" cy="457200"/>
          </a:xfrm>
          <a:prstGeom prst="rect">
            <a:avLst/>
          </a:prstGeom>
          <a:noFill/>
          <a:ln w="38100">
            <a:solidFill>
              <a:srgbClr val="66FF33"/>
            </a:solidFill>
            <a:miter lim="800000"/>
            <a:headEnd/>
            <a:tailEnd/>
          </a:ln>
        </p:spPr>
        <p:txBody>
          <a:bodyPr wrap="none" anchor="ctr"/>
          <a:lstStyle/>
          <a:p>
            <a:endParaRPr lang="en-US"/>
          </a:p>
        </p:txBody>
      </p:sp>
      <p:sp>
        <p:nvSpPr>
          <p:cNvPr id="12299" name="Rectangle 11"/>
          <p:cNvSpPr>
            <a:spLocks noChangeArrowheads="1"/>
          </p:cNvSpPr>
          <p:nvPr/>
        </p:nvSpPr>
        <p:spPr bwMode="auto">
          <a:xfrm>
            <a:off x="2867025" y="5616575"/>
            <a:ext cx="479425" cy="457200"/>
          </a:xfrm>
          <a:prstGeom prst="rect">
            <a:avLst/>
          </a:prstGeom>
          <a:noFill/>
          <a:ln w="38100">
            <a:solidFill>
              <a:srgbClr val="66FF33"/>
            </a:solidFill>
            <a:miter lim="800000"/>
            <a:headEnd/>
            <a:tailEnd/>
          </a:ln>
        </p:spPr>
        <p:txBody>
          <a:bodyPr wrap="none" anchor="ctr"/>
          <a:lstStyle/>
          <a:p>
            <a:endParaRPr lang="en-US"/>
          </a:p>
        </p:txBody>
      </p:sp>
      <p:sp>
        <p:nvSpPr>
          <p:cNvPr id="12300" name="Text Box 12"/>
          <p:cNvSpPr txBox="1">
            <a:spLocks noChangeArrowheads="1"/>
          </p:cNvSpPr>
          <p:nvPr/>
        </p:nvSpPr>
        <p:spPr bwMode="auto">
          <a:xfrm>
            <a:off x="-715963" y="-192088"/>
            <a:ext cx="457200" cy="823913"/>
          </a:xfrm>
          <a:prstGeom prst="rect">
            <a:avLst/>
          </a:prstGeom>
          <a:noFill/>
          <a:ln w="9525">
            <a:noFill/>
            <a:miter lim="800000"/>
            <a:headEnd/>
            <a:tailEnd/>
          </a:ln>
        </p:spPr>
        <p:txBody>
          <a:bodyPr>
            <a:spAutoFit/>
          </a:bodyPr>
          <a:lstStyle/>
          <a:p>
            <a:pPr>
              <a:spcBef>
                <a:spcPct val="50000"/>
              </a:spcBef>
            </a:pPr>
            <a:r>
              <a:rPr lang="en-US" sz="4800" b="1">
                <a:solidFill>
                  <a:srgbClr val="FFFF00"/>
                </a:solidFill>
              </a:rPr>
              <a:t>,</a:t>
            </a:r>
          </a:p>
        </p:txBody>
      </p:sp>
      <p:sp>
        <p:nvSpPr>
          <p:cNvPr id="12301" name="Text Box 13"/>
          <p:cNvSpPr txBox="1">
            <a:spLocks noChangeArrowheads="1"/>
          </p:cNvSpPr>
          <p:nvPr/>
        </p:nvSpPr>
        <p:spPr bwMode="auto">
          <a:xfrm>
            <a:off x="9251950" y="-628650"/>
            <a:ext cx="457200" cy="823913"/>
          </a:xfrm>
          <a:prstGeom prst="rect">
            <a:avLst/>
          </a:prstGeom>
          <a:noFill/>
          <a:ln w="9525">
            <a:noFill/>
            <a:miter lim="800000"/>
            <a:headEnd/>
            <a:tailEnd/>
          </a:ln>
        </p:spPr>
        <p:txBody>
          <a:bodyPr>
            <a:spAutoFit/>
          </a:bodyPr>
          <a:lstStyle/>
          <a:p>
            <a:pPr>
              <a:spcBef>
                <a:spcPct val="50000"/>
              </a:spcBef>
            </a:pPr>
            <a:r>
              <a:rPr lang="en-US" sz="4800" b="1">
                <a:solidFill>
                  <a:srgbClr val="FFFF00"/>
                </a:solidFill>
              </a:rPr>
              <a:t>.</a:t>
            </a:r>
          </a:p>
        </p:txBody>
      </p:sp>
      <p:sp>
        <p:nvSpPr>
          <p:cNvPr id="12302" name="Text Box 14"/>
          <p:cNvSpPr txBox="1">
            <a:spLocks noChangeArrowheads="1"/>
          </p:cNvSpPr>
          <p:nvPr/>
        </p:nvSpPr>
        <p:spPr bwMode="auto">
          <a:xfrm>
            <a:off x="-609600" y="5562600"/>
            <a:ext cx="457200" cy="823913"/>
          </a:xfrm>
          <a:prstGeom prst="rect">
            <a:avLst/>
          </a:prstGeom>
          <a:noFill/>
          <a:ln w="9525">
            <a:noFill/>
            <a:miter lim="800000"/>
            <a:headEnd/>
            <a:tailEnd/>
          </a:ln>
        </p:spPr>
        <p:txBody>
          <a:bodyPr>
            <a:spAutoFit/>
          </a:bodyPr>
          <a:lstStyle/>
          <a:p>
            <a:pPr>
              <a:spcBef>
                <a:spcPct val="50000"/>
              </a:spcBef>
            </a:pPr>
            <a:r>
              <a:rPr lang="en-US" sz="4800" b="1">
                <a:solidFill>
                  <a:srgbClr val="FFFF00"/>
                </a:solidFill>
              </a:rPr>
              <a:t>.</a:t>
            </a:r>
          </a:p>
        </p:txBody>
      </p:sp>
      <p:sp>
        <p:nvSpPr>
          <p:cNvPr id="12303" name="Text Box 15"/>
          <p:cNvSpPr txBox="1">
            <a:spLocks noChangeArrowheads="1"/>
          </p:cNvSpPr>
          <p:nvPr/>
        </p:nvSpPr>
        <p:spPr bwMode="auto">
          <a:xfrm>
            <a:off x="-1447800" y="1339850"/>
            <a:ext cx="457200" cy="823913"/>
          </a:xfrm>
          <a:prstGeom prst="rect">
            <a:avLst/>
          </a:prstGeom>
          <a:noFill/>
          <a:ln w="9525">
            <a:noFill/>
            <a:miter lim="800000"/>
            <a:headEnd/>
            <a:tailEnd/>
          </a:ln>
        </p:spPr>
        <p:txBody>
          <a:bodyPr>
            <a:spAutoFit/>
          </a:bodyPr>
          <a:lstStyle/>
          <a:p>
            <a:pPr>
              <a:spcBef>
                <a:spcPct val="50000"/>
              </a:spcBef>
            </a:pPr>
            <a:r>
              <a:rPr lang="en-US" sz="4800" b="1">
                <a:solidFill>
                  <a:srgbClr val="FFFF00"/>
                </a:solidFill>
              </a:rPr>
              <a:t>,</a:t>
            </a:r>
          </a:p>
        </p:txBody>
      </p:sp>
      <p:sp>
        <p:nvSpPr>
          <p:cNvPr id="12304" name="Text Box 16"/>
          <p:cNvSpPr txBox="1">
            <a:spLocks noChangeArrowheads="1"/>
          </p:cNvSpPr>
          <p:nvPr/>
        </p:nvSpPr>
        <p:spPr bwMode="auto">
          <a:xfrm>
            <a:off x="9601200" y="514350"/>
            <a:ext cx="457200" cy="823913"/>
          </a:xfrm>
          <a:prstGeom prst="rect">
            <a:avLst/>
          </a:prstGeom>
          <a:noFill/>
          <a:ln w="38100">
            <a:noFill/>
            <a:miter lim="800000"/>
            <a:headEnd/>
            <a:tailEnd/>
          </a:ln>
        </p:spPr>
        <p:txBody>
          <a:bodyPr>
            <a:spAutoFit/>
          </a:bodyPr>
          <a:lstStyle/>
          <a:p>
            <a:pPr>
              <a:spcBef>
                <a:spcPct val="50000"/>
              </a:spcBef>
            </a:pPr>
            <a:r>
              <a:rPr lang="en-US" sz="4800" b="1">
                <a:solidFill>
                  <a:srgbClr val="FFFF00"/>
                </a:solidFill>
              </a:rPr>
              <a:t>.</a:t>
            </a:r>
          </a:p>
        </p:txBody>
      </p:sp>
      <p:sp>
        <p:nvSpPr>
          <p:cNvPr id="12305" name="Text Box 17"/>
          <p:cNvSpPr txBox="1">
            <a:spLocks noChangeArrowheads="1"/>
          </p:cNvSpPr>
          <p:nvPr/>
        </p:nvSpPr>
        <p:spPr bwMode="auto">
          <a:xfrm>
            <a:off x="152400" y="0"/>
            <a:ext cx="3387725" cy="762000"/>
          </a:xfrm>
          <a:prstGeom prst="rect">
            <a:avLst/>
          </a:prstGeom>
          <a:noFill/>
          <a:ln w="9525" algn="ctr">
            <a:noFill/>
            <a:miter lim="800000"/>
            <a:headEnd/>
            <a:tailEnd/>
          </a:ln>
        </p:spPr>
        <p:txBody>
          <a:bodyPr wrap="none">
            <a:spAutoFit/>
          </a:bodyPr>
          <a:lstStyle/>
          <a:p>
            <a:pPr algn="ctr"/>
            <a:r>
              <a:rPr lang="en-US" sz="4400" u="sng">
                <a:solidFill>
                  <a:srgbClr val="FFFF00"/>
                </a:solidFill>
              </a:rPr>
              <a:t>Hoạt động 2:</a:t>
            </a:r>
          </a:p>
        </p:txBody>
      </p:sp>
      <p:sp>
        <p:nvSpPr>
          <p:cNvPr id="12306" name="WordArt 18">
            <a:hlinkClick r:id="rId2" action="ppaction://hlinksldjump"/>
          </p:cNvPr>
          <p:cNvSpPr>
            <a:spLocks noChangeArrowheads="1" noChangeShapeType="1" noTextEdit="1"/>
          </p:cNvSpPr>
          <p:nvPr/>
        </p:nvSpPr>
        <p:spPr bwMode="auto">
          <a:xfrm>
            <a:off x="3733800" y="819150"/>
            <a:ext cx="5181600" cy="476250"/>
          </a:xfrm>
          <a:prstGeom prst="rect">
            <a:avLst/>
          </a:prstGeom>
        </p:spPr>
        <p:txBody>
          <a:bodyPr wrap="none" fromWordArt="1">
            <a:prstTxWarp prst="textPlain">
              <a:avLst>
                <a:gd name="adj" fmla="val 50000"/>
              </a:avLst>
            </a:prstTxWarp>
          </a:bodyPr>
          <a:lstStyle/>
          <a:p>
            <a:pPr algn="ctr"/>
            <a:r>
              <a:rPr lang="en-US" sz="3600" kern="10">
                <a:ln w="9525">
                  <a:solidFill>
                    <a:srgbClr val="00FFFF"/>
                  </a:solidFill>
                  <a:round/>
                  <a:headEnd/>
                  <a:tailEnd/>
                </a:ln>
                <a:solidFill>
                  <a:srgbClr val="FFFF00"/>
                </a:solidFill>
                <a:effectLst>
                  <a:outerShdw dist="45791" dir="2021404" algn="ctr" rotWithShape="0">
                    <a:srgbClr val="B2B2B2">
                      <a:alpha val="79999"/>
                    </a:srgbClr>
                  </a:outerShdw>
                </a:effectLst>
                <a:latin typeface="Arial"/>
                <a:cs typeface="Arial"/>
              </a:rPr>
              <a:t>DẤU CHẤM, DẤU PHẨY</a:t>
            </a:r>
          </a:p>
        </p:txBody>
      </p:sp>
      <p:pic>
        <p:nvPicPr>
          <p:cNvPr id="12307" name="Picture 19" descr="1"/>
          <p:cNvPicPr>
            <a:picLocks noChangeAspect="1" noChangeArrowheads="1" noCrop="1"/>
          </p:cNvPicPr>
          <p:nvPr/>
        </p:nvPicPr>
        <p:blipFill>
          <a:blip r:embed="rId3"/>
          <a:srcRect/>
          <a:stretch>
            <a:fillRect/>
          </a:stretch>
        </p:blipFill>
        <p:spPr bwMode="auto">
          <a:xfrm>
            <a:off x="9652000" y="742950"/>
            <a:ext cx="1428750" cy="885825"/>
          </a:xfrm>
          <a:prstGeom prst="rect">
            <a:avLst/>
          </a:prstGeom>
          <a:noFill/>
          <a:ln w="9525">
            <a:noFill/>
            <a:miter lim="800000"/>
            <a:headEnd/>
            <a:tailEnd/>
          </a:ln>
        </p:spPr>
      </p:pic>
      <p:pic>
        <p:nvPicPr>
          <p:cNvPr id="12308" name="Picture 20" descr="bird-08"/>
          <p:cNvPicPr>
            <a:picLocks noChangeAspect="1" noChangeArrowheads="1" noCrop="1"/>
          </p:cNvPicPr>
          <p:nvPr/>
        </p:nvPicPr>
        <p:blipFill>
          <a:blip r:embed="rId4"/>
          <a:srcRect/>
          <a:stretch>
            <a:fillRect/>
          </a:stretch>
        </p:blipFill>
        <p:spPr bwMode="auto">
          <a:xfrm>
            <a:off x="-1585913" y="-152400"/>
            <a:ext cx="1524000" cy="1371600"/>
          </a:xfrm>
          <a:prstGeom prst="rect">
            <a:avLst/>
          </a:prstGeom>
          <a:noFill/>
          <a:ln w="9525">
            <a:noFill/>
            <a:miter lim="800000"/>
            <a:headEnd/>
            <a:tailEnd/>
          </a:ln>
        </p:spPr>
      </p:pic>
      <p:pic>
        <p:nvPicPr>
          <p:cNvPr id="12309" name="Picture 21" descr="17"/>
          <p:cNvPicPr>
            <a:picLocks noChangeAspect="1" noChangeArrowheads="1" noCrop="1"/>
          </p:cNvPicPr>
          <p:nvPr/>
        </p:nvPicPr>
        <p:blipFill>
          <a:blip r:embed="rId5"/>
          <a:srcRect/>
          <a:stretch>
            <a:fillRect/>
          </a:stretch>
        </p:blipFill>
        <p:spPr bwMode="auto">
          <a:xfrm>
            <a:off x="8794750" y="-762000"/>
            <a:ext cx="1644650" cy="1428750"/>
          </a:xfrm>
          <a:prstGeom prst="rect">
            <a:avLst/>
          </a:prstGeom>
          <a:noFill/>
          <a:ln w="9525">
            <a:noFill/>
            <a:miter lim="800000"/>
            <a:headEnd/>
            <a:tailEnd/>
          </a:ln>
        </p:spPr>
      </p:pic>
      <p:pic>
        <p:nvPicPr>
          <p:cNvPr id="12310" name="Picture 22" descr="Dove-02-june"/>
          <p:cNvPicPr>
            <a:picLocks noChangeAspect="1" noChangeArrowheads="1" noCrop="1"/>
          </p:cNvPicPr>
          <p:nvPr/>
        </p:nvPicPr>
        <p:blipFill>
          <a:blip r:embed="rId6"/>
          <a:srcRect/>
          <a:stretch>
            <a:fillRect/>
          </a:stretch>
        </p:blipFill>
        <p:spPr bwMode="auto">
          <a:xfrm>
            <a:off x="-1524000" y="5724525"/>
            <a:ext cx="1524000" cy="890588"/>
          </a:xfrm>
          <a:prstGeom prst="rect">
            <a:avLst/>
          </a:prstGeom>
          <a:noFill/>
          <a:ln w="9525">
            <a:noFill/>
            <a:miter lim="800000"/>
            <a:headEnd/>
            <a:tailEnd/>
          </a:ln>
        </p:spPr>
      </p:pic>
      <p:pic>
        <p:nvPicPr>
          <p:cNvPr id="6164" name="Picture 23" descr="animated gifs"/>
          <p:cNvPicPr>
            <a:picLocks noChangeAspect="1" noChangeArrowheads="1" noCrop="1"/>
          </p:cNvPicPr>
          <p:nvPr/>
        </p:nvPicPr>
        <p:blipFill>
          <a:blip r:embed="rId7"/>
          <a:srcRect/>
          <a:stretch>
            <a:fillRect/>
          </a:stretch>
        </p:blipFill>
        <p:spPr bwMode="auto">
          <a:xfrm>
            <a:off x="-2895600" y="-1676400"/>
            <a:ext cx="2362200" cy="1255712"/>
          </a:xfrm>
          <a:prstGeom prst="rect">
            <a:avLst/>
          </a:prstGeom>
          <a:noFill/>
          <a:ln w="9525">
            <a:noFill/>
            <a:miter lim="800000"/>
            <a:headEnd/>
            <a:tailEnd/>
          </a:ln>
        </p:spPr>
      </p:pic>
      <p:pic>
        <p:nvPicPr>
          <p:cNvPr id="12312" name="Picture 24" descr="IMAGE013"/>
          <p:cNvPicPr>
            <a:picLocks noChangeAspect="1" noChangeArrowheads="1" noCrop="1"/>
          </p:cNvPicPr>
          <p:nvPr/>
        </p:nvPicPr>
        <p:blipFill>
          <a:blip r:embed="rId8"/>
          <a:srcRect/>
          <a:stretch>
            <a:fillRect/>
          </a:stretch>
        </p:blipFill>
        <p:spPr bwMode="auto">
          <a:xfrm rot="6692296">
            <a:off x="-2190750" y="1358900"/>
            <a:ext cx="1301750" cy="885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305"/>
                                        </p:tgtEl>
                                        <p:attrNameLst>
                                          <p:attrName>style.visibility</p:attrName>
                                        </p:attrNameLst>
                                      </p:cBhvr>
                                      <p:to>
                                        <p:strVal val="visible"/>
                                      </p:to>
                                    </p:set>
                                    <p:animEffect transition="in" filter="blinds(horizontal)">
                                      <p:cBhvr>
                                        <p:cTn id="7" dur="500"/>
                                        <p:tgtEl>
                                          <p:spTgt spid="1230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306"/>
                                        </p:tgtEl>
                                        <p:attrNameLst>
                                          <p:attrName>style.visibility</p:attrName>
                                        </p:attrNameLst>
                                      </p:cBhvr>
                                      <p:to>
                                        <p:strVal val="visible"/>
                                      </p:to>
                                    </p:set>
                                    <p:animEffect transition="in" filter="blinds(horizontal)">
                                      <p:cBhvr>
                                        <p:cTn id="10" dur="500"/>
                                        <p:tgtEl>
                                          <p:spTgt spid="1230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20484">
                                            <p:txEl>
                                              <p:pRg st="0" end="0"/>
                                            </p:txEl>
                                          </p:spTgt>
                                        </p:tgtEl>
                                        <p:attrNameLst>
                                          <p:attrName>style.visibility</p:attrName>
                                        </p:attrNameLst>
                                      </p:cBhvr>
                                      <p:to>
                                        <p:strVal val="visible"/>
                                      </p:to>
                                    </p:set>
                                    <p:animEffect transition="in" filter="box(in)">
                                      <p:cBhvr>
                                        <p:cTn id="15" dur="500"/>
                                        <p:tgtEl>
                                          <p:spTgt spid="20484">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20485">
                                            <p:txEl>
                                              <p:pRg st="0" end="0"/>
                                            </p:txEl>
                                          </p:spTgt>
                                        </p:tgtEl>
                                        <p:attrNameLst>
                                          <p:attrName>style.visibility</p:attrName>
                                        </p:attrNameLst>
                                      </p:cBhvr>
                                      <p:to>
                                        <p:strVal val="visible"/>
                                      </p:to>
                                    </p:set>
                                    <p:animEffect transition="in" filter="checkerboard(across)">
                                      <p:cBhvr>
                                        <p:cTn id="20" dur="500"/>
                                        <p:tgtEl>
                                          <p:spTgt spid="20485">
                                            <p:txEl>
                                              <p:pRg st="0" end="0"/>
                                            </p:txEl>
                                          </p:spTgt>
                                        </p:tgtEl>
                                      </p:cBhvr>
                                    </p:animEffect>
                                  </p:childTnLst>
                                </p:cTn>
                              </p:par>
                            </p:childTnLst>
                          </p:cTn>
                        </p:par>
                        <p:par>
                          <p:cTn id="21" fill="hold" nodeType="afterGroup">
                            <p:stCondLst>
                              <p:cond delay="500"/>
                            </p:stCondLst>
                            <p:childTnLst>
                              <p:par>
                                <p:cTn id="22" presetID="5" presetClass="entr" presetSubtype="10" fill="hold" grpId="0" nodeType="afterEffect">
                                  <p:stCondLst>
                                    <p:cond delay="0"/>
                                  </p:stCondLst>
                                  <p:childTnLst>
                                    <p:set>
                                      <p:cBhvr>
                                        <p:cTn id="23" dur="1" fill="hold">
                                          <p:stCondLst>
                                            <p:cond delay="0"/>
                                          </p:stCondLst>
                                        </p:cTn>
                                        <p:tgtEl>
                                          <p:spTgt spid="12295"/>
                                        </p:tgtEl>
                                        <p:attrNameLst>
                                          <p:attrName>style.visibility</p:attrName>
                                        </p:attrNameLst>
                                      </p:cBhvr>
                                      <p:to>
                                        <p:strVal val="visible"/>
                                      </p:to>
                                    </p:set>
                                    <p:animEffect transition="in" filter="checkerboard(across)">
                                      <p:cBhvr>
                                        <p:cTn id="24" dur="500"/>
                                        <p:tgtEl>
                                          <p:spTgt spid="12295"/>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12297"/>
                                        </p:tgtEl>
                                        <p:attrNameLst>
                                          <p:attrName>style.visibility</p:attrName>
                                        </p:attrNameLst>
                                      </p:cBhvr>
                                      <p:to>
                                        <p:strVal val="visible"/>
                                      </p:to>
                                    </p:set>
                                    <p:animEffect transition="in" filter="checkerboard(across)">
                                      <p:cBhvr>
                                        <p:cTn id="27" dur="500"/>
                                        <p:tgtEl>
                                          <p:spTgt spid="12297"/>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12299"/>
                                        </p:tgtEl>
                                        <p:attrNameLst>
                                          <p:attrName>style.visibility</p:attrName>
                                        </p:attrNameLst>
                                      </p:cBhvr>
                                      <p:to>
                                        <p:strVal val="visible"/>
                                      </p:to>
                                    </p:set>
                                    <p:animEffect transition="in" filter="checkerboard(across)">
                                      <p:cBhvr>
                                        <p:cTn id="30" dur="500"/>
                                        <p:tgtEl>
                                          <p:spTgt spid="12299"/>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12298"/>
                                        </p:tgtEl>
                                        <p:attrNameLst>
                                          <p:attrName>style.visibility</p:attrName>
                                        </p:attrNameLst>
                                      </p:cBhvr>
                                      <p:to>
                                        <p:strVal val="visible"/>
                                      </p:to>
                                    </p:set>
                                    <p:animEffect transition="in" filter="checkerboard(across)">
                                      <p:cBhvr>
                                        <p:cTn id="33" dur="500"/>
                                        <p:tgtEl>
                                          <p:spTgt spid="12298"/>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12296"/>
                                        </p:tgtEl>
                                        <p:attrNameLst>
                                          <p:attrName>style.visibility</p:attrName>
                                        </p:attrNameLst>
                                      </p:cBhvr>
                                      <p:to>
                                        <p:strVal val="visible"/>
                                      </p:to>
                                    </p:set>
                                    <p:animEffect transition="in" filter="checkerboard(across)">
                                      <p:cBhvr>
                                        <p:cTn id="36" dur="500"/>
                                        <p:tgtEl>
                                          <p:spTgt spid="1229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0" presetClass="path" presetSubtype="0" accel="50000" decel="50000" fill="hold" grpId="0" nodeType="clickEffect">
                                  <p:stCondLst>
                                    <p:cond delay="0"/>
                                  </p:stCondLst>
                                  <p:childTnLst>
                                    <p:animMotion origin="layout" path="M 0 0 C 0.00729 -0.00231 0.01511 -0.00231 0.02188 -0.00671 C 0.02743 -0.00994 0.03195 -0.01503 0.03681 -0.01965 C 0.03906 -0.0215 0.04393 -0.02589 0.04393 -0.02589 C 0.04896 -0.05316 0.04184 -0.02959 0.05365 -0.0423 C 0.06927 -0.05894 0.0474 -0.04715 0.0658 -0.05524 C 0.06823 -0.05847 0.07014 -0.06263 0.07309 -0.06494 C 0.07761 -0.06818 0.08785 -0.07142 0.08785 -0.07142 C 0.10313 -0.08505 0.13247 -0.08806 0.15122 -0.09083 C 0.18698 -0.08967 0.22275 -0.0906 0.25851 -0.08759 C 0.27222 -0.08644 0.27292 -0.0587 0.28038 -0.04877 C 0.28299 -0.04553 0.28716 -0.04484 0.29028 -0.0423 C 0.30643 -0.02889 0.32032 -0.00925 0.33907 -0.00347 C 0.34393 0.02912 0.33924 -0.00416 0.34393 0.04206 C 0.3441 0.04414 0.3474 0.07233 0.34879 0.07441 C 0.35191 0.07927 0.35695 0.08088 0.36094 0.08412 C 0.3625 0.09082 0.36424 0.09752 0.3658 0.10399 C 0.36667 0.10723 0.36823 0.1137 0.36823 0.1137 C 0.3691 0.12988 0.36875 0.14629 0.37066 0.16223 C 0.37188 0.17148 0.38351 0.18812 0.38785 0.19459 C 0.42205 0.24728 0.37118 0.17102 0.4 0.22047 C 0.40747 0.23341 0.41754 0.24474 0.42917 0.25005 C 0.43716 0.28218 0.44063 0.29235 0.42917 0.34411 C 0.42761 0.35151 0.41372 0.33995 0.41216 0.34735 C 0.40695 0.37347 0.41216 0.40143 0.41216 0.42847 " pathEditMode="relative" ptsTypes="ffffffffffffffffffffffffA">
                                      <p:cBhvr>
                                        <p:cTn id="40" dur="2000" fill="hold"/>
                                        <p:tgtEl>
                                          <p:spTgt spid="12300"/>
                                        </p:tgtEl>
                                        <p:attrNameLst>
                                          <p:attrName>ppt_x</p:attrName>
                                          <p:attrName>ppt_y</p:attrName>
                                        </p:attrNameLst>
                                      </p:cBhvr>
                                    </p:animMotion>
                                  </p:childTnLst>
                                </p:cTn>
                              </p:par>
                              <p:par>
                                <p:cTn id="41" presetID="0" presetClass="path" presetSubtype="0" accel="50000" decel="50000" autoRev="1" fill="hold" nodeType="withEffect">
                                  <p:stCondLst>
                                    <p:cond delay="0"/>
                                  </p:stCondLst>
                                  <p:childTnLst>
                                    <p:animMotion origin="layout" path="M 0 0 C 0.00729 -0.00231 0.01511 -0.00231 0.02188 -0.00671 C 0.02743 -0.00994 0.03195 -0.01503 0.03681 -0.01965 C 0.03906 -0.0215 0.04393 -0.02589 0.04393 -0.02589 C 0.04896 -0.05316 0.04184 -0.02959 0.05365 -0.0423 C 0.06927 -0.05894 0.0474 -0.04715 0.0658 -0.05524 C 0.06823 -0.05847 0.07014 -0.06263 0.07309 -0.06494 C 0.07761 -0.06818 0.08785 -0.07142 0.08785 -0.07142 C 0.10313 -0.08505 0.13247 -0.08806 0.15122 -0.09083 C 0.18698 -0.08967 0.22275 -0.0906 0.25851 -0.08759 C 0.27222 -0.08644 0.27292 -0.0587 0.28038 -0.04877 C 0.28299 -0.04553 0.28716 -0.04484 0.29028 -0.0423 C 0.30643 -0.02889 0.32032 -0.00925 0.33907 -0.00347 C 0.34393 0.02912 0.33924 -0.00416 0.34393 0.04206 C 0.3441 0.04414 0.3474 0.07233 0.34879 0.07441 C 0.35191 0.07927 0.35695 0.08088 0.36094 0.08412 C 0.3625 0.09082 0.36424 0.09752 0.3658 0.10399 C 0.36667 0.10723 0.36823 0.1137 0.36823 0.1137 C 0.3691 0.12988 0.36875 0.14629 0.37066 0.16223 C 0.37188 0.17148 0.38351 0.18812 0.38785 0.19459 C 0.42205 0.24728 0.37118 0.17102 0.4 0.22047 C 0.40747 0.23341 0.41754 0.24474 0.42917 0.25005 C 0.43716 0.28218 0.44063 0.29235 0.42917 0.34411 C 0.42761 0.35151 0.41372 0.33995 0.41216 0.34735 C 0.40695 0.37347 0.41216 0.40143 0.41216 0.42847 " pathEditMode="relative" ptsTypes="ffffffffffffffffffffffffA">
                                      <p:cBhvr>
                                        <p:cTn id="42" dur="2000" fill="hold"/>
                                        <p:tgtEl>
                                          <p:spTgt spid="12308"/>
                                        </p:tgtEl>
                                        <p:attrNameLst>
                                          <p:attrName>ppt_x</p:attrName>
                                          <p:attrName>ppt_y</p:attrName>
                                        </p:attrNameLst>
                                      </p:cBhvr>
                                    </p:animMotion>
                                  </p:childTnLst>
                                </p:cTn>
                              </p:par>
                            </p:childTnLst>
                          </p:cTn>
                        </p:par>
                      </p:childTnLst>
                    </p:cTn>
                  </p:par>
                  <p:par>
                    <p:cTn id="43" fill="hold" nodeType="clickPar">
                      <p:stCondLst>
                        <p:cond delay="indefinite"/>
                      </p:stCondLst>
                      <p:childTnLst>
                        <p:par>
                          <p:cTn id="44" fill="hold" nodeType="withGroup">
                            <p:stCondLst>
                              <p:cond delay="0"/>
                            </p:stCondLst>
                            <p:childTnLst>
                              <p:par>
                                <p:cTn id="45" presetID="0" presetClass="path" presetSubtype="0" accel="50000" decel="50000" fill="hold" grpId="0" nodeType="clickEffect">
                                  <p:stCondLst>
                                    <p:cond delay="0"/>
                                  </p:stCondLst>
                                  <p:childTnLst>
                                    <p:animMotion origin="layout" path="M -0.00226 0.00486 C -0.01007 0.00139 -0.01598 -0.00601 -0.02414 -0.00809 C -0.04671 -0.0141 -0.06945 -0.01572 -0.09237 -0.0178 C -0.14514 -0.03514 -0.10521 -0.02404 -0.21441 -0.02774 C -0.23577 -0.02011 -0.28021 -0.0178 -0.28021 -0.01757 C -0.28924 -0.01387 -0.29323 -0.00554 -0.30226 -0.00161 C -0.32136 0.01503 -0.29775 -0.00323 -0.34358 0.0081 C -0.34584 0.00856 -0.34653 0.01295 -0.34862 0.01457 C -0.35087 0.01642 -0.35348 0.01665 -0.35591 0.01758 C -0.35834 0.02105 -0.36042 0.02474 -0.3632 0.02752 C -0.36615 0.03029 -0.37032 0.03053 -0.37292 0.03399 C -0.37483 0.03654 -0.37344 0.04139 -0.37535 0.0437 C -0.37709 0.04648 -0.38039 0.04532 -0.38264 0.04694 C -0.39601 0.05711 -0.39566 0.05758 -0.40469 0.06937 C -0.40938 0.08833 -0.40539 0.07723 -0.42171 0.09896 C -0.44445 0.12925 -0.42066 0.10683 -0.43629 0.13781 C -0.43785 0.14105 -0.43993 0.14428 -0.44115 0.14752 C -0.44566 0.16116 -0.44566 0.16717 -0.44862 0.18035 C -0.45018 0.18659 -0.45348 0.19954 -0.45348 0.19977 C -0.45261 0.22567 -0.4533 0.2518 -0.45105 0.27746 C -0.45035 0.2844 -0.44341 0.28717 -0.44115 0.29365 C -0.43299 0.31515 -0.42934 0.33688 -0.40712 0.3392 C -0.38924 0.34105 -0.37136 0.34105 -0.35348 0.34243 C -0.3474 0.34752 -0.34393 0.34868 -0.34115 0.35862 C -0.33976 0.36394 -0.34098 0.37041 -0.33872 0.3748 C -0.33646 0.37943 -0.31285 0.41203 -0.30712 0.41711 C -0.30625 0.42035 -0.30643 0.42428 -0.30469 0.42659 C -0.30296 0.42914 -0.29966 0.42798 -0.2974 0.43006 C -0.28056 0.44324 -0.30556 0.43076 -0.28507 0.43977 C -0.28351 0.44209 -0.28212 0.44486 -0.28021 0.44648 C -0.27796 0.44833 -0.27466 0.4474 -0.27292 0.44972 C -0.27118 0.45203 -0.27136 0.45619 -0.27049 0.45943 C -0.26823 0.48579 -0.26667 0.49966 -0.25591 0.52116 C -0.25504 0.52763 -0.25556 0.53457 -0.25348 0.54058 C -0.25053 0.54891 -0.24237 0.54983 -0.24115 0.56 C -0.23993 0.57064 -0.24115 0.58174 -0.24115 0.59261 " pathEditMode="relative" rAng="0" ptsTypes="fffffffffffffffffffffffffffffffffffA">
                                      <p:cBhvr>
                                        <p:cTn id="46" dur="2000" fill="hold"/>
                                        <p:tgtEl>
                                          <p:spTgt spid="12301"/>
                                        </p:tgtEl>
                                        <p:attrNameLst>
                                          <p:attrName>ppt_x</p:attrName>
                                          <p:attrName>ppt_y</p:attrName>
                                        </p:attrNameLst>
                                      </p:cBhvr>
                                      <p:rCtr x="-226" y="274"/>
                                    </p:animMotion>
                                  </p:childTnLst>
                                </p:cTn>
                              </p:par>
                              <p:par>
                                <p:cTn id="47" presetID="0" presetClass="path" presetSubtype="0" accel="50000" decel="50000" autoRev="1" fill="hold" nodeType="withEffect">
                                  <p:stCondLst>
                                    <p:cond delay="0"/>
                                  </p:stCondLst>
                                  <p:childTnLst>
                                    <p:animMotion origin="layout" path="M -0.00052 0.00255 C -0.00834 -0.00092 -0.01424 -0.00832 -0.0224 -0.0104 C -0.04497 -0.01641 -0.06771 -0.01803 -0.09063 -0.02011 C -0.14341 -0.03745 -0.10348 -0.02635 -0.21268 -0.03005 C -0.23403 -0.02242 -0.27848 -0.02011 -0.27848 -0.01988 C -0.2875 -0.01618 -0.2915 -0.00786 -0.30052 -0.00393 C -0.31962 0.01272 -0.29601 -0.00555 -0.34184 0.00578 C -0.3441 0.00625 -0.3448 0.01041 -0.34688 0.01203 C -0.34914 0.01388 -0.35174 0.01411 -0.35417 0.01526 C -0.3566 0.01873 -0.35868 0.02243 -0.36146 0.02521 C -0.36441 0.02798 -0.36858 0.02821 -0.37118 0.03168 C -0.37309 0.03422 -0.37171 0.03908 -0.37361 0.04139 C -0.37535 0.04417 -0.37865 0.04301 -0.38091 0.04463 C -0.39427 0.0548 -0.39393 0.05526 -0.40296 0.06706 C -0.40764 0.08602 -0.40365 0.07492 -0.41997 0.09665 C -0.44271 0.12694 -0.41893 0.10451 -0.43455 0.13549 C -0.43611 0.13873 -0.4382 0.14197 -0.43941 0.14521 C -0.44393 0.15885 -0.44393 0.16486 -0.44688 0.17804 C -0.44844 0.18428 -0.45174 0.19723 -0.45174 0.19746 C -0.45087 0.22336 -0.45157 0.24948 -0.44931 0.27515 C -0.44861 0.28208 -0.44167 0.28486 -0.43941 0.29133 C -0.43125 0.31284 -0.42761 0.33457 -0.40539 0.33688 C -0.3875 0.33873 -0.36962 0.33873 -0.35174 0.34012 C -0.34566 0.34521 -0.34219 0.34636 -0.33941 0.3563 C -0.33802 0.36162 -0.33924 0.3681 -0.33698 0.37249 C -0.33473 0.37711 -0.31111 0.40971 -0.30539 0.4148 C -0.30452 0.41804 -0.30469 0.42197 -0.30296 0.42428 C -0.30122 0.42682 -0.29792 0.42567 -0.29566 0.42775 C -0.27882 0.44093 -0.30382 0.42844 -0.28334 0.43746 C -0.28177 0.43977 -0.28039 0.44255 -0.27848 0.44417 C -0.27622 0.44602 -0.27292 0.44509 -0.27118 0.4474 C -0.26945 0.44971 -0.26962 0.45388 -0.26875 0.45711 C -0.2665 0.48347 -0.26493 0.49734 -0.25417 0.51885 C -0.2533 0.52532 -0.25382 0.53226 -0.25174 0.53827 C -0.24879 0.54659 -0.24063 0.54752 -0.23941 0.55769 C -0.2382 0.56833 -0.23941 0.57943 -0.23941 0.59029 " pathEditMode="relative" rAng="0" ptsTypes="fffffffffffffffffffffffffffffffffffA">
                                      <p:cBhvr>
                                        <p:cTn id="48" dur="2000" fill="hold"/>
                                        <p:tgtEl>
                                          <p:spTgt spid="12309"/>
                                        </p:tgtEl>
                                        <p:attrNameLst>
                                          <p:attrName>ppt_x</p:attrName>
                                          <p:attrName>ppt_y</p:attrName>
                                        </p:attrNameLst>
                                      </p:cBhvr>
                                      <p:rCtr x="-226" y="274"/>
                                    </p:animMotion>
                                  </p:childTnLst>
                                </p:cTn>
                              </p:par>
                            </p:childTnLst>
                          </p:cTn>
                        </p:par>
                      </p:childTnLst>
                    </p:cTn>
                  </p:par>
                  <p:par>
                    <p:cTn id="49" fill="hold" nodeType="clickPar">
                      <p:stCondLst>
                        <p:cond delay="indefinite"/>
                      </p:stCondLst>
                      <p:childTnLst>
                        <p:par>
                          <p:cTn id="50" fill="hold" nodeType="withGroup">
                            <p:stCondLst>
                              <p:cond delay="0"/>
                            </p:stCondLst>
                            <p:childTnLst>
                              <p:par>
                                <p:cTn id="51" presetID="0" presetClass="path" presetSubtype="0" accel="50000" decel="50000" fill="hold" grpId="0" nodeType="clickEffect">
                                  <p:stCondLst>
                                    <p:cond delay="0"/>
                                  </p:stCondLst>
                                  <p:childTnLst>
                                    <p:animMotion origin="layout" path="M 0 0 C 0.0026 -0.17102 0.00243 -0.104 0.00243 -0.20129 C 0.00416 -0.21331 0.00329 -0.22625 0.00729 -0.23712 C 0.01093 -0.24659 0.02934 -0.25006 0.02934 -0.25006 C 0.04097 -0.26023 0.05434 -0.26254 0.06579 -0.27271 C 0.07013 -0.29004 0.06597 -0.28056 0.08298 -0.29559 C 0.08541 -0.29767 0.09027 -0.30206 0.09027 -0.30206 C 0.09739 -0.31615 0.09982 -0.31407 0.11215 -0.31823 C 0.14062 -0.31708 0.16927 -0.31916 0.19756 -0.315 C 0.20017 -0.31454 0.19947 -0.30853 0.2 -0.30529 C 0.20086 -0.30044 0.20191 -0.28264 0.20486 -0.27617 C 0.21076 -0.263 0.22604 -0.25445 0.2342 -0.24359 C 0.23506 -0.22417 0.23541 -0.20453 0.23663 -0.18512 C 0.23767 -0.16778 0.24149 -0.15392 0.24149 -0.13635 " pathEditMode="relative" ptsTypes="fffffffffffffA">
                                      <p:cBhvr>
                                        <p:cTn id="52" dur="2000" fill="hold"/>
                                        <p:tgtEl>
                                          <p:spTgt spid="12302"/>
                                        </p:tgtEl>
                                        <p:attrNameLst>
                                          <p:attrName>ppt_x</p:attrName>
                                          <p:attrName>ppt_y</p:attrName>
                                        </p:attrNameLst>
                                      </p:cBhvr>
                                    </p:animMotion>
                                  </p:childTnLst>
                                </p:cTn>
                              </p:par>
                              <p:par>
                                <p:cTn id="53" presetID="0" presetClass="path" presetSubtype="0" accel="50000" decel="50000" autoRev="1" fill="hold" nodeType="withEffect">
                                  <p:stCondLst>
                                    <p:cond delay="0"/>
                                  </p:stCondLst>
                                  <p:childTnLst>
                                    <p:animMotion origin="layout" path="M 0 0 C 0.0026 -0.17102 0.00243 -0.104 0.00243 -0.20129 C 0.00416 -0.21331 0.00329 -0.22625 0.00729 -0.23712 C 0.01093 -0.24659 0.02934 -0.25006 0.02934 -0.25006 C 0.04097 -0.26023 0.05434 -0.26254 0.06579 -0.27271 C 0.07013 -0.29004 0.06597 -0.28056 0.08298 -0.29559 C 0.08541 -0.29767 0.09027 -0.30206 0.09027 -0.30206 C 0.09739 -0.31615 0.09982 -0.31407 0.11215 -0.31823 C 0.14062 -0.31708 0.16927 -0.31916 0.19756 -0.315 C 0.20017 -0.31454 0.19947 -0.30853 0.2 -0.30529 C 0.20086 -0.30044 0.20191 -0.28264 0.20486 -0.27617 C 0.21076 -0.263 0.22604 -0.25445 0.2342 -0.24359 C 0.23506 -0.22417 0.23541 -0.20453 0.23663 -0.18512 C 0.23767 -0.16778 0.24149 -0.15392 0.24149 -0.13635 " pathEditMode="relative" ptsTypes="fffffffffffffA">
                                      <p:cBhvr>
                                        <p:cTn id="54" dur="2000" fill="hold"/>
                                        <p:tgtEl>
                                          <p:spTgt spid="12310"/>
                                        </p:tgtEl>
                                        <p:attrNameLst>
                                          <p:attrName>ppt_x</p:attrName>
                                          <p:attrName>ppt_y</p:attrName>
                                        </p:attrNameLst>
                                      </p:cBhvr>
                                    </p:animMotion>
                                  </p:childTnLst>
                                </p:cTn>
                              </p:par>
                            </p:childTnLst>
                          </p:cTn>
                        </p:par>
                      </p:childTnLst>
                    </p:cTn>
                  </p:par>
                  <p:par>
                    <p:cTn id="55" fill="hold" nodeType="clickPar">
                      <p:stCondLst>
                        <p:cond delay="indefinite"/>
                      </p:stCondLst>
                      <p:childTnLst>
                        <p:par>
                          <p:cTn id="56" fill="hold" nodeType="withGroup">
                            <p:stCondLst>
                              <p:cond delay="0"/>
                            </p:stCondLst>
                            <p:childTnLst>
                              <p:par>
                                <p:cTn id="57" presetID="0" presetClass="path" presetSubtype="0" accel="50000" decel="50000" fill="hold" grpId="0" nodeType="clickEffect">
                                  <p:stCondLst>
                                    <p:cond delay="0"/>
                                  </p:stCondLst>
                                  <p:childTnLst>
                                    <p:animMotion origin="layout" path="M 0 0 C 0.00729 -0.00116 0.0151 -0.00023 0.02205 -0.00324 C 0.02535 -0.00462 0.02587 -0.01271 0.02934 -0.01294 C 0.07726 -0.01502 0.12535 -0.01086 0.17309 -0.00971 C 0.17517 -0.00948 0.19705 -0.0067 0.20243 -0.00324 C 0.2243 0.01109 0.18455 -0.00439 0.21719 0.00647 C 0.22066 0.02057 0.22066 0.03582 0.23177 0.04229 C 0.2349 0.04414 0.23802 0.0446 0.24149 0.04553 C 0.24549 0.04668 0.24948 0.04761 0.25365 0.04876 C 0.25781 0.05269 0.27656 0.07164 0.28281 0.07465 C 0.28785 0.07696 0.29305 0.07765 0.29757 0.08135 C 0.3 0.08343 0.30208 0.0862 0.30469 0.08782 C 0.31042 0.09082 0.31615 0.09175 0.32205 0.09429 C 0.32726 0.10145 0.3309 0.10469 0.33403 0.1137 C 0.33698 0.12156 0.33559 0.13196 0.33906 0.13959 C 0.34305 0.14883 0.36111 0.15276 0.36111 0.15276 C 0.3651 0.15715 0.36892 0.162 0.37326 0.1657 C 0.37535 0.16755 0.37882 0.16663 0.38055 0.16894 C 0.38229 0.17125 0.38125 0.17633 0.38299 0.17864 C 0.38663 0.1835 0.40642 0.1865 0.41233 0.18835 C 0.41701 0.19274 0.425 0.1939 0.42691 0.20129 C 0.42934 0.211 0.4283 0.21123 0.4342 0.2177 C 0.43889 0.22302 0.45017 0.22995 0.45608 0.23388 C 0.46424 0.23943 0.48299 0.24359 0.48299 0.24359 C 0.48542 0.25329 0.48611 0.26739 0.49028 0.27594 C 0.49219 0.27987 0.49531 0.28218 0.4974 0.28588 C 0.50121 0.29212 0.5026 0.3009 0.50729 0.30529 C 0.51892 0.31546 0.51198 0.31061 0.52917 0.31823 C 0.53802 0.32216 0.55035 0.33695 0.55851 0.34412 C 0.56545 0.35013 0.57465 0.34666 0.58281 0.34758 C 0.5934 0.34874 0.60399 0.34966 0.61458 0.35082 C 0.63646 0.37254 0.61458 0.34573 0.62691 0.40259 C 0.6276 0.40582 0.63177 0.40513 0.6342 0.40582 C 0.64549 0.40952 0.66823 0.41576 0.66823 0.41576 C 0.6717 0.42223 0.67483 0.4287 0.67812 0.43517 C 0.68472 0.44858 0.67552 0.44742 0.68542 0.45782 C 0.6875 0.4599 0.6901 0.4599 0.69253 0.46106 C 0.69635 0.46845 0.7 0.47469 0.7 0.48394 " pathEditMode="relative" ptsTypes="fffffffffffffffffffffffffffffffffffffA">
                                      <p:cBhvr>
                                        <p:cTn id="58" dur="2000" fill="hold"/>
                                        <p:tgtEl>
                                          <p:spTgt spid="12303"/>
                                        </p:tgtEl>
                                        <p:attrNameLst>
                                          <p:attrName>ppt_x</p:attrName>
                                          <p:attrName>ppt_y</p:attrName>
                                        </p:attrNameLst>
                                      </p:cBhvr>
                                    </p:animMotion>
                                  </p:childTnLst>
                                </p:cTn>
                              </p:par>
                              <p:par>
                                <p:cTn id="59" presetID="0" presetClass="path" presetSubtype="0" accel="50000" decel="50000" autoRev="1" fill="hold" nodeType="withEffect">
                                  <p:stCondLst>
                                    <p:cond delay="0"/>
                                  </p:stCondLst>
                                  <p:childTnLst>
                                    <p:animMotion origin="layout" path="M 0 0 C 0.00729 -0.00116 0.0151 -0.00023 0.02205 -0.00324 C 0.02535 -0.00462 0.02587 -0.01271 0.02934 -0.01294 C 0.07726 -0.01502 0.12535 -0.01086 0.17309 -0.00971 C 0.17517 -0.00948 0.19705 -0.0067 0.20243 -0.00324 C 0.2243 0.01109 0.18455 -0.00439 0.21719 0.00647 C 0.22066 0.02057 0.22066 0.03582 0.23177 0.04229 C 0.2349 0.04414 0.23802 0.0446 0.24149 0.04553 C 0.24549 0.04668 0.24948 0.04761 0.25365 0.04876 C 0.25781 0.05269 0.27656 0.07164 0.28281 0.07465 C 0.28785 0.07696 0.29305 0.07765 0.29757 0.08135 C 0.3 0.08343 0.30208 0.0862 0.30469 0.08782 C 0.31042 0.09082 0.31615 0.09175 0.32205 0.09429 C 0.32726 0.10145 0.3309 0.10469 0.33403 0.1137 C 0.33698 0.12156 0.33559 0.13196 0.33906 0.13959 C 0.34305 0.14883 0.36111 0.15276 0.36111 0.15276 C 0.3651 0.15715 0.36892 0.162 0.37326 0.1657 C 0.37535 0.16755 0.37882 0.16663 0.38055 0.16894 C 0.38229 0.17125 0.38125 0.17633 0.38299 0.17864 C 0.38663 0.1835 0.40642 0.1865 0.41233 0.18835 C 0.41701 0.19274 0.425 0.1939 0.42691 0.20129 C 0.42934 0.211 0.4283 0.21123 0.4342 0.2177 C 0.43889 0.22302 0.45017 0.22995 0.45608 0.23388 C 0.46424 0.23943 0.48299 0.24359 0.48299 0.24359 C 0.48542 0.25329 0.48611 0.26739 0.49028 0.27594 C 0.49219 0.27987 0.49531 0.28218 0.4974 0.28588 C 0.50121 0.29212 0.5026 0.3009 0.50729 0.30529 C 0.51892 0.31546 0.51198 0.31061 0.52917 0.31823 C 0.53802 0.32216 0.55035 0.33695 0.55851 0.34412 C 0.56545 0.35013 0.57465 0.34666 0.58281 0.34758 C 0.5934 0.34874 0.60399 0.34966 0.61458 0.35082 C 0.63646 0.37254 0.61458 0.34573 0.62691 0.40259 C 0.6276 0.40582 0.63177 0.40513 0.6342 0.40582 C 0.64549 0.40952 0.66823 0.41576 0.66823 0.41576 C 0.6717 0.42223 0.67483 0.4287 0.67812 0.43517 C 0.68472 0.44858 0.67552 0.44742 0.68542 0.45782 C 0.6875 0.4599 0.6901 0.4599 0.69253 0.46106 C 0.69635 0.46845 0.7 0.47469 0.7 0.48394 " pathEditMode="relative" ptsTypes="fffffffffffffffffffffffffffffffffffffA">
                                      <p:cBhvr>
                                        <p:cTn id="60" dur="2000" fill="hold"/>
                                        <p:tgtEl>
                                          <p:spTgt spid="12312"/>
                                        </p:tgtEl>
                                        <p:attrNameLst>
                                          <p:attrName>ppt_x</p:attrName>
                                          <p:attrName>ppt_y</p:attrName>
                                        </p:attrNameLst>
                                      </p:cBhvr>
                                    </p:animMotion>
                                  </p:childTnLst>
                                </p:cTn>
                              </p:par>
                            </p:childTnLst>
                          </p:cTn>
                        </p:par>
                      </p:childTnLst>
                    </p:cTn>
                  </p:par>
                  <p:par>
                    <p:cTn id="61" fill="hold" nodeType="clickPar">
                      <p:stCondLst>
                        <p:cond delay="indefinite"/>
                      </p:stCondLst>
                      <p:childTnLst>
                        <p:par>
                          <p:cTn id="62" fill="hold" nodeType="withGroup">
                            <p:stCondLst>
                              <p:cond delay="0"/>
                            </p:stCondLst>
                            <p:childTnLst>
                              <p:par>
                                <p:cTn id="63" presetID="0" presetClass="path" presetSubtype="0" accel="50000" decel="50000" fill="hold" grpId="0" nodeType="clickEffect">
                                  <p:stCondLst>
                                    <p:cond delay="0"/>
                                  </p:stCondLst>
                                  <p:childTnLst>
                                    <p:animMotion origin="layout" path="M 0 0 C -0.0915 -0.00208 -0.24601 -0.02149 -0.33177 0.00647 C -0.34497 0.01525 -0.35382 0.02843 -0.3658 0.03906 C -0.37327 0.06887 -0.36546 0.05131 -0.38542 0.07141 C -0.40174 0.08782 -0.41927 0.10816 -0.43907 0.11694 C -0.45348 0.12341 -0.46823 0.12503 -0.48299 0.12988 C -0.49462 0.14028 -0.50816 0.14305 -0.52188 0.14606 C -0.52344 0.14929 -0.52466 0.15322 -0.52674 0.156 C -0.52882 0.15877 -0.5323 0.15946 -0.53421 0.16247 C -0.53577 0.16501 -0.5349 0.16986 -0.53664 0.17217 C -0.5408 0.17772 -0.55122 0.18512 -0.55122 0.18512 C -0.5625 0.20776 -0.55608 0.20014 -0.56823 0.211 C -0.57448 0.23688 -0.56511 0.2073 -0.57796 0.22417 C -0.57987 0.22648 -0.57917 0.23111 -0.58056 0.23388 C -0.5882 0.24867 -0.59931 0.25838 -0.6073 0.27271 C -0.61129 0.28842 -0.62049 0.30067 -0.62674 0.315 C -0.64775 0.36238 -0.62709 0.32355 -0.64393 0.35406 C -0.6448 0.35845 -0.64462 0.36307 -0.64636 0.367 C -0.64809 0.37093 -0.65157 0.37301 -0.65365 0.3767 C -0.6573 0.38294 -0.66007 0.38965 -0.66337 0.39612 C -0.66615 0.40189 -0.66459 0.41068 -0.66823 0.41553 C -0.6698 0.41784 -0.67153 0.41992 -0.67309 0.42223 C -0.68195 0.45736 -0.66719 0.40513 -0.68299 0.43841 C -0.68577 0.44419 -0.68629 0.45135 -0.68785 0.45782 C -0.69132 0.47169 -0.69584 0.48579 -0.69757 0.50012 C -0.7 0.52022 -0.70052 0.53825 -0.70243 0.55859 C -0.70261 0.56067 -0.70469 0.58239 -0.7073 0.5877 C -0.70921 0.5914 -0.71216 0.59418 -0.71459 0.59741 C -0.71737 0.60827 -0.7191 0.61914 -0.72188 0.63 C -0.72605 0.66882 -0.72431 0.64502 -0.72431 0.70141 " pathEditMode="relative" ptsTypes="fffffffffffffffffffffffffffffA">
                                      <p:cBhvr>
                                        <p:cTn id="64" dur="2000" fill="hold"/>
                                        <p:tgtEl>
                                          <p:spTgt spid="12304"/>
                                        </p:tgtEl>
                                        <p:attrNameLst>
                                          <p:attrName>ppt_x</p:attrName>
                                          <p:attrName>ppt_y</p:attrName>
                                        </p:attrNameLst>
                                      </p:cBhvr>
                                    </p:animMotion>
                                  </p:childTnLst>
                                </p:cTn>
                              </p:par>
                              <p:par>
                                <p:cTn id="65" presetID="0" presetClass="path" presetSubtype="0" accel="50000" decel="50000" autoRev="1" fill="hold" nodeType="withEffect">
                                  <p:stCondLst>
                                    <p:cond delay="0"/>
                                  </p:stCondLst>
                                  <p:childTnLst>
                                    <p:animMotion origin="layout" path="M 0 0 C -0.0915 -0.00208 -0.24601 -0.02149 -0.33177 0.00647 C -0.34497 0.01525 -0.35382 0.02843 -0.3658 0.03906 C -0.37327 0.06887 -0.36546 0.05131 -0.38542 0.07141 C -0.40174 0.08782 -0.41927 0.10816 -0.43907 0.11694 C -0.45348 0.12341 -0.46823 0.12503 -0.48299 0.12988 C -0.49462 0.14028 -0.50816 0.14305 -0.52188 0.14606 C -0.52344 0.14929 -0.52466 0.15322 -0.52674 0.156 C -0.52882 0.15877 -0.5323 0.15946 -0.53421 0.16247 C -0.53577 0.16501 -0.5349 0.16986 -0.53664 0.17217 C -0.5408 0.17772 -0.55122 0.18512 -0.55122 0.18512 C -0.5625 0.20776 -0.55608 0.20014 -0.56823 0.211 C -0.57448 0.23688 -0.56511 0.2073 -0.57796 0.22417 C -0.57987 0.22648 -0.57917 0.23111 -0.58056 0.23388 C -0.5882 0.24867 -0.59931 0.25838 -0.6073 0.27271 C -0.61129 0.28842 -0.62049 0.30067 -0.62674 0.315 C -0.64775 0.36238 -0.62709 0.32355 -0.64393 0.35406 C -0.6448 0.35845 -0.64462 0.36307 -0.64636 0.367 C -0.64809 0.37093 -0.65157 0.37301 -0.65365 0.3767 C -0.6573 0.38294 -0.66007 0.38965 -0.66337 0.39612 C -0.66615 0.40189 -0.66459 0.41068 -0.66823 0.41553 C -0.6698 0.41784 -0.67153 0.41992 -0.67309 0.42223 C -0.68195 0.45736 -0.66719 0.40513 -0.68299 0.43841 C -0.68577 0.44419 -0.68629 0.45135 -0.68785 0.45782 C -0.69132 0.47169 -0.69584 0.48579 -0.69757 0.50012 C -0.7 0.52022 -0.70052 0.53825 -0.70243 0.55859 C -0.70261 0.56067 -0.70469 0.58239 -0.7073 0.5877 C -0.70921 0.5914 -0.71216 0.59418 -0.71459 0.59741 C -0.71737 0.60827 -0.7191 0.61914 -0.72188 0.63 C -0.72605 0.66882 -0.72431 0.64502 -0.72431 0.70141 " pathEditMode="relative" ptsTypes="fffffffffffffffffffffffffffffA">
                                      <p:cBhvr>
                                        <p:cTn id="66" dur="2000" fill="hold"/>
                                        <p:tgtEl>
                                          <p:spTgt spid="1230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animBg="1"/>
      <p:bldP spid="12296" grpId="0" animBg="1"/>
      <p:bldP spid="12297" grpId="0" animBg="1"/>
      <p:bldP spid="12298" grpId="0" animBg="1"/>
      <p:bldP spid="12299" grpId="0" animBg="1"/>
      <p:bldP spid="12300" grpId="0"/>
      <p:bldP spid="12301" grpId="0"/>
      <p:bldP spid="12302" grpId="0"/>
      <p:bldP spid="12303" grpId="0"/>
      <p:bldP spid="12304" grpId="0"/>
      <p:bldP spid="12305" grpId="0"/>
      <p:bldP spid="1230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ckgrnd041a"/>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7171" name="AutoShape 3"/>
          <p:cNvSpPr>
            <a:spLocks noChangeArrowheads="1"/>
          </p:cNvSpPr>
          <p:nvPr/>
        </p:nvSpPr>
        <p:spPr bwMode="auto">
          <a:xfrm>
            <a:off x="1219200" y="381000"/>
            <a:ext cx="5410200" cy="1219200"/>
          </a:xfrm>
          <a:prstGeom prst="ribbon">
            <a:avLst>
              <a:gd name="adj1" fmla="val 12500"/>
              <a:gd name="adj2" fmla="val 50000"/>
            </a:avLst>
          </a:prstGeom>
          <a:gradFill rotWithShape="1">
            <a:gsLst>
              <a:gs pos="0">
                <a:srgbClr val="33CCFF"/>
              </a:gs>
              <a:gs pos="100000">
                <a:srgbClr val="FFFFFF"/>
              </a:gs>
            </a:gsLst>
            <a:lin ang="5400000" scaled="1"/>
          </a:gradFill>
          <a:ln w="9525">
            <a:solidFill>
              <a:schemeClr val="tx1"/>
            </a:solidFill>
            <a:round/>
            <a:headEnd/>
            <a:tailEnd/>
          </a:ln>
        </p:spPr>
        <p:txBody>
          <a:bodyPr wrap="none" anchor="ctr"/>
          <a:lstStyle/>
          <a:p>
            <a:endParaRPr lang="en-US"/>
          </a:p>
        </p:txBody>
      </p:sp>
      <p:sp>
        <p:nvSpPr>
          <p:cNvPr id="7172" name="Text Box 4"/>
          <p:cNvSpPr txBox="1">
            <a:spLocks noChangeArrowheads="1"/>
          </p:cNvSpPr>
          <p:nvPr/>
        </p:nvSpPr>
        <p:spPr bwMode="auto">
          <a:xfrm>
            <a:off x="2819400" y="1676400"/>
            <a:ext cx="5181600" cy="701675"/>
          </a:xfrm>
          <a:prstGeom prst="rect">
            <a:avLst/>
          </a:prstGeom>
          <a:noFill/>
          <a:ln w="57150" cmpd="thinThick">
            <a:noFill/>
            <a:miter lim="800000"/>
            <a:headEnd/>
            <a:tailEnd/>
          </a:ln>
        </p:spPr>
        <p:txBody>
          <a:bodyPr>
            <a:spAutoFit/>
          </a:bodyPr>
          <a:lstStyle/>
          <a:p>
            <a:pPr>
              <a:spcBef>
                <a:spcPct val="50000"/>
              </a:spcBef>
            </a:pPr>
            <a:r>
              <a:rPr lang="en-US" sz="4000" b="1">
                <a:solidFill>
                  <a:srgbClr val="0033CC"/>
                </a:solidFill>
              </a:rPr>
              <a:t>Trò chơi:</a:t>
            </a:r>
            <a:r>
              <a:rPr lang="en-US" sz="4000">
                <a:solidFill>
                  <a:srgbClr val="0033CC"/>
                </a:solidFill>
              </a:rPr>
              <a:t> </a:t>
            </a:r>
          </a:p>
        </p:txBody>
      </p:sp>
      <p:pic>
        <p:nvPicPr>
          <p:cNvPr id="7173" name="Picture 5" descr="mouse"/>
          <p:cNvPicPr>
            <a:picLocks noChangeAspect="1" noChangeArrowheads="1" noCrop="1"/>
          </p:cNvPicPr>
          <p:nvPr/>
        </p:nvPicPr>
        <p:blipFill>
          <a:blip r:embed="rId4"/>
          <a:srcRect/>
          <a:stretch>
            <a:fillRect/>
          </a:stretch>
        </p:blipFill>
        <p:spPr bwMode="auto">
          <a:xfrm>
            <a:off x="304800" y="4867275"/>
            <a:ext cx="1676400" cy="1676400"/>
          </a:xfrm>
          <a:prstGeom prst="rect">
            <a:avLst/>
          </a:prstGeom>
          <a:noFill/>
          <a:ln w="9525">
            <a:noFill/>
            <a:miter lim="800000"/>
            <a:headEnd/>
            <a:tailEnd/>
          </a:ln>
        </p:spPr>
      </p:pic>
      <p:pic>
        <p:nvPicPr>
          <p:cNvPr id="7174" name="Picture 6" descr="Bunny3"/>
          <p:cNvPicPr>
            <a:picLocks noChangeAspect="1" noChangeArrowheads="1" noCrop="1"/>
          </p:cNvPicPr>
          <p:nvPr/>
        </p:nvPicPr>
        <p:blipFill>
          <a:blip r:embed="rId5"/>
          <a:srcRect/>
          <a:stretch>
            <a:fillRect/>
          </a:stretch>
        </p:blipFill>
        <p:spPr bwMode="auto">
          <a:xfrm>
            <a:off x="1752600" y="5181600"/>
            <a:ext cx="1676400" cy="1676400"/>
          </a:xfrm>
          <a:prstGeom prst="rect">
            <a:avLst/>
          </a:prstGeom>
          <a:noFill/>
          <a:ln w="9525">
            <a:noFill/>
            <a:miter lim="800000"/>
            <a:headEnd/>
            <a:tailEnd/>
          </a:ln>
        </p:spPr>
      </p:pic>
      <p:pic>
        <p:nvPicPr>
          <p:cNvPr id="7175" name="Picture 7" descr="1"/>
          <p:cNvPicPr>
            <a:picLocks noChangeAspect="1" noChangeArrowheads="1" noCrop="1"/>
          </p:cNvPicPr>
          <p:nvPr/>
        </p:nvPicPr>
        <p:blipFill>
          <a:blip r:embed="rId6"/>
          <a:srcRect/>
          <a:stretch>
            <a:fillRect/>
          </a:stretch>
        </p:blipFill>
        <p:spPr bwMode="auto">
          <a:xfrm>
            <a:off x="174625" y="3657600"/>
            <a:ext cx="1044575" cy="1371600"/>
          </a:xfrm>
          <a:prstGeom prst="rect">
            <a:avLst/>
          </a:prstGeom>
          <a:noFill/>
          <a:ln w="9525">
            <a:noFill/>
            <a:miter lim="800000"/>
            <a:headEnd/>
            <a:tailEnd/>
          </a:ln>
        </p:spPr>
      </p:pic>
      <p:pic>
        <p:nvPicPr>
          <p:cNvPr id="13320" name="Picture 8" descr="run"/>
          <p:cNvPicPr>
            <a:picLocks noChangeAspect="1" noChangeArrowheads="1" noCrop="1"/>
          </p:cNvPicPr>
          <p:nvPr/>
        </p:nvPicPr>
        <p:blipFill>
          <a:blip r:embed="rId7"/>
          <a:srcRect/>
          <a:stretch>
            <a:fillRect/>
          </a:stretch>
        </p:blipFill>
        <p:spPr bwMode="auto">
          <a:xfrm>
            <a:off x="6400800" y="5105400"/>
            <a:ext cx="1866900" cy="1295400"/>
          </a:xfrm>
          <a:prstGeom prst="rect">
            <a:avLst/>
          </a:prstGeom>
          <a:noFill/>
          <a:ln w="9525">
            <a:noFill/>
            <a:miter lim="800000"/>
            <a:headEnd/>
            <a:tailEnd/>
          </a:ln>
        </p:spPr>
      </p:pic>
      <p:pic>
        <p:nvPicPr>
          <p:cNvPr id="7177" name="Picture 9" descr="dog and cat"/>
          <p:cNvPicPr>
            <a:picLocks noChangeAspect="1" noChangeArrowheads="1" noCrop="1"/>
          </p:cNvPicPr>
          <p:nvPr/>
        </p:nvPicPr>
        <p:blipFill>
          <a:blip r:embed="rId8"/>
          <a:srcRect/>
          <a:stretch>
            <a:fillRect/>
          </a:stretch>
        </p:blipFill>
        <p:spPr bwMode="auto">
          <a:xfrm>
            <a:off x="5029200" y="5372100"/>
            <a:ext cx="1905000" cy="1257300"/>
          </a:xfrm>
          <a:prstGeom prst="rect">
            <a:avLst/>
          </a:prstGeom>
          <a:noFill/>
          <a:ln w="9525">
            <a:noFill/>
            <a:miter lim="800000"/>
            <a:headEnd/>
            <a:tailEnd/>
          </a:ln>
        </p:spPr>
      </p:pic>
      <p:pic>
        <p:nvPicPr>
          <p:cNvPr id="7178" name="Picture 10" descr="rabbits 001"/>
          <p:cNvPicPr>
            <a:picLocks noChangeAspect="1" noChangeArrowheads="1" noCrop="1"/>
          </p:cNvPicPr>
          <p:nvPr/>
        </p:nvPicPr>
        <p:blipFill>
          <a:blip r:embed="rId9"/>
          <a:srcRect/>
          <a:stretch>
            <a:fillRect/>
          </a:stretch>
        </p:blipFill>
        <p:spPr bwMode="auto">
          <a:xfrm>
            <a:off x="4419600" y="5562600"/>
            <a:ext cx="962025" cy="1295400"/>
          </a:xfrm>
          <a:prstGeom prst="rect">
            <a:avLst/>
          </a:prstGeom>
          <a:noFill/>
          <a:ln w="9525">
            <a:noFill/>
            <a:miter lim="800000"/>
            <a:headEnd/>
            <a:tailEnd/>
          </a:ln>
        </p:spPr>
      </p:pic>
      <p:sp>
        <p:nvSpPr>
          <p:cNvPr id="7179" name="Text Box 11"/>
          <p:cNvSpPr txBox="1">
            <a:spLocks noChangeArrowheads="1"/>
          </p:cNvSpPr>
          <p:nvPr/>
        </p:nvSpPr>
        <p:spPr bwMode="auto">
          <a:xfrm>
            <a:off x="1981200" y="2286000"/>
            <a:ext cx="4495800" cy="701675"/>
          </a:xfrm>
          <a:prstGeom prst="rect">
            <a:avLst/>
          </a:prstGeom>
          <a:noFill/>
          <a:ln w="9525">
            <a:noFill/>
            <a:miter lim="800000"/>
            <a:headEnd/>
            <a:tailEnd/>
          </a:ln>
        </p:spPr>
        <p:txBody>
          <a:bodyPr>
            <a:spAutoFit/>
          </a:bodyPr>
          <a:lstStyle/>
          <a:p>
            <a:pPr>
              <a:spcBef>
                <a:spcPct val="50000"/>
              </a:spcBef>
            </a:pPr>
            <a:r>
              <a:rPr lang="en-US" sz="4000">
                <a:solidFill>
                  <a:srgbClr val="FF66FF"/>
                </a:solidFill>
              </a:rPr>
              <a:t>“Ai nhanh, ai đúng”</a:t>
            </a:r>
          </a:p>
        </p:txBody>
      </p:sp>
      <p:sp>
        <p:nvSpPr>
          <p:cNvPr id="7180" name="Text Box 13"/>
          <p:cNvSpPr txBox="1">
            <a:spLocks noChangeArrowheads="1"/>
          </p:cNvSpPr>
          <p:nvPr/>
        </p:nvSpPr>
        <p:spPr bwMode="auto">
          <a:xfrm>
            <a:off x="2667000" y="746125"/>
            <a:ext cx="2667000" cy="701675"/>
          </a:xfrm>
          <a:prstGeom prst="rect">
            <a:avLst/>
          </a:prstGeom>
          <a:noFill/>
          <a:ln w="9525">
            <a:noFill/>
            <a:miter lim="800000"/>
            <a:headEnd/>
            <a:tailEnd/>
          </a:ln>
        </p:spPr>
        <p:txBody>
          <a:bodyPr>
            <a:spAutoFit/>
          </a:bodyPr>
          <a:lstStyle/>
          <a:p>
            <a:pPr>
              <a:spcBef>
                <a:spcPct val="50000"/>
              </a:spcBef>
            </a:pPr>
            <a:r>
              <a:rPr lang="en-US" sz="4000" b="1">
                <a:solidFill>
                  <a:srgbClr val="000000"/>
                </a:solidFill>
              </a:rPr>
              <a:t>CỦNG CỐ</a:t>
            </a:r>
          </a:p>
        </p:txBody>
      </p:sp>
      <p:sp>
        <p:nvSpPr>
          <p:cNvPr id="7181" name="Text Box 14"/>
          <p:cNvSpPr txBox="1">
            <a:spLocks noChangeArrowheads="1"/>
          </p:cNvSpPr>
          <p:nvPr/>
        </p:nvSpPr>
        <p:spPr bwMode="auto">
          <a:xfrm>
            <a:off x="1524000" y="3778250"/>
            <a:ext cx="5638800" cy="946150"/>
          </a:xfrm>
          <a:prstGeom prst="rect">
            <a:avLst/>
          </a:prstGeom>
          <a:noFill/>
          <a:ln w="9525">
            <a:noFill/>
            <a:miter lim="800000"/>
            <a:headEnd/>
            <a:tailEnd/>
          </a:ln>
        </p:spPr>
        <p:txBody>
          <a:bodyPr>
            <a:spAutoFit/>
          </a:bodyPr>
          <a:lstStyle/>
          <a:p>
            <a:pPr algn="ctr">
              <a:spcBef>
                <a:spcPct val="50000"/>
              </a:spcBef>
            </a:pPr>
            <a:r>
              <a:rPr lang="en-US" sz="2800"/>
              <a:t>* Xem tranh và nêu đặc điểm của con vật có trong tranh ?</a:t>
            </a:r>
          </a:p>
        </p:txBody>
      </p:sp>
    </p:spTree>
    <p:custDataLst>
      <p:tags r:id="rId1"/>
    </p:custDataLst>
  </p:cSld>
  <p:clrMapOvr>
    <a:masterClrMapping/>
  </p:clrMapOvr>
  <p:transition spd="slow" advTm="1200">
    <p:strips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10000" accel="50000" decel="50000" autoRev="1" fill="hold" nodeType="afterEffect">
                                  <p:stCondLst>
                                    <p:cond delay="0"/>
                                  </p:stCondLst>
                                  <p:childTnLst>
                                    <p:animMotion origin="layout" path="M 4.44444E-6 3.72544E-6 C 0.01684 -0.01479 0.0092 -0.0104 0.02204 -0.01618 C 0.04826 -0.06864 0.02847 -0.14745 0.02691 -0.2013 C 0.02656 -0.21123 0.02378 -0.22071 0.02204 -0.23042 C 0.02083 -0.23712 0.01718 -0.25006 0.01718 -0.25006 C 0.01632 -0.25769 0.01597 -0.26531 0.01475 -0.27271 C 0.01354 -0.27941 0.00989 -0.29212 0.00989 -0.29212 C 0.00972 -0.29282 0.00763 -0.31685 0.00503 -0.32147 C -0.00487 -0.33881 -0.01546 -0.34158 -0.02917 -0.35059 C -0.0382 -0.3566 -0.04358 -0.3603 -0.05365 -0.36353 C -0.05938 -0.37509 -0.05625 -0.37324 -0.0658 -0.37671 C -0.07223 -0.37902 -0.08525 -0.38318 -0.08525 -0.38318 C -0.17518 -0.38041 -0.29289 -0.37994 -0.37796 -0.37347 C -0.38039 -0.37324 -0.37796 -0.36677 -0.37796 -0.36353 C -0.41181 -0.37971 -0.37657 -0.364 -0.46823 -0.37024 C -0.48178 -0.37116 -0.49028 -0.3811 -0.50243 -0.38641 C -0.5191 -0.4012 -0.51146 -0.39681 -0.52431 -0.40259 C -0.54393 -0.42871 -0.55365 -0.44604 -0.58039 -0.45783 C -0.60243 -0.46753 -0.56754 -0.45251 -0.6 -0.4643 C -0.60487 -0.46615 -0.61459 -0.47077 -0.61459 -0.47077 C -0.62674 -0.49249 -0.63247 -0.52207 -0.63646 -0.54865 C -0.63733 -0.56067 -0.63889 -0.57246 -0.63889 -0.58447 C -0.63889 -0.5988 -0.64132 -0.64572 -0.62188 -0.64941 C -0.61303 -0.65103 -0.604 -0.65196 -0.59497 -0.65265 C -0.58924 -0.65311 -0.58368 -0.65265 -0.57796 -0.65265 L -0.58525 -0.68177 " pathEditMode="relative" ptsTypes="ffffffffffffffffffffffffAA">
                                      <p:cBhvr>
                                        <p:cTn id="6" dur="10000" fill="hold"/>
                                        <p:tgtEl>
                                          <p:spTgt spid="133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1178525598331008_ch%C3%B3%20con%203"/>
          <p:cNvPicPr>
            <a:picLocks noChangeAspect="1" noChangeArrowheads="1"/>
          </p:cNvPicPr>
          <p:nvPr/>
        </p:nvPicPr>
        <p:blipFill>
          <a:blip r:embed="rId2"/>
          <a:srcRect/>
          <a:stretch>
            <a:fillRect/>
          </a:stretch>
        </p:blipFill>
        <p:spPr bwMode="auto">
          <a:xfrm>
            <a:off x="0" y="0"/>
            <a:ext cx="9525000" cy="6858000"/>
          </a:xfrm>
          <a:prstGeom prst="rect">
            <a:avLst/>
          </a:prstGeom>
          <a:noFill/>
          <a:ln w="9525">
            <a:noFill/>
            <a:miter lim="800000"/>
            <a:headEnd/>
            <a:tailEnd/>
          </a:ln>
        </p:spPr>
      </p:pic>
      <p:sp>
        <p:nvSpPr>
          <p:cNvPr id="15363" name="Text Box 3"/>
          <p:cNvSpPr txBox="1">
            <a:spLocks noChangeArrowheads="1"/>
          </p:cNvSpPr>
          <p:nvPr/>
        </p:nvSpPr>
        <p:spPr bwMode="auto">
          <a:xfrm>
            <a:off x="304800" y="5867400"/>
            <a:ext cx="4191000" cy="762000"/>
          </a:xfrm>
          <a:prstGeom prst="rect">
            <a:avLst/>
          </a:prstGeom>
          <a:noFill/>
          <a:ln w="9525">
            <a:noFill/>
            <a:miter lim="800000"/>
            <a:headEnd/>
            <a:tailEnd/>
          </a:ln>
        </p:spPr>
        <p:txBody>
          <a:bodyPr>
            <a:spAutoFit/>
          </a:bodyPr>
          <a:lstStyle/>
          <a:p>
            <a:pPr>
              <a:spcBef>
                <a:spcPct val="50000"/>
              </a:spcBef>
            </a:pPr>
            <a:r>
              <a:rPr lang="en-US" sz="4400" b="1">
                <a:solidFill>
                  <a:srgbClr val="FF0000"/>
                </a:solidFill>
              </a:rPr>
              <a:t>Trung thành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ox(in)">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363"/>
                                        </p:tgtEl>
                                        <p:attrNameLst>
                                          <p:attrName>style.visibility</p:attrName>
                                        </p:attrNameLst>
                                      </p:cBhvr>
                                      <p:to>
                                        <p:strVal val="visible"/>
                                      </p:to>
                                    </p:set>
                                    <p:anim calcmode="lin" valueType="num">
                                      <p:cBhvr additive="base">
                                        <p:cTn id="12" dur="500" fill="hold"/>
                                        <p:tgtEl>
                                          <p:spTgt spid="15363"/>
                                        </p:tgtEl>
                                        <p:attrNameLst>
                                          <p:attrName>ppt_x</p:attrName>
                                        </p:attrNameLst>
                                      </p:cBhvr>
                                      <p:tavLst>
                                        <p:tav tm="0">
                                          <p:val>
                                            <p:strVal val="#ppt_x"/>
                                          </p:val>
                                        </p:tav>
                                        <p:tav tm="100000">
                                          <p:val>
                                            <p:strVal val="#ppt_x"/>
                                          </p:val>
                                        </p:tav>
                                      </p:tavLst>
                                    </p:anim>
                                    <p:anim calcmode="lin" valueType="num">
                                      <p:cBhvr additive="base">
                                        <p:cTn id="13"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vnet_854467_images1814148_khi-duoi-dai"/>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6387" name="Text Box 3"/>
          <p:cNvSpPr txBox="1">
            <a:spLocks noChangeArrowheads="1"/>
          </p:cNvSpPr>
          <p:nvPr/>
        </p:nvSpPr>
        <p:spPr bwMode="auto">
          <a:xfrm>
            <a:off x="0" y="228600"/>
            <a:ext cx="3581400" cy="762000"/>
          </a:xfrm>
          <a:prstGeom prst="rect">
            <a:avLst/>
          </a:prstGeom>
          <a:noFill/>
          <a:ln w="9525">
            <a:noFill/>
            <a:miter lim="800000"/>
            <a:headEnd/>
            <a:tailEnd/>
          </a:ln>
        </p:spPr>
        <p:txBody>
          <a:bodyPr>
            <a:spAutoFit/>
          </a:bodyPr>
          <a:lstStyle/>
          <a:p>
            <a:pPr>
              <a:spcBef>
                <a:spcPct val="50000"/>
              </a:spcBef>
            </a:pPr>
            <a:r>
              <a:rPr lang="en-US" sz="4400" b="1">
                <a:solidFill>
                  <a:srgbClr val="FF3300"/>
                </a:solidFill>
              </a:rPr>
              <a:t>Tinh khôn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ox(in)">
                                      <p:cBhvr>
                                        <p:cTn id="7" dur="5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387"/>
                                        </p:tgtEl>
                                        <p:attrNameLst>
                                          <p:attrName>style.visibility</p:attrName>
                                        </p:attrNameLst>
                                      </p:cBhvr>
                                      <p:to>
                                        <p:strVal val="visible"/>
                                      </p:to>
                                    </p:set>
                                    <p:anim calcmode="lin" valueType="num">
                                      <p:cBhvr additive="base">
                                        <p:cTn id="12" dur="500" fill="hold"/>
                                        <p:tgtEl>
                                          <p:spTgt spid="16387"/>
                                        </p:tgtEl>
                                        <p:attrNameLst>
                                          <p:attrName>ppt_x</p:attrName>
                                        </p:attrNameLst>
                                      </p:cBhvr>
                                      <p:tavLst>
                                        <p:tav tm="0">
                                          <p:val>
                                            <p:strVal val="#ppt_x"/>
                                          </p:val>
                                        </p:tav>
                                        <p:tav tm="100000">
                                          <p:val>
                                            <p:strVal val="#ppt_x"/>
                                          </p:val>
                                        </p:tav>
                                      </p:tavLst>
                                    </p:anim>
                                    <p:anim calcmode="lin" valueType="num">
                                      <p:cBhvr additive="base">
                                        <p:cTn id="13"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Anh-Long-4%5B1%5D_jpg_opt"/>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7411" name="Text Box 3"/>
          <p:cNvSpPr txBox="1">
            <a:spLocks noChangeArrowheads="1"/>
          </p:cNvSpPr>
          <p:nvPr/>
        </p:nvSpPr>
        <p:spPr bwMode="auto">
          <a:xfrm>
            <a:off x="5638800" y="5791200"/>
            <a:ext cx="3352800" cy="762000"/>
          </a:xfrm>
          <a:prstGeom prst="rect">
            <a:avLst/>
          </a:prstGeom>
          <a:noFill/>
          <a:ln w="9525">
            <a:noFill/>
            <a:miter lim="800000"/>
            <a:headEnd/>
            <a:tailEnd/>
          </a:ln>
        </p:spPr>
        <p:txBody>
          <a:bodyPr>
            <a:spAutoFit/>
          </a:bodyPr>
          <a:lstStyle/>
          <a:p>
            <a:pPr>
              <a:spcBef>
                <a:spcPct val="50000"/>
              </a:spcBef>
            </a:pPr>
            <a:r>
              <a:rPr lang="en-US" sz="4400" b="1">
                <a:solidFill>
                  <a:srgbClr val="FF0000"/>
                </a:solidFill>
              </a:rPr>
              <a:t>Khỏe mạnh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ox(in)">
                                      <p:cBhvr>
                                        <p:cTn id="7" dur="500"/>
                                        <p:tgtEl>
                                          <p:spTgt spid="174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 calcmode="lin" valueType="num">
                                      <p:cBhvr additive="base">
                                        <p:cTn id="12" dur="500" fill="hold"/>
                                        <p:tgtEl>
                                          <p:spTgt spid="17411"/>
                                        </p:tgtEl>
                                        <p:attrNameLst>
                                          <p:attrName>ppt_x</p:attrName>
                                        </p:attrNameLst>
                                      </p:cBhvr>
                                      <p:tavLst>
                                        <p:tav tm="0">
                                          <p:val>
                                            <p:strVal val="#ppt_x"/>
                                          </p:val>
                                        </p:tav>
                                        <p:tav tm="100000">
                                          <p:val>
                                            <p:strVal val="#ppt_x"/>
                                          </p:val>
                                        </p:tav>
                                      </p:tavLst>
                                    </p:anim>
                                    <p:anim calcmode="lin" valueType="num">
                                      <p:cBhvr additive="base">
                                        <p:cTn id="13"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399</Words>
  <Application>Microsoft Office PowerPoint</Application>
  <PresentationFormat>On-screen Show (4:3)</PresentationFormat>
  <Paragraphs>67</Paragraphs>
  <Slides>11</Slides>
  <Notes>1</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5" baseType="lpstr">
      <vt:lpstr>Arial</vt:lpstr>
      <vt:lpstr>Times New Roman</vt:lpstr>
      <vt:lpstr>Default Design</vt:lpstr>
      <vt:lpstr>MathType 5.0 Equation</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CSTeam</cp:lastModifiedBy>
  <cp:revision>7</cp:revision>
  <dcterms:created xsi:type="dcterms:W3CDTF">2011-01-06T14:38:33Z</dcterms:created>
  <dcterms:modified xsi:type="dcterms:W3CDTF">2016-06-29T09:26:09Z</dcterms:modified>
</cp:coreProperties>
</file>