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62" r:id="rId4"/>
    <p:sldId id="261" r:id="rId5"/>
    <p:sldId id="2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F8C9-5AF5-4E29-9AA3-54E8E1B2CEAA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37FB5-DA3D-4AA8-9EB4-099F5E5F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769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F8C9-5AF5-4E29-9AA3-54E8E1B2CEAA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37FB5-DA3D-4AA8-9EB4-099F5E5F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493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F8C9-5AF5-4E29-9AA3-54E8E1B2CEAA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37FB5-DA3D-4AA8-9EB4-099F5E5F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588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buNone/>
              <a:defRPr sz="3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F8C9-5AF5-4E29-9AA3-54E8E1B2CEAA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37FB5-DA3D-4AA8-9EB4-099F5E5F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431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F8C9-5AF5-4E29-9AA3-54E8E1B2CEAA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37FB5-DA3D-4AA8-9EB4-099F5E5F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06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F8C9-5AF5-4E29-9AA3-54E8E1B2CEAA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37FB5-DA3D-4AA8-9EB4-099F5E5F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674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F8C9-5AF5-4E29-9AA3-54E8E1B2CEAA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37FB5-DA3D-4AA8-9EB4-099F5E5F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70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F8C9-5AF5-4E29-9AA3-54E8E1B2CEAA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37FB5-DA3D-4AA8-9EB4-099F5E5F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213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F8C9-5AF5-4E29-9AA3-54E8E1B2CEAA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37FB5-DA3D-4AA8-9EB4-099F5E5F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526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F8C9-5AF5-4E29-9AA3-54E8E1B2CEAA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37FB5-DA3D-4AA8-9EB4-099F5E5F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18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F8C9-5AF5-4E29-9AA3-54E8E1B2CEAA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37FB5-DA3D-4AA8-9EB4-099F5E5F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39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3F8C9-5AF5-4E29-9AA3-54E8E1B2CEAA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37FB5-DA3D-4AA8-9EB4-099F5E5F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21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28655" y="582692"/>
            <a:ext cx="354676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TOÁN 2</a:t>
            </a:r>
            <a:endParaRPr lang="en-US" sz="660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28655" y="1908255"/>
            <a:ext cx="5846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26183" y="2956819"/>
            <a:ext cx="66016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104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97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1889"/>
            <a:ext cx="10515600" cy="1325563"/>
          </a:xfrm>
        </p:spPr>
        <p:txBody>
          <a:bodyPr/>
          <a:lstStyle/>
          <a:p>
            <a:pPr algn="ctr"/>
            <a:r>
              <a:rPr lang="en-US" u="sng" dirty="0" err="1" smtClean="0"/>
              <a:t>Toán</a:t>
            </a:r>
            <a:r>
              <a:rPr lang="en-US" u="sng" dirty="0" smtClean="0"/>
              <a:t> 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Luyện</a:t>
            </a:r>
            <a:r>
              <a:rPr lang="en-US" dirty="0" smtClean="0"/>
              <a:t> </a:t>
            </a:r>
            <a:r>
              <a:rPr lang="en-US" dirty="0" err="1" smtClean="0"/>
              <a:t>tập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327" y="1579418"/>
            <a:ext cx="10813473" cy="4779818"/>
          </a:xfrm>
        </p:spPr>
        <p:txBody>
          <a:bodyPr/>
          <a:lstStyle/>
          <a:p>
            <a:r>
              <a:rPr lang="en-US" u="sng" dirty="0" err="1" smtClean="0">
                <a:solidFill>
                  <a:srgbClr val="002060"/>
                </a:solidFill>
              </a:rPr>
              <a:t>Bài</a:t>
            </a:r>
            <a:r>
              <a:rPr lang="en-US" u="sng" dirty="0" smtClean="0">
                <a:solidFill>
                  <a:srgbClr val="002060"/>
                </a:solidFill>
              </a:rPr>
              <a:t> 1: </a:t>
            </a:r>
            <a:r>
              <a:rPr lang="en-US" dirty="0" smtClean="0">
                <a:solidFill>
                  <a:srgbClr val="002060"/>
                </a:solidFill>
              </a:rPr>
              <a:t>a) </a:t>
            </a:r>
            <a:r>
              <a:rPr lang="en-US" dirty="0" err="1" smtClean="0">
                <a:solidFill>
                  <a:srgbClr val="002060"/>
                </a:solidFill>
              </a:rPr>
              <a:t>Một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đường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gấp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khúc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gồm</a:t>
            </a:r>
            <a:r>
              <a:rPr lang="en-US" dirty="0" smtClean="0">
                <a:solidFill>
                  <a:srgbClr val="002060"/>
                </a:solidFill>
              </a:rPr>
              <a:t> 2 </a:t>
            </a:r>
            <a:r>
              <a:rPr lang="en-US" dirty="0" err="1" smtClean="0">
                <a:solidFill>
                  <a:srgbClr val="002060"/>
                </a:solidFill>
              </a:rPr>
              <a:t>đoạn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thẳng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có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độ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dài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lần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lượt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là</a:t>
            </a:r>
            <a:r>
              <a:rPr lang="en-US" dirty="0" smtClean="0">
                <a:solidFill>
                  <a:srgbClr val="002060"/>
                </a:solidFill>
              </a:rPr>
              <a:t> 12cm </a:t>
            </a:r>
            <a:r>
              <a:rPr lang="en-US" dirty="0" err="1" smtClean="0">
                <a:solidFill>
                  <a:srgbClr val="002060"/>
                </a:solidFill>
              </a:rPr>
              <a:t>và</a:t>
            </a:r>
            <a:r>
              <a:rPr lang="en-US" dirty="0" smtClean="0">
                <a:solidFill>
                  <a:srgbClr val="002060"/>
                </a:solidFill>
              </a:rPr>
              <a:t> 15cm. </a:t>
            </a:r>
            <a:r>
              <a:rPr lang="en-US" dirty="0" err="1" smtClean="0">
                <a:solidFill>
                  <a:srgbClr val="002060"/>
                </a:solidFill>
              </a:rPr>
              <a:t>Tính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độ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dài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đường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gấp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khúc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đó</a:t>
            </a:r>
            <a:r>
              <a:rPr lang="en-US" dirty="0" smtClean="0">
                <a:solidFill>
                  <a:srgbClr val="002060"/>
                </a:solidFill>
              </a:rPr>
              <a:t>? </a:t>
            </a:r>
            <a:endParaRPr lang="en-US" dirty="0">
              <a:solidFill>
                <a:srgbClr val="00206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734122" y="2640557"/>
            <a:ext cx="5676155" cy="1784006"/>
            <a:chOff x="3069104" y="1960591"/>
            <a:chExt cx="5676155" cy="1784006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3310121" y="2101756"/>
              <a:ext cx="3346416" cy="1200977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H="1" flipV="1">
              <a:off x="6619164" y="2101756"/>
              <a:ext cx="1569492" cy="1337481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3069104" y="2606104"/>
              <a:ext cx="7233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 smtClean="0">
                  <a:solidFill>
                    <a:srgbClr val="C00000"/>
                  </a:solidFill>
                </a:rPr>
                <a:t>.</a:t>
              </a:r>
              <a:endParaRPr lang="en-US" sz="6000" b="1" dirty="0">
                <a:solidFill>
                  <a:srgbClr val="C00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21927" y="2728934"/>
              <a:ext cx="7233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 smtClean="0">
                  <a:solidFill>
                    <a:srgbClr val="C00000"/>
                  </a:solidFill>
                </a:rPr>
                <a:t>.</a:t>
              </a:r>
              <a:endParaRPr lang="en-US" sz="6000" b="1" dirty="0">
                <a:solidFill>
                  <a:srgbClr val="C0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 rot="20650008">
              <a:off x="3952848" y="1960591"/>
              <a:ext cx="15614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</a:rPr>
                <a:t>15cm</a:t>
              </a:r>
              <a:endParaRPr lang="en-US" sz="4000" b="1" dirty="0">
                <a:solidFill>
                  <a:srgbClr val="C0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2380414">
              <a:off x="7157820" y="2177925"/>
              <a:ext cx="15614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</a:rPr>
                <a:t>12cm</a:t>
              </a:r>
              <a:endParaRPr lang="en-US" sz="40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2" name="Content Placeholder 13"/>
          <p:cNvSpPr txBox="1">
            <a:spLocks/>
          </p:cNvSpPr>
          <p:nvPr/>
        </p:nvSpPr>
        <p:spPr>
          <a:xfrm>
            <a:off x="1194851" y="3713801"/>
            <a:ext cx="10121879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u="sng" smtClean="0">
                <a:solidFill>
                  <a:srgbClr val="C00000"/>
                </a:solidFill>
              </a:rPr>
              <a:t>Bài giải: </a:t>
            </a:r>
            <a:endParaRPr lang="en-US" sz="4000" b="1" u="sng" dirty="0">
              <a:solidFill>
                <a:srgbClr val="C00000"/>
              </a:solidFill>
            </a:endParaRPr>
          </a:p>
        </p:txBody>
      </p:sp>
      <p:sp>
        <p:nvSpPr>
          <p:cNvPr id="13" name="Content Placeholder 13"/>
          <p:cNvSpPr txBox="1">
            <a:spLocks/>
          </p:cNvSpPr>
          <p:nvPr/>
        </p:nvSpPr>
        <p:spPr>
          <a:xfrm>
            <a:off x="1354645" y="5700661"/>
            <a:ext cx="10121879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u="sng" dirty="0" err="1" smtClean="0">
                <a:solidFill>
                  <a:srgbClr val="C00000"/>
                </a:solidFill>
              </a:rPr>
              <a:t>Đáp</a:t>
            </a:r>
            <a:r>
              <a:rPr lang="en-US" sz="4000" b="1" u="sng" dirty="0" smtClean="0">
                <a:solidFill>
                  <a:srgbClr val="C00000"/>
                </a:solidFill>
              </a:rPr>
              <a:t> </a:t>
            </a:r>
            <a:r>
              <a:rPr lang="en-US" sz="4000" b="1" u="sng" dirty="0" err="1" smtClean="0">
                <a:solidFill>
                  <a:srgbClr val="C00000"/>
                </a:solidFill>
              </a:rPr>
              <a:t>số</a:t>
            </a:r>
            <a:r>
              <a:rPr lang="en-US" sz="4000" b="1" u="sng" dirty="0" smtClean="0">
                <a:solidFill>
                  <a:srgbClr val="C00000"/>
                </a:solidFill>
              </a:rPr>
              <a:t>: </a:t>
            </a:r>
            <a:r>
              <a:rPr lang="en-US" sz="4000" b="1" dirty="0" smtClean="0">
                <a:solidFill>
                  <a:srgbClr val="C00000"/>
                </a:solidFill>
              </a:rPr>
              <a:t>27cm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14" name="Content Placeholder 13"/>
          <p:cNvSpPr txBox="1">
            <a:spLocks/>
          </p:cNvSpPr>
          <p:nvPr/>
        </p:nvSpPr>
        <p:spPr>
          <a:xfrm>
            <a:off x="1035060" y="5217447"/>
            <a:ext cx="10121879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15 + 12 = 27 (cm)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15" name="Content Placeholder 13"/>
          <p:cNvSpPr txBox="1">
            <a:spLocks/>
          </p:cNvSpPr>
          <p:nvPr/>
        </p:nvSpPr>
        <p:spPr>
          <a:xfrm>
            <a:off x="1194852" y="4608353"/>
            <a:ext cx="10121879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err="1" smtClean="0">
                <a:solidFill>
                  <a:srgbClr val="C00000"/>
                </a:solidFill>
              </a:rPr>
              <a:t>Độ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dài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đường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gấp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khúc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là</a:t>
            </a:r>
            <a:r>
              <a:rPr lang="en-US" sz="4000" b="1" dirty="0" smtClean="0">
                <a:solidFill>
                  <a:srgbClr val="C00000"/>
                </a:solidFill>
              </a:rPr>
              <a:t>: 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0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101890"/>
            <a:ext cx="11035145" cy="953226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 err="1" smtClean="0"/>
              <a:t>Toán</a:t>
            </a:r>
            <a:r>
              <a:rPr lang="en-US" u="sng" dirty="0" smtClean="0"/>
              <a:t> 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Luyện</a:t>
            </a:r>
            <a:r>
              <a:rPr lang="en-US" dirty="0" smtClean="0"/>
              <a:t> </a:t>
            </a:r>
            <a:r>
              <a:rPr lang="en-US" dirty="0" err="1" smtClean="0"/>
              <a:t>tập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327" y="1427452"/>
            <a:ext cx="10813473" cy="4931784"/>
          </a:xfrm>
        </p:spPr>
        <p:txBody>
          <a:bodyPr/>
          <a:lstStyle/>
          <a:p>
            <a:r>
              <a:rPr lang="en-US" u="sng" dirty="0" err="1" smtClean="0">
                <a:solidFill>
                  <a:srgbClr val="002060"/>
                </a:solidFill>
              </a:rPr>
              <a:t>Bài</a:t>
            </a:r>
            <a:r>
              <a:rPr lang="en-US" u="sng" dirty="0" smtClean="0">
                <a:solidFill>
                  <a:srgbClr val="002060"/>
                </a:solidFill>
              </a:rPr>
              <a:t> 1: </a:t>
            </a:r>
            <a:r>
              <a:rPr lang="en-US" dirty="0" smtClean="0">
                <a:solidFill>
                  <a:srgbClr val="002060"/>
                </a:solidFill>
              </a:rPr>
              <a:t>b) </a:t>
            </a:r>
            <a:r>
              <a:rPr lang="en-US" dirty="0" err="1" smtClean="0">
                <a:solidFill>
                  <a:srgbClr val="002060"/>
                </a:solidFill>
              </a:rPr>
              <a:t>Một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đường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gấp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khúc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gồm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ba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đoạn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thẳng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có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độ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dài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lần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lượt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là</a:t>
            </a:r>
            <a:r>
              <a:rPr lang="en-US" dirty="0" smtClean="0">
                <a:solidFill>
                  <a:srgbClr val="002060"/>
                </a:solidFill>
              </a:rPr>
              <a:t> 10dm, 14dm </a:t>
            </a:r>
            <a:r>
              <a:rPr lang="en-US" dirty="0" err="1" smtClean="0">
                <a:solidFill>
                  <a:srgbClr val="002060"/>
                </a:solidFill>
              </a:rPr>
              <a:t>và</a:t>
            </a:r>
            <a:r>
              <a:rPr lang="en-US" dirty="0" smtClean="0">
                <a:solidFill>
                  <a:srgbClr val="002060"/>
                </a:solidFill>
              </a:rPr>
              <a:t> 9dm. </a:t>
            </a:r>
            <a:r>
              <a:rPr lang="en-US" dirty="0" err="1" smtClean="0">
                <a:solidFill>
                  <a:srgbClr val="002060"/>
                </a:solidFill>
              </a:rPr>
              <a:t>Tính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độ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dài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đường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gấp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khúc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đó</a:t>
            </a:r>
            <a:r>
              <a:rPr lang="en-US" dirty="0" smtClean="0">
                <a:solidFill>
                  <a:srgbClr val="002060"/>
                </a:solidFill>
              </a:rPr>
              <a:t>? </a:t>
            </a:r>
            <a:endParaRPr lang="en-US" dirty="0">
              <a:solidFill>
                <a:srgbClr val="00206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348668" y="2465455"/>
            <a:ext cx="5676155" cy="1784006"/>
            <a:chOff x="3069104" y="1960591"/>
            <a:chExt cx="5676155" cy="1784006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3310121" y="2391687"/>
              <a:ext cx="2290656" cy="911047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H="1" flipV="1">
              <a:off x="5571476" y="2390452"/>
              <a:ext cx="2617180" cy="1048786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3069104" y="2606104"/>
              <a:ext cx="7233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 smtClean="0">
                  <a:solidFill>
                    <a:srgbClr val="C00000"/>
                  </a:solidFill>
                </a:rPr>
                <a:t>.</a:t>
              </a:r>
              <a:endParaRPr lang="en-US" sz="6000" b="1" dirty="0">
                <a:solidFill>
                  <a:srgbClr val="C00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21927" y="2728934"/>
              <a:ext cx="7233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 smtClean="0">
                  <a:solidFill>
                    <a:srgbClr val="C00000"/>
                  </a:solidFill>
                </a:rPr>
                <a:t>.</a:t>
              </a:r>
              <a:endParaRPr lang="en-US" sz="6000" b="1" dirty="0">
                <a:solidFill>
                  <a:srgbClr val="C0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 rot="20650008">
              <a:off x="3952848" y="1960591"/>
              <a:ext cx="15614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</a:rPr>
                <a:t>10dm</a:t>
              </a:r>
              <a:endParaRPr lang="en-US" sz="4000" b="1" dirty="0">
                <a:solidFill>
                  <a:srgbClr val="C0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325616">
              <a:off x="6222708" y="2264144"/>
              <a:ext cx="15614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</a:rPr>
                <a:t>14dm</a:t>
              </a:r>
              <a:endParaRPr lang="en-US" sz="40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2" name="Content Placeholder 13"/>
          <p:cNvSpPr txBox="1">
            <a:spLocks/>
          </p:cNvSpPr>
          <p:nvPr/>
        </p:nvSpPr>
        <p:spPr>
          <a:xfrm>
            <a:off x="1035060" y="3852637"/>
            <a:ext cx="10121879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u="sng" smtClean="0">
                <a:solidFill>
                  <a:srgbClr val="C00000"/>
                </a:solidFill>
              </a:rPr>
              <a:t>Bài giải: </a:t>
            </a:r>
            <a:endParaRPr lang="en-US" sz="4000" b="1" u="sng" dirty="0">
              <a:solidFill>
                <a:srgbClr val="C00000"/>
              </a:solidFill>
            </a:endParaRPr>
          </a:p>
        </p:txBody>
      </p:sp>
      <p:sp>
        <p:nvSpPr>
          <p:cNvPr id="13" name="Content Placeholder 13"/>
          <p:cNvSpPr txBox="1">
            <a:spLocks/>
          </p:cNvSpPr>
          <p:nvPr/>
        </p:nvSpPr>
        <p:spPr>
          <a:xfrm>
            <a:off x="1354645" y="5700661"/>
            <a:ext cx="10121879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u="sng" dirty="0" err="1" smtClean="0">
                <a:solidFill>
                  <a:srgbClr val="C00000"/>
                </a:solidFill>
              </a:rPr>
              <a:t>Đáp</a:t>
            </a:r>
            <a:r>
              <a:rPr lang="en-US" sz="4000" b="1" u="sng" dirty="0" smtClean="0">
                <a:solidFill>
                  <a:srgbClr val="C00000"/>
                </a:solidFill>
              </a:rPr>
              <a:t> </a:t>
            </a:r>
            <a:r>
              <a:rPr lang="en-US" sz="4000" b="1" u="sng" dirty="0" err="1" smtClean="0">
                <a:solidFill>
                  <a:srgbClr val="C00000"/>
                </a:solidFill>
              </a:rPr>
              <a:t>số</a:t>
            </a:r>
            <a:r>
              <a:rPr lang="en-US" sz="4000" b="1" u="sng" dirty="0" smtClean="0">
                <a:solidFill>
                  <a:srgbClr val="C00000"/>
                </a:solidFill>
              </a:rPr>
              <a:t>: 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</a:rPr>
              <a:t>33dm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14" name="Content Placeholder 13"/>
          <p:cNvSpPr txBox="1">
            <a:spLocks/>
          </p:cNvSpPr>
          <p:nvPr/>
        </p:nvSpPr>
        <p:spPr>
          <a:xfrm>
            <a:off x="1035060" y="5217447"/>
            <a:ext cx="10121879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10 + 14 + 9 = 33 (</a:t>
            </a:r>
            <a:r>
              <a:rPr lang="en-US" sz="4000" b="1" dirty="0" err="1" smtClean="0">
                <a:solidFill>
                  <a:srgbClr val="C00000"/>
                </a:solidFill>
              </a:rPr>
              <a:t>dm</a:t>
            </a:r>
            <a:r>
              <a:rPr lang="en-US" sz="4000" b="1" dirty="0" smtClean="0">
                <a:solidFill>
                  <a:srgbClr val="C00000"/>
                </a:solidFill>
              </a:rPr>
              <a:t>)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15" name="Content Placeholder 13"/>
          <p:cNvSpPr txBox="1">
            <a:spLocks/>
          </p:cNvSpPr>
          <p:nvPr/>
        </p:nvSpPr>
        <p:spPr>
          <a:xfrm>
            <a:off x="1194852" y="4608353"/>
            <a:ext cx="10121879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err="1" smtClean="0">
                <a:solidFill>
                  <a:srgbClr val="C00000"/>
                </a:solidFill>
              </a:rPr>
              <a:t>Độ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dài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đường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gấp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khúc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là</a:t>
            </a:r>
            <a:r>
              <a:rPr lang="en-US" sz="4000" b="1" dirty="0" smtClean="0">
                <a:solidFill>
                  <a:srgbClr val="C00000"/>
                </a:solidFill>
              </a:rPr>
              <a:t>: </a:t>
            </a:r>
            <a:endParaRPr lang="en-US" sz="4000" b="1" dirty="0">
              <a:solidFill>
                <a:srgbClr val="C0000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7465592" y="2748125"/>
            <a:ext cx="1944821" cy="1211438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19836638">
            <a:off x="7786345" y="2573320"/>
            <a:ext cx="1561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9dm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26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 smtClean="0">
                <a:solidFill>
                  <a:schemeClr val="accent2">
                    <a:lumMod val="75000"/>
                  </a:schemeClr>
                </a:solidFill>
              </a:rPr>
              <a:t>Bài</a:t>
            </a:r>
            <a:r>
              <a:rPr lang="en-US" u="sng" dirty="0" smtClean="0">
                <a:solidFill>
                  <a:schemeClr val="accent2">
                    <a:lumMod val="75000"/>
                  </a:schemeClr>
                </a:solidFill>
              </a:rPr>
              <a:t> 2: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Một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con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ốc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sên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bò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từ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A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đến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D(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như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hình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vẽ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).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Hỏi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con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ốc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sên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phải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bò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đoạn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đường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dài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bao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nhiêu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đề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-xi-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mét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? 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https://img.loigiaihay.com/picture/2017/0413/bai-2-trang-104-sgk-toan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634" y="1825625"/>
            <a:ext cx="9262170" cy="194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13"/>
          <p:cNvSpPr txBox="1">
            <a:spLocks/>
          </p:cNvSpPr>
          <p:nvPr/>
        </p:nvSpPr>
        <p:spPr>
          <a:xfrm>
            <a:off x="1035060" y="3852637"/>
            <a:ext cx="10121879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u="sng" smtClean="0">
                <a:solidFill>
                  <a:srgbClr val="C00000"/>
                </a:solidFill>
              </a:rPr>
              <a:t>Bài giải: </a:t>
            </a:r>
            <a:endParaRPr lang="en-US" sz="4000" b="1" u="sng" dirty="0">
              <a:solidFill>
                <a:srgbClr val="C00000"/>
              </a:solidFill>
            </a:endParaRPr>
          </a:p>
        </p:txBody>
      </p:sp>
      <p:sp>
        <p:nvSpPr>
          <p:cNvPr id="6" name="Content Placeholder 13"/>
          <p:cNvSpPr txBox="1">
            <a:spLocks/>
          </p:cNvSpPr>
          <p:nvPr/>
        </p:nvSpPr>
        <p:spPr>
          <a:xfrm>
            <a:off x="1354645" y="5700661"/>
            <a:ext cx="10121879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u="sng" dirty="0" err="1" smtClean="0">
                <a:solidFill>
                  <a:srgbClr val="C00000"/>
                </a:solidFill>
              </a:rPr>
              <a:t>Đáp</a:t>
            </a:r>
            <a:r>
              <a:rPr lang="en-US" sz="4000" b="1" u="sng" dirty="0" smtClean="0">
                <a:solidFill>
                  <a:srgbClr val="C00000"/>
                </a:solidFill>
              </a:rPr>
              <a:t> </a:t>
            </a:r>
            <a:r>
              <a:rPr lang="en-US" sz="4000" b="1" u="sng" dirty="0" err="1" smtClean="0">
                <a:solidFill>
                  <a:srgbClr val="C00000"/>
                </a:solidFill>
              </a:rPr>
              <a:t>số</a:t>
            </a:r>
            <a:r>
              <a:rPr lang="en-US" sz="4000" b="1" u="sng" dirty="0" smtClean="0">
                <a:solidFill>
                  <a:srgbClr val="C00000"/>
                </a:solidFill>
              </a:rPr>
              <a:t>: 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</a:rPr>
              <a:t>14dm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7" name="Content Placeholder 13"/>
          <p:cNvSpPr txBox="1">
            <a:spLocks/>
          </p:cNvSpPr>
          <p:nvPr/>
        </p:nvSpPr>
        <p:spPr>
          <a:xfrm>
            <a:off x="1035060" y="5217447"/>
            <a:ext cx="10121879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5 + 2 + 7 = 14 (</a:t>
            </a:r>
            <a:r>
              <a:rPr lang="en-US" sz="4000" b="1" dirty="0" err="1" smtClean="0">
                <a:solidFill>
                  <a:srgbClr val="C00000"/>
                </a:solidFill>
              </a:rPr>
              <a:t>dm</a:t>
            </a:r>
            <a:r>
              <a:rPr lang="en-US" sz="4000" b="1" dirty="0" smtClean="0">
                <a:solidFill>
                  <a:srgbClr val="C00000"/>
                </a:solidFill>
              </a:rPr>
              <a:t>)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8" name="Content Placeholder 13"/>
          <p:cNvSpPr txBox="1">
            <a:spLocks/>
          </p:cNvSpPr>
          <p:nvPr/>
        </p:nvSpPr>
        <p:spPr>
          <a:xfrm>
            <a:off x="1194852" y="4608353"/>
            <a:ext cx="10121879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Con </a:t>
            </a:r>
            <a:r>
              <a:rPr lang="en-US" sz="4000" b="1" dirty="0" err="1" smtClean="0">
                <a:solidFill>
                  <a:srgbClr val="C00000"/>
                </a:solidFill>
              </a:rPr>
              <a:t>ốc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sêm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phải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bò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đoạn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đường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dài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là</a:t>
            </a:r>
            <a:r>
              <a:rPr lang="en-US" sz="4000" b="1" dirty="0" smtClean="0">
                <a:solidFill>
                  <a:srgbClr val="C00000"/>
                </a:solidFill>
              </a:rPr>
              <a:t>: 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41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392834"/>
            <a:ext cx="4454235" cy="2447348"/>
          </a:xfrm>
        </p:spPr>
        <p:txBody>
          <a:bodyPr>
            <a:normAutofit fontScale="90000"/>
          </a:bodyPr>
          <a:lstStyle/>
          <a:p>
            <a:r>
              <a:rPr lang="vi-VN" b="1" u="sng" dirty="0">
                <a:solidFill>
                  <a:schemeClr val="accent6">
                    <a:lumMod val="50000"/>
                  </a:schemeClr>
                </a:solidFill>
              </a:rPr>
              <a:t>Bài </a:t>
            </a:r>
            <a:r>
              <a:rPr lang="vi-VN" b="1" u="sng" dirty="0" smtClean="0">
                <a:solidFill>
                  <a:schemeClr val="accent6">
                    <a:lumMod val="50000"/>
                  </a:schemeClr>
                </a:solidFill>
              </a:rPr>
              <a:t>3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vi-VN" b="1" dirty="0" smtClean="0">
                <a:solidFill>
                  <a:schemeClr val="accent6">
                    <a:lumMod val="50000"/>
                  </a:schemeClr>
                </a:solidFill>
              </a:rPr>
              <a:t>Ghi </a:t>
            </a:r>
            <a:r>
              <a:rPr lang="vi-VN" b="1" dirty="0">
                <a:solidFill>
                  <a:schemeClr val="accent6">
                    <a:lumMod val="50000"/>
                  </a:schemeClr>
                </a:solidFill>
              </a:rPr>
              <a:t>tên các đường gấp khúc có trong hình vẽ </a:t>
            </a:r>
            <a:r>
              <a:rPr lang="vi-VN" b="1" dirty="0" smtClean="0">
                <a:solidFill>
                  <a:schemeClr val="accent6">
                    <a:lumMod val="50000"/>
                  </a:schemeClr>
                </a:solidFill>
              </a:rPr>
              <a:t>sau, biết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</p:txBody>
      </p:sp>
      <p:pic>
        <p:nvPicPr>
          <p:cNvPr id="3074" name="Picture 2" descr="https://img.loigiaihay.com/picture/2017/0413/bai-3-trang-104-sgk-toan-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044" y="97416"/>
            <a:ext cx="6577579" cy="298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26028" y="3079534"/>
            <a:ext cx="4454235" cy="2447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 smtClean="0">
                <a:solidFill>
                  <a:srgbClr val="00B0F0"/>
                </a:solidFill>
              </a:rPr>
              <a:t>a) </a:t>
            </a:r>
            <a:r>
              <a:rPr lang="en-US" b="1" dirty="0" err="1" smtClean="0">
                <a:solidFill>
                  <a:srgbClr val="00B0F0"/>
                </a:solidFill>
              </a:rPr>
              <a:t>Đường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gấp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khúc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đó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gồm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ba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đoạn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thẳng</a:t>
            </a:r>
            <a:r>
              <a:rPr lang="en-US" b="1" dirty="0" smtClean="0">
                <a:solidFill>
                  <a:srgbClr val="00B0F0"/>
                </a:solidFill>
              </a:rPr>
              <a:t>. 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629400" y="2779857"/>
            <a:ext cx="4454235" cy="2447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 smtClean="0">
                <a:solidFill>
                  <a:srgbClr val="00B0F0"/>
                </a:solidFill>
              </a:rPr>
              <a:t>b) </a:t>
            </a:r>
            <a:r>
              <a:rPr lang="en-US" b="1" dirty="0" err="1" smtClean="0">
                <a:solidFill>
                  <a:srgbClr val="00B0F0"/>
                </a:solidFill>
              </a:rPr>
              <a:t>Đường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gấp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khúc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đó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gồm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hai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đoạn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thẳng</a:t>
            </a:r>
            <a:r>
              <a:rPr lang="en-US" b="1" dirty="0" smtClean="0">
                <a:solidFill>
                  <a:srgbClr val="00B0F0"/>
                </a:solidFill>
              </a:rPr>
              <a:t>. 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1000" y="5091835"/>
            <a:ext cx="4454235" cy="1678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Đường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gấp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khúc</a:t>
            </a:r>
            <a:r>
              <a:rPr lang="en-US" b="1" i="1" dirty="0" smtClean="0">
                <a:solidFill>
                  <a:srgbClr val="FF0000"/>
                </a:solidFill>
              </a:rPr>
              <a:t> ABCD</a:t>
            </a: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340619" y="5091834"/>
            <a:ext cx="4454235" cy="1678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Đường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gấp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khúc</a:t>
            </a:r>
            <a:r>
              <a:rPr lang="en-US" b="1" i="1" dirty="0" smtClean="0">
                <a:solidFill>
                  <a:srgbClr val="FF0000"/>
                </a:solidFill>
              </a:rPr>
              <a:t> ABC, </a:t>
            </a:r>
            <a:r>
              <a:rPr lang="en-US" b="1" i="1" dirty="0" err="1" smtClean="0">
                <a:solidFill>
                  <a:srgbClr val="FF0000"/>
                </a:solidFill>
              </a:rPr>
              <a:t>đường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gấp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khúc</a:t>
            </a:r>
            <a:r>
              <a:rPr lang="en-US" b="1" i="1" dirty="0" smtClean="0">
                <a:solidFill>
                  <a:srgbClr val="FF0000"/>
                </a:solidFill>
              </a:rPr>
              <a:t> BCD </a:t>
            </a:r>
            <a:endParaRPr lang="en-US" b="1" i="1" dirty="0">
              <a:solidFill>
                <a:srgbClr val="FF00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5555673" y="581891"/>
            <a:ext cx="1801091" cy="225829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356764" y="581891"/>
            <a:ext cx="279861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0155382" y="612053"/>
            <a:ext cx="1217034" cy="228181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8" name="Picture 2" descr="https://img.loigiaihay.com/picture/2017/0413/bai-3-trang-104-sgk-toan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071" y="112062"/>
            <a:ext cx="6577579" cy="298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/>
          <p:cNvCxnSpPr/>
          <p:nvPr/>
        </p:nvCxnSpPr>
        <p:spPr>
          <a:xfrm flipV="1">
            <a:off x="5666509" y="612053"/>
            <a:ext cx="1842655" cy="2281815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496607" y="612053"/>
            <a:ext cx="2735622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0372072" y="426386"/>
            <a:ext cx="1289125" cy="2353470"/>
          </a:xfrm>
          <a:prstGeom prst="line">
            <a:avLst/>
          </a:prstGeom>
          <a:ln w="539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7509164" y="426387"/>
            <a:ext cx="2862908" cy="0"/>
          </a:xfrm>
          <a:prstGeom prst="line">
            <a:avLst/>
          </a:prstGeom>
          <a:ln w="539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39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241</Words>
  <Application>Microsoft Office PowerPoint</Application>
  <PresentationFormat>Custom</PresentationFormat>
  <Paragraphs>34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Toán :  Luyện tập</vt:lpstr>
      <vt:lpstr>Toán :  Luyện tập</vt:lpstr>
      <vt:lpstr>Bài 2: Một con ốc sên bò từ A đến D(như hình vẽ). Hỏi con ốc sên phải bò đoạn đường dài bao nhiêu đề-xi-mét? </vt:lpstr>
      <vt:lpstr>Bài 3: Ghi tên các đường gấp khúc có trong hình vẽ sau, biết: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KIỂM TRA BÀI CŨ:</dc:title>
  <dc:creator>Dang Thi Anh Tuyet</dc:creator>
  <cp:lastModifiedBy>HOAIANH</cp:lastModifiedBy>
  <cp:revision>7</cp:revision>
  <dcterms:created xsi:type="dcterms:W3CDTF">2020-03-19T07:26:31Z</dcterms:created>
  <dcterms:modified xsi:type="dcterms:W3CDTF">2020-03-25T09:12:11Z</dcterms:modified>
</cp:coreProperties>
</file>