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5" r:id="rId6"/>
    <p:sldId id="271" r:id="rId7"/>
    <p:sldId id="277" r:id="rId8"/>
    <p:sldId id="270" r:id="rId9"/>
    <p:sldId id="278" r:id="rId10"/>
    <p:sldId id="27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330"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692E99E-EB5E-41F4-B243-939377A1A7C8}" type="datetimeFigureOut">
              <a:rPr lang="en-US" smtClean="0"/>
              <a:pPr/>
              <a:t>11/14/2019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84CBF-A669-4CF6-9CD9-B44591A2BBAF}" type="slidenum">
              <a:rPr lang="en-US" smtClean="0"/>
              <a:pPr/>
              <a:t>‹#›</a:t>
            </a:fld>
            <a:endParaRPr lang="en-US"/>
          </a:p>
        </p:txBody>
      </p:sp>
    </p:spTree>
    <p:extLst>
      <p:ext uri="{BB962C8B-B14F-4D97-AF65-F5344CB8AC3E}">
        <p14:creationId xmlns:p14="http://schemas.microsoft.com/office/powerpoint/2010/main" val="338099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92E99E-EB5E-41F4-B243-939377A1A7C8}" type="datetimeFigureOut">
              <a:rPr lang="en-US" smtClean="0"/>
              <a:pPr/>
              <a:t>11/14/2019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84CBF-A669-4CF6-9CD9-B44591A2BBAF}" type="slidenum">
              <a:rPr lang="en-US" smtClean="0"/>
              <a:pPr/>
              <a:t>‹#›</a:t>
            </a:fld>
            <a:endParaRPr lang="en-US"/>
          </a:p>
        </p:txBody>
      </p:sp>
    </p:spTree>
    <p:extLst>
      <p:ext uri="{BB962C8B-B14F-4D97-AF65-F5344CB8AC3E}">
        <p14:creationId xmlns:p14="http://schemas.microsoft.com/office/powerpoint/2010/main" val="22216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92E99E-EB5E-41F4-B243-939377A1A7C8}" type="datetimeFigureOut">
              <a:rPr lang="en-US" smtClean="0"/>
              <a:pPr/>
              <a:t>11/14/2019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84CBF-A669-4CF6-9CD9-B44591A2BBAF}" type="slidenum">
              <a:rPr lang="en-US" smtClean="0"/>
              <a:pPr/>
              <a:t>‹#›</a:t>
            </a:fld>
            <a:endParaRPr lang="en-US"/>
          </a:p>
        </p:txBody>
      </p:sp>
    </p:spTree>
    <p:extLst>
      <p:ext uri="{BB962C8B-B14F-4D97-AF65-F5344CB8AC3E}">
        <p14:creationId xmlns:p14="http://schemas.microsoft.com/office/powerpoint/2010/main" val="257063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92E99E-EB5E-41F4-B243-939377A1A7C8}" type="datetimeFigureOut">
              <a:rPr lang="en-US" smtClean="0"/>
              <a:pPr/>
              <a:t>11/14/2019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84CBF-A669-4CF6-9CD9-B44591A2BBAF}" type="slidenum">
              <a:rPr lang="en-US" smtClean="0"/>
              <a:pPr/>
              <a:t>‹#›</a:t>
            </a:fld>
            <a:endParaRPr lang="en-US"/>
          </a:p>
        </p:txBody>
      </p:sp>
    </p:spTree>
    <p:extLst>
      <p:ext uri="{BB962C8B-B14F-4D97-AF65-F5344CB8AC3E}">
        <p14:creationId xmlns:p14="http://schemas.microsoft.com/office/powerpoint/2010/main" val="409988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92E99E-EB5E-41F4-B243-939377A1A7C8}" type="datetimeFigureOut">
              <a:rPr lang="en-US" smtClean="0"/>
              <a:pPr/>
              <a:t>11/14/2019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84CBF-A669-4CF6-9CD9-B44591A2BBAF}" type="slidenum">
              <a:rPr lang="en-US" smtClean="0"/>
              <a:pPr/>
              <a:t>‹#›</a:t>
            </a:fld>
            <a:endParaRPr lang="en-US"/>
          </a:p>
        </p:txBody>
      </p:sp>
    </p:spTree>
    <p:extLst>
      <p:ext uri="{BB962C8B-B14F-4D97-AF65-F5344CB8AC3E}">
        <p14:creationId xmlns:p14="http://schemas.microsoft.com/office/powerpoint/2010/main" val="2676068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692E99E-EB5E-41F4-B243-939377A1A7C8}" type="datetimeFigureOut">
              <a:rPr lang="en-US" smtClean="0"/>
              <a:pPr/>
              <a:t>11/14/2019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784CBF-A669-4CF6-9CD9-B44591A2BBAF}" type="slidenum">
              <a:rPr lang="en-US" smtClean="0"/>
              <a:pPr/>
              <a:t>‹#›</a:t>
            </a:fld>
            <a:endParaRPr lang="en-US"/>
          </a:p>
        </p:txBody>
      </p:sp>
    </p:spTree>
    <p:extLst>
      <p:ext uri="{BB962C8B-B14F-4D97-AF65-F5344CB8AC3E}">
        <p14:creationId xmlns:p14="http://schemas.microsoft.com/office/powerpoint/2010/main" val="680197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692E99E-EB5E-41F4-B243-939377A1A7C8}" type="datetimeFigureOut">
              <a:rPr lang="en-US" smtClean="0"/>
              <a:pPr/>
              <a:t>11/14/2019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784CBF-A669-4CF6-9CD9-B44591A2BBAF}" type="slidenum">
              <a:rPr lang="en-US" smtClean="0"/>
              <a:pPr/>
              <a:t>‹#›</a:t>
            </a:fld>
            <a:endParaRPr lang="en-US"/>
          </a:p>
        </p:txBody>
      </p:sp>
    </p:spTree>
    <p:extLst>
      <p:ext uri="{BB962C8B-B14F-4D97-AF65-F5344CB8AC3E}">
        <p14:creationId xmlns:p14="http://schemas.microsoft.com/office/powerpoint/2010/main" val="3067654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92E99E-EB5E-41F4-B243-939377A1A7C8}" type="datetimeFigureOut">
              <a:rPr lang="en-US" smtClean="0"/>
              <a:pPr/>
              <a:t>11/14/2019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784CBF-A669-4CF6-9CD9-B44591A2BBAF}" type="slidenum">
              <a:rPr lang="en-US" smtClean="0"/>
              <a:pPr/>
              <a:t>‹#›</a:t>
            </a:fld>
            <a:endParaRPr lang="en-US"/>
          </a:p>
        </p:txBody>
      </p:sp>
    </p:spTree>
    <p:extLst>
      <p:ext uri="{BB962C8B-B14F-4D97-AF65-F5344CB8AC3E}">
        <p14:creationId xmlns:p14="http://schemas.microsoft.com/office/powerpoint/2010/main" val="1143319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92E99E-EB5E-41F4-B243-939377A1A7C8}" type="datetimeFigureOut">
              <a:rPr lang="en-US" smtClean="0"/>
              <a:pPr/>
              <a:t>11/14/2019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784CBF-A669-4CF6-9CD9-B44591A2BBAF}" type="slidenum">
              <a:rPr lang="en-US" smtClean="0"/>
              <a:pPr/>
              <a:t>‹#›</a:t>
            </a:fld>
            <a:endParaRPr lang="en-US"/>
          </a:p>
        </p:txBody>
      </p:sp>
    </p:spTree>
    <p:extLst>
      <p:ext uri="{BB962C8B-B14F-4D97-AF65-F5344CB8AC3E}">
        <p14:creationId xmlns:p14="http://schemas.microsoft.com/office/powerpoint/2010/main" val="1262702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92E99E-EB5E-41F4-B243-939377A1A7C8}" type="datetimeFigureOut">
              <a:rPr lang="en-US" smtClean="0"/>
              <a:pPr/>
              <a:t>11/14/2019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784CBF-A669-4CF6-9CD9-B44591A2BBAF}" type="slidenum">
              <a:rPr lang="en-US" smtClean="0"/>
              <a:pPr/>
              <a:t>‹#›</a:t>
            </a:fld>
            <a:endParaRPr lang="en-US"/>
          </a:p>
        </p:txBody>
      </p:sp>
    </p:spTree>
    <p:extLst>
      <p:ext uri="{BB962C8B-B14F-4D97-AF65-F5344CB8AC3E}">
        <p14:creationId xmlns:p14="http://schemas.microsoft.com/office/powerpoint/2010/main" val="984336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92E99E-EB5E-41F4-B243-939377A1A7C8}" type="datetimeFigureOut">
              <a:rPr lang="en-US" smtClean="0"/>
              <a:pPr/>
              <a:t>11/14/2019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784CBF-A669-4CF6-9CD9-B44591A2BBAF}" type="slidenum">
              <a:rPr lang="en-US" smtClean="0"/>
              <a:pPr/>
              <a:t>‹#›</a:t>
            </a:fld>
            <a:endParaRPr lang="en-US"/>
          </a:p>
        </p:txBody>
      </p:sp>
    </p:spTree>
    <p:extLst>
      <p:ext uri="{BB962C8B-B14F-4D97-AF65-F5344CB8AC3E}">
        <p14:creationId xmlns:p14="http://schemas.microsoft.com/office/powerpoint/2010/main" val="138859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92E99E-EB5E-41F4-B243-939377A1A7C8}" type="datetimeFigureOut">
              <a:rPr lang="en-US" smtClean="0"/>
              <a:pPr/>
              <a:t>11/14/2019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84CBF-A669-4CF6-9CD9-B44591A2BBAF}" type="slidenum">
              <a:rPr lang="en-US" smtClean="0"/>
              <a:pPr/>
              <a:t>‹#›</a:t>
            </a:fld>
            <a:endParaRPr lang="en-US"/>
          </a:p>
        </p:txBody>
      </p:sp>
    </p:spTree>
    <p:extLst>
      <p:ext uri="{BB962C8B-B14F-4D97-AF65-F5344CB8AC3E}">
        <p14:creationId xmlns:p14="http://schemas.microsoft.com/office/powerpoint/2010/main" val="22604424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200400"/>
            <a:ext cx="8534400" cy="1470025"/>
          </a:xfrm>
        </p:spPr>
        <p:txBody>
          <a:bodyPr/>
          <a:lstStyle/>
          <a:p>
            <a:r>
              <a:rPr lang="en-US" dirty="0"/>
              <a:t/>
            </a:r>
            <a:br>
              <a:rPr lang="en-US" dirty="0"/>
            </a:br>
            <a:endParaRPr lang="en-US" dirty="0"/>
          </a:p>
        </p:txBody>
      </p:sp>
      <p:sp>
        <p:nvSpPr>
          <p:cNvPr id="4" name="Rectangle 3"/>
          <p:cNvSpPr/>
          <p:nvPr/>
        </p:nvSpPr>
        <p:spPr>
          <a:xfrm>
            <a:off x="4343167" y="457200"/>
            <a:ext cx="327333"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HP001 4 hàng" pitchFamily="34" charset="0"/>
              </a:rPr>
              <a:t> </a:t>
            </a:r>
            <a:endParaRPr lang="en-US"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HP001 4 hàng" pitchFamily="34" charset="0"/>
            </a:endParaRPr>
          </a:p>
        </p:txBody>
      </p:sp>
      <p:sp>
        <p:nvSpPr>
          <p:cNvPr id="5" name="Rectangle 4"/>
          <p:cNvSpPr/>
          <p:nvPr/>
        </p:nvSpPr>
        <p:spPr>
          <a:xfrm>
            <a:off x="1752600" y="2819400"/>
            <a:ext cx="5716822" cy="1569660"/>
          </a:xfrm>
          <a:prstGeom prst="rect">
            <a:avLst/>
          </a:prstGeom>
          <a:noFill/>
        </p:spPr>
        <p:txBody>
          <a:bodyPr wrap="none" lIns="91440" tIns="45720" rIns="91440" bIns="45720">
            <a:spAutoFit/>
          </a:bodyPr>
          <a:lstStyle/>
          <a:p>
            <a:pPr algn="ctr"/>
            <a:r>
              <a:rPr lang="vi-VN" sz="9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HP001 4 hàng" pitchFamily="34" charset="0"/>
              </a:rPr>
              <a:t>Chính tả </a:t>
            </a:r>
            <a:endParaRPr lang="en-US" sz="9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6" name="Rectangle 5"/>
          <p:cNvSpPr/>
          <p:nvPr/>
        </p:nvSpPr>
        <p:spPr>
          <a:xfrm>
            <a:off x="3143665" y="838200"/>
            <a:ext cx="2869696" cy="1569660"/>
          </a:xfrm>
          <a:prstGeom prst="rect">
            <a:avLst/>
          </a:prstGeom>
          <a:noFill/>
        </p:spPr>
        <p:txBody>
          <a:bodyPr wrap="none" lIns="91440" tIns="45720" rIns="91440" bIns="45720">
            <a:spAutoFit/>
          </a:bodyPr>
          <a:lstStyle/>
          <a:p>
            <a:pPr algn="ctr"/>
            <a:r>
              <a:rPr lang="vi-VN" sz="9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rPr>
              <a:t>M</a:t>
            </a:r>
            <a:r>
              <a:rPr lang="en-US" sz="9600" b="1" u="sng"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rPr>
              <a:t>ô</a:t>
            </a:r>
            <a:r>
              <a:rPr lang="en-US" sz="9600" b="1" u="sng"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rPr>
              <a:t>n</a:t>
            </a:r>
            <a:endParaRPr lang="en-US" sz="9600" b="1" u="sng"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endParaRPr>
          </a:p>
        </p:txBody>
      </p:sp>
      <p:pic>
        <p:nvPicPr>
          <p:cNvPr id="7" name="Picture 6" descr="hoc-tieng-nhat-cap-toc-hieu-qua.png"/>
          <p:cNvPicPr>
            <a:picLocks noChangeAspect="1"/>
          </p:cNvPicPr>
          <p:nvPr/>
        </p:nvPicPr>
        <p:blipFill>
          <a:blip r:embed="rId3" cstate="print"/>
          <a:stretch>
            <a:fillRect/>
          </a:stretch>
        </p:blipFill>
        <p:spPr>
          <a:xfrm>
            <a:off x="3733800" y="5334000"/>
            <a:ext cx="2085496" cy="1524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000" b="-4000"/>
          </a:stretch>
        </a:blipFill>
        <a:effectLst/>
      </p:bgPr>
    </p:bg>
    <p:spTree>
      <p:nvGrpSpPr>
        <p:cNvPr id="1" name=""/>
        <p:cNvGrpSpPr/>
        <p:nvPr/>
      </p:nvGrpSpPr>
      <p:grpSpPr>
        <a:xfrm>
          <a:off x="0" y="0"/>
          <a:ext cx="0" cy="0"/>
          <a:chOff x="0" y="0"/>
          <a:chExt cx="0" cy="0"/>
        </a:xfrm>
      </p:grpSpPr>
      <p:sp>
        <p:nvSpPr>
          <p:cNvPr id="4" name="Rectangle 3"/>
          <p:cNvSpPr/>
          <p:nvPr/>
        </p:nvSpPr>
        <p:spPr>
          <a:xfrm>
            <a:off x="2286000" y="457200"/>
            <a:ext cx="4697120" cy="156966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9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Dặn dò </a:t>
            </a:r>
            <a:endParaRPr lang="en-US" sz="9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286000"/>
          </a:xfrm>
          <a:solidFill>
            <a:srgbClr val="FFFF00"/>
          </a:solidFill>
        </p:spPr>
        <p:txBody>
          <a:bodyPr>
            <a:noAutofit/>
          </a:bodyPr>
          <a:lstStyle/>
          <a:p>
            <a:r>
              <a:rPr lang="vi-VN" sz="8800" dirty="0" smtClean="0">
                <a:latin typeface="HP001 4 hàng" pitchFamily="34" charset="0"/>
              </a:rPr>
              <a:t>Kiểm tra bài cũ </a:t>
            </a:r>
            <a:endParaRPr lang="en-US" sz="8800" dirty="0">
              <a:latin typeface="HP001 4 hàng" pitchFamily="34" charset="0"/>
            </a:endParaRPr>
          </a:p>
        </p:txBody>
      </p:sp>
      <p:sp>
        <p:nvSpPr>
          <p:cNvPr id="4" name="TextBox 3"/>
          <p:cNvSpPr txBox="1"/>
          <p:nvPr/>
        </p:nvSpPr>
        <p:spPr>
          <a:xfrm>
            <a:off x="304800" y="2514600"/>
            <a:ext cx="5257800" cy="1446550"/>
          </a:xfrm>
          <a:prstGeom prst="rect">
            <a:avLst/>
          </a:prstGeom>
          <a:noFill/>
        </p:spPr>
        <p:txBody>
          <a:bodyPr wrap="square" rtlCol="0">
            <a:spAutoFit/>
          </a:bodyPr>
          <a:lstStyle/>
          <a:p>
            <a:pPr>
              <a:buFont typeface="Arial" pitchFamily="34" charset="0"/>
              <a:buChar char="•"/>
            </a:pPr>
            <a:r>
              <a:rPr lang="vi-VN" sz="8800" dirty="0" smtClean="0">
                <a:latin typeface="HP001 4 hàng" pitchFamily="34" charset="0"/>
              </a:rPr>
              <a:t>Ngày lễ. </a:t>
            </a:r>
            <a:endParaRPr lang="en-US" sz="8800" dirty="0">
              <a:latin typeface="HP001 4 hàng" pitchFamily="34" charset="0"/>
            </a:endParaRPr>
          </a:p>
        </p:txBody>
      </p:sp>
      <p:sp>
        <p:nvSpPr>
          <p:cNvPr id="5" name="TextBox 4"/>
          <p:cNvSpPr txBox="1"/>
          <p:nvPr/>
        </p:nvSpPr>
        <p:spPr>
          <a:xfrm>
            <a:off x="228600" y="4953000"/>
            <a:ext cx="6858000" cy="1446550"/>
          </a:xfrm>
          <a:prstGeom prst="rect">
            <a:avLst/>
          </a:prstGeom>
          <a:noFill/>
        </p:spPr>
        <p:txBody>
          <a:bodyPr wrap="square" rtlCol="0">
            <a:spAutoFit/>
          </a:bodyPr>
          <a:lstStyle/>
          <a:p>
            <a:pPr>
              <a:buFont typeface="Arial" pitchFamily="34" charset="0"/>
              <a:buChar char="•"/>
            </a:pPr>
            <a:r>
              <a:rPr lang="vi-VN" sz="8800" dirty="0" smtClean="0">
                <a:latin typeface="HP001 4 hàng" pitchFamily="34" charset="0"/>
              </a:rPr>
              <a:t>Ngẫm nghĩ.  </a:t>
            </a:r>
            <a:endParaRPr lang="en-US" sz="8800" dirty="0">
              <a:latin typeface="HP001 4 hàng"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229600" cy="1143000"/>
          </a:xfrm>
        </p:spPr>
        <p:txBody>
          <a:bodyPr>
            <a:noAutofit/>
          </a:bodyPr>
          <a:lstStyle/>
          <a:p>
            <a:r>
              <a:rPr lang="vi-VN" sz="6600" u="sng" dirty="0" smtClean="0">
                <a:solidFill>
                  <a:srgbClr val="00B050"/>
                </a:solidFill>
                <a:latin typeface="HP001 4 hàng" pitchFamily="34" charset="0"/>
              </a:rPr>
              <a:t>Chính tả </a:t>
            </a:r>
            <a:endParaRPr lang="en-US" sz="6600" u="sng" dirty="0">
              <a:solidFill>
                <a:srgbClr val="00B050"/>
              </a:solidFill>
              <a:latin typeface="HP001 4 hàng" pitchFamily="34" charset="0"/>
            </a:endParaRPr>
          </a:p>
        </p:txBody>
      </p:sp>
      <p:sp>
        <p:nvSpPr>
          <p:cNvPr id="5" name="Rectangle 4"/>
          <p:cNvSpPr/>
          <p:nvPr/>
        </p:nvSpPr>
        <p:spPr>
          <a:xfrm>
            <a:off x="152400" y="1981200"/>
            <a:ext cx="8991600" cy="1323439"/>
          </a:xfrm>
          <a:prstGeom prst="rect">
            <a:avLst/>
          </a:prstGeom>
          <a:noFill/>
        </p:spPr>
        <p:txBody>
          <a:bodyPr wrap="square" lIns="91440" tIns="45720" rIns="91440" bIns="45720">
            <a:spAutoFit/>
          </a:bodyPr>
          <a:lstStyle/>
          <a:p>
            <a:pPr algn="ctr"/>
            <a:r>
              <a:rPr lang="en-US" sz="8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Ô</a:t>
            </a:r>
            <a:r>
              <a:rPr lang="vi-VN" sz="8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ng và cháu </a:t>
            </a:r>
            <a:endParaRPr lang="en-US" sz="8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6" name="Picture 26" descr="Ong va chau"/>
          <p:cNvPicPr>
            <a:picLocks noChangeAspect="1" noChangeArrowheads="1"/>
          </p:cNvPicPr>
          <p:nvPr/>
        </p:nvPicPr>
        <p:blipFill>
          <a:blip r:embed="rId2" cstate="print"/>
          <a:srcRect/>
          <a:stretch>
            <a:fillRect/>
          </a:stretch>
        </p:blipFill>
        <p:spPr bwMode="auto">
          <a:xfrm>
            <a:off x="1981200" y="3733800"/>
            <a:ext cx="5867400" cy="31242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00600"/>
            <a:ext cx="8229600" cy="1143000"/>
          </a:xfrm>
        </p:spPr>
        <p:txBody>
          <a:bodyPr>
            <a:noAutofit/>
          </a:bodyPr>
          <a:lstStyle/>
          <a:p>
            <a:r>
              <a:rPr lang="vi-VN" sz="3600" b="1" dirty="0">
                <a:ln w="1905"/>
                <a:effectLst>
                  <a:innerShdw blurRad="69850" dist="43180" dir="5400000">
                    <a:srgbClr val="000000">
                      <a:alpha val="65000"/>
                    </a:srgbClr>
                  </a:innerShdw>
                </a:effectLst>
                <a:latin typeface="HP001 4 hàng" pitchFamily="34" charset="0"/>
              </a:rPr>
              <a:t/>
            </a:r>
            <a:br>
              <a:rPr lang="vi-VN" sz="3600" b="1" dirty="0">
                <a:ln w="1905"/>
                <a:effectLst>
                  <a:innerShdw blurRad="69850" dist="43180" dir="5400000">
                    <a:srgbClr val="000000">
                      <a:alpha val="65000"/>
                    </a:srgbClr>
                  </a:innerShdw>
                </a:effectLst>
                <a:latin typeface="HP001 4 hàng" pitchFamily="34" charset="0"/>
              </a:rPr>
            </a:br>
            <a:r>
              <a:rPr lang="en-US" sz="8000" b="1" dirty="0">
                <a:ln w="10541" cmpd="sng">
                  <a:solidFill>
                    <a:schemeClr val="accent1">
                      <a:shade val="88000"/>
                      <a:satMod val="110000"/>
                    </a:schemeClr>
                  </a:solidFill>
                  <a:prstDash val="solid"/>
                </a:ln>
                <a:latin typeface="HP001 4 hàng" pitchFamily="34" charset="0"/>
              </a:rPr>
              <a:t>ô</a:t>
            </a:r>
            <a:r>
              <a:rPr lang="vi-VN" sz="3600" b="1" dirty="0" smtClean="0">
                <a:ln w="10541" cmpd="sng">
                  <a:solidFill>
                    <a:schemeClr val="accent1">
                      <a:shade val="88000"/>
                      <a:satMod val="110000"/>
                    </a:schemeClr>
                  </a:solidFill>
                  <a:prstDash val="solid"/>
                </a:ln>
                <a:latin typeface="HP001 4 hàng" pitchFamily="34" charset="0"/>
              </a:rPr>
              <a:t>ng</a:t>
            </a:r>
            <a:r>
              <a:rPr lang="vi-VN" sz="3600" b="1" dirty="0" smtClean="0">
                <a:ln w="1905"/>
                <a:effectLst>
                  <a:innerShdw blurRad="69850" dist="43180" dir="5400000">
                    <a:srgbClr val="000000">
                      <a:alpha val="65000"/>
                    </a:srgbClr>
                  </a:innerShdw>
                </a:effectLst>
                <a:latin typeface="HP001 4 hàng" pitchFamily="34" charset="0"/>
              </a:rPr>
              <a:t> vật thi với cháu</a:t>
            </a:r>
            <a:br>
              <a:rPr lang="vi-VN" sz="3600" b="1" dirty="0" smtClean="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Keo nào ông cũng thua</a:t>
            </a:r>
            <a:br>
              <a:rPr lang="vi-VN" sz="3600" b="1" dirty="0" smtClean="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Cháu vỗ tay hoan hô :</a:t>
            </a:r>
            <a:br>
              <a:rPr lang="vi-VN" sz="3600" b="1" dirty="0" smtClean="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a:t>
            </a:r>
            <a:r>
              <a:rPr lang="vi-VN" sz="3600" b="1" cap="none" spc="0" dirty="0" smtClean="0">
                <a:ln w="10541" cmpd="sng">
                  <a:solidFill>
                    <a:schemeClr val="accent1">
                      <a:shade val="88000"/>
                      <a:satMod val="110000"/>
                    </a:schemeClr>
                  </a:solidFill>
                  <a:prstDash val="solid"/>
                </a:ln>
                <a:effectLst/>
                <a:latin typeface="HP001 4 hàng" pitchFamily="34" charset="0"/>
              </a:rPr>
              <a:t>Ông</a:t>
            </a:r>
            <a:r>
              <a:rPr lang="vi-VN" sz="3600" b="1" dirty="0" smtClean="0">
                <a:ln w="1905"/>
                <a:effectLst>
                  <a:innerShdw blurRad="69850" dist="43180" dir="5400000">
                    <a:srgbClr val="000000">
                      <a:alpha val="65000"/>
                    </a:srgbClr>
                  </a:innerShdw>
                </a:effectLst>
                <a:latin typeface="HP001 4 hàng" pitchFamily="34" charset="0"/>
              </a:rPr>
              <a:t> thua cháu, ông nhỉ !’’</a:t>
            </a:r>
            <a:br>
              <a:rPr lang="vi-VN" sz="3600" b="1" dirty="0" smtClean="0">
                <a:ln w="1905"/>
                <a:effectLst>
                  <a:innerShdw blurRad="69850" dist="43180" dir="5400000">
                    <a:srgbClr val="000000">
                      <a:alpha val="65000"/>
                    </a:srgbClr>
                  </a:innerShdw>
                </a:effectLst>
                <a:latin typeface="HP001 4 hàng" pitchFamily="34" charset="0"/>
              </a:rPr>
            </a:br>
            <a:r>
              <a:rPr lang="vi-VN" sz="3600" b="1" dirty="0">
                <a:ln w="1905"/>
                <a:effectLst>
                  <a:innerShdw blurRad="69850" dist="43180" dir="5400000">
                    <a:srgbClr val="000000">
                      <a:alpha val="65000"/>
                    </a:srgbClr>
                  </a:innerShdw>
                </a:effectLst>
                <a:latin typeface="HP001 4 hàng" pitchFamily="34" charset="0"/>
              </a:rPr>
              <a:t/>
            </a:r>
            <a:br>
              <a:rPr lang="vi-VN" sz="3600" b="1" dirty="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Bế cháu, ông thủ thỉ : </a:t>
            </a:r>
            <a:br>
              <a:rPr lang="vi-VN" sz="3600" b="1" dirty="0" smtClean="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 Cháu khỏe hơn ông nhiều!</a:t>
            </a:r>
            <a:br>
              <a:rPr lang="vi-VN" sz="3600" b="1" dirty="0" smtClean="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a:t>
            </a:r>
            <a:r>
              <a:rPr lang="vi-VN" sz="3600" b="1" cap="none" spc="0" dirty="0" smtClean="0">
                <a:ln w="10541" cmpd="sng">
                  <a:solidFill>
                    <a:schemeClr val="accent1">
                      <a:shade val="88000"/>
                      <a:satMod val="110000"/>
                    </a:schemeClr>
                  </a:solidFill>
                  <a:prstDash val="solid"/>
                </a:ln>
                <a:effectLst/>
                <a:latin typeface="HP001 4 hàng" pitchFamily="34" charset="0"/>
              </a:rPr>
              <a:t>Ông</a:t>
            </a:r>
            <a:r>
              <a:rPr lang="vi-VN" sz="3600" b="1" dirty="0" smtClean="0">
                <a:ln w="1905"/>
                <a:effectLst>
                  <a:innerShdw blurRad="69850" dist="43180" dir="5400000">
                    <a:srgbClr val="000000">
                      <a:alpha val="65000"/>
                    </a:srgbClr>
                  </a:innerShdw>
                </a:effectLst>
                <a:latin typeface="HP001 4 hàng" pitchFamily="34" charset="0"/>
              </a:rPr>
              <a:t> là buổi trời chiều</a:t>
            </a:r>
            <a:br>
              <a:rPr lang="vi-VN" sz="3600" b="1" dirty="0" smtClean="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Cháu là ngày rạng sáng.”</a:t>
            </a:r>
            <a:br>
              <a:rPr lang="vi-VN" sz="3600" b="1" dirty="0" smtClean="0">
                <a:ln w="1905"/>
                <a:effectLst>
                  <a:innerShdw blurRad="69850" dist="43180" dir="5400000">
                    <a:srgbClr val="000000">
                      <a:alpha val="65000"/>
                    </a:srgbClr>
                  </a:innerShdw>
                </a:effectLst>
                <a:latin typeface="HP001 4 hàng" pitchFamily="34" charset="0"/>
              </a:rPr>
            </a:br>
            <a:r>
              <a:rPr lang="vi-VN" sz="3600" b="1" dirty="0">
                <a:ln w="1905"/>
                <a:effectLst>
                  <a:innerShdw blurRad="69850" dist="43180" dir="5400000">
                    <a:srgbClr val="000000">
                      <a:alpha val="65000"/>
                    </a:srgbClr>
                  </a:innerShdw>
                </a:effectLst>
                <a:latin typeface="HP001 4 hàng" pitchFamily="34" charset="0"/>
              </a:rPr>
              <a:t> </a:t>
            </a:r>
            <a:r>
              <a:rPr lang="vi-VN" sz="3600" b="1" dirty="0" smtClean="0">
                <a:ln w="1905"/>
                <a:effectLst>
                  <a:innerShdw blurRad="69850" dist="43180" dir="5400000">
                    <a:srgbClr val="000000">
                      <a:alpha val="65000"/>
                    </a:srgbClr>
                  </a:innerShdw>
                </a:effectLst>
                <a:latin typeface="HP001 4 hàng" pitchFamily="34" charset="0"/>
              </a:rPr>
              <a:t>                          </a:t>
            </a:r>
            <a:br>
              <a:rPr lang="vi-VN" sz="3600" b="1" dirty="0" smtClean="0">
                <a:ln w="1905"/>
                <a:effectLst>
                  <a:innerShdw blurRad="69850" dist="43180" dir="5400000">
                    <a:srgbClr val="000000">
                      <a:alpha val="65000"/>
                    </a:srgbClr>
                  </a:innerShdw>
                </a:effectLst>
                <a:latin typeface="HP001 4 hàng" pitchFamily="34" charset="0"/>
              </a:rPr>
            </a:br>
            <a:r>
              <a:rPr lang="vi-VN" sz="3600" b="1" dirty="0">
                <a:ln w="1905"/>
                <a:effectLst>
                  <a:innerShdw blurRad="69850" dist="43180" dir="5400000">
                    <a:srgbClr val="000000">
                      <a:alpha val="65000"/>
                    </a:srgbClr>
                  </a:innerShdw>
                </a:effectLst>
                <a:latin typeface="HP001 4 hàng" pitchFamily="34" charset="0"/>
              </a:rPr>
              <a:t/>
            </a:r>
            <a:br>
              <a:rPr lang="vi-VN" sz="3600" b="1" dirty="0">
                <a:ln w="1905"/>
                <a:effectLst>
                  <a:innerShdw blurRad="69850" dist="43180" dir="5400000">
                    <a:srgbClr val="000000">
                      <a:alpha val="65000"/>
                    </a:srgbClr>
                  </a:innerShdw>
                </a:effectLst>
                <a:latin typeface="HP001 4 hàng" pitchFamily="34" charset="0"/>
              </a:rPr>
            </a:br>
            <a:r>
              <a:rPr lang="vi-VN"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rPr>
              <a:t/>
            </a:r>
            <a:br>
              <a:rPr lang="vi-VN"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rPr>
            </a:br>
            <a:r>
              <a:rPr lang="vi-VN"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rPr>
              <a:t> </a:t>
            </a:r>
            <a:r>
              <a:rPr lang="en-US" sz="9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rPr>
              <a:t/>
            </a:r>
            <a:br>
              <a:rPr lang="en-US" sz="9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rPr>
            </a:br>
            <a:endParaRPr lang="en-US" sz="9600" dirty="0">
              <a:latin typeface="HP001 4 hàng" pitchFamily="34" charset="0"/>
            </a:endParaRPr>
          </a:p>
        </p:txBody>
      </p:sp>
      <p:sp>
        <p:nvSpPr>
          <p:cNvPr id="6" name="Rectangle 5"/>
          <p:cNvSpPr/>
          <p:nvPr/>
        </p:nvSpPr>
        <p:spPr>
          <a:xfrm>
            <a:off x="1600200" y="-76200"/>
            <a:ext cx="5638800" cy="923330"/>
          </a:xfrm>
          <a:prstGeom prst="rect">
            <a:avLst/>
          </a:prstGeom>
          <a:noFill/>
        </p:spPr>
        <p:txBody>
          <a:bodyPr wrap="square" lIns="91440" tIns="45720" rIns="91440" bIns="45720">
            <a:spAutoFit/>
          </a:bodyPr>
          <a:lstStyle/>
          <a:p>
            <a:pPr algn="ctr"/>
            <a:r>
              <a:rPr lang="vi-VN"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HP001 4 hàng" pitchFamily="34" charset="0"/>
              </a:rPr>
              <a:t> </a:t>
            </a:r>
            <a:r>
              <a:rPr lang="vi-VN" sz="3600" b="1" dirty="0">
                <a:ln w="10541" cmpd="sng">
                  <a:solidFill>
                    <a:srgbClr val="4F81BD">
                      <a:shade val="88000"/>
                      <a:satMod val="110000"/>
                    </a:srgbClr>
                  </a:solidFill>
                  <a:prstDash val="solid"/>
                </a:ln>
                <a:solidFill>
                  <a:prstClr val="black"/>
                </a:solidFill>
                <a:latin typeface="HP001 4 hàng" pitchFamily="34" charset="0"/>
                <a:ea typeface="+mj-ea"/>
                <a:cs typeface="+mj-cs"/>
              </a:rPr>
              <a:t>Ông </a:t>
            </a:r>
            <a:r>
              <a:rPr lang="vi-VN"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HP001 4 hàng" pitchFamily="34" charset="0"/>
              </a:rPr>
              <a:t>và cháu</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a:solidFill>
            <a:srgbClr val="FFFF00"/>
          </a:solidFill>
        </p:spPr>
        <p:txBody>
          <a:bodyPr>
            <a:normAutofit fontScale="90000"/>
          </a:bodyPr>
          <a:lstStyle/>
          <a:p>
            <a:r>
              <a:rPr lang="vi-VN" sz="6600" b="1" dirty="0" smtClean="0">
                <a:latin typeface="HP001 4 hàng" pitchFamily="34" charset="0"/>
              </a:rPr>
              <a:t/>
            </a:r>
            <a:br>
              <a:rPr lang="vi-VN" sz="6600" b="1" dirty="0" smtClean="0">
                <a:latin typeface="HP001 4 hàng" pitchFamily="34" charset="0"/>
              </a:rPr>
            </a:br>
            <a:r>
              <a:rPr lang="vi-VN" sz="6600" b="1" dirty="0" smtClean="0">
                <a:latin typeface="HP001 4 hàng" pitchFamily="34" charset="0"/>
              </a:rPr>
              <a:t>Lưu ý</a:t>
            </a:r>
            <a:endParaRPr lang="en-US" sz="6600" b="1" dirty="0">
              <a:latin typeface="HP001 4 hàng" pitchFamily="34" charset="0"/>
            </a:endParaRPr>
          </a:p>
        </p:txBody>
      </p:sp>
      <p:sp>
        <p:nvSpPr>
          <p:cNvPr id="4" name="TextBox 3"/>
          <p:cNvSpPr txBox="1"/>
          <p:nvPr/>
        </p:nvSpPr>
        <p:spPr>
          <a:xfrm>
            <a:off x="685800" y="1828800"/>
            <a:ext cx="7620000" cy="3785652"/>
          </a:xfrm>
          <a:prstGeom prst="rect">
            <a:avLst/>
          </a:prstGeom>
          <a:noFill/>
        </p:spPr>
        <p:txBody>
          <a:bodyPr wrap="square" rtlCol="0">
            <a:spAutoFit/>
          </a:bodyPr>
          <a:lstStyle/>
          <a:p>
            <a:pPr>
              <a:buFont typeface="Arial" pitchFamily="34" charset="0"/>
              <a:buChar char="•"/>
            </a:pPr>
            <a:r>
              <a:rPr lang="vi-VN" sz="4800" dirty="0" smtClean="0">
                <a:latin typeface="HP001 4 hàng" pitchFamily="34" charset="0"/>
              </a:rPr>
              <a:t>Mỗi chữ đầu mỗi dòng thơ phải viết hoa.</a:t>
            </a:r>
          </a:p>
          <a:p>
            <a:pPr>
              <a:buFont typeface="Arial" pitchFamily="34" charset="0"/>
              <a:buChar char="•"/>
            </a:pPr>
            <a:r>
              <a:rPr lang="vi-VN" sz="4800" dirty="0" smtClean="0">
                <a:latin typeface="HP001 4 hàng" pitchFamily="34" charset="0"/>
              </a:rPr>
              <a:t>Mỗi dòng thơ cách lề 3 ô li.</a:t>
            </a:r>
          </a:p>
          <a:p>
            <a:pPr>
              <a:buFont typeface="Arial" pitchFamily="34" charset="0"/>
              <a:buChar char="•"/>
            </a:pPr>
            <a:r>
              <a:rPr lang="vi-VN" sz="4800" dirty="0">
                <a:latin typeface="HP001 4 hàng" pitchFamily="34" charset="0"/>
              </a:rPr>
              <a:t> G</a:t>
            </a:r>
            <a:r>
              <a:rPr lang="vi-VN" sz="4800" dirty="0" smtClean="0">
                <a:latin typeface="HP001 4 hàng" pitchFamily="34" charset="0"/>
              </a:rPr>
              <a:t>iữa hai khổ thơ cách nhau 1 dòng. </a:t>
            </a:r>
            <a:endParaRPr lang="en-US" sz="4800" dirty="0">
              <a:latin typeface="HP001 4 hàng" pitchFamily="34" charset="0"/>
            </a:endParaRPr>
          </a:p>
        </p:txBody>
      </p:sp>
      <p:pic>
        <p:nvPicPr>
          <p:cNvPr id="5" name="Picture 26" descr="Ong va chau"/>
          <p:cNvPicPr>
            <a:picLocks noChangeAspect="1" noChangeArrowheads="1"/>
          </p:cNvPicPr>
          <p:nvPr/>
        </p:nvPicPr>
        <p:blipFill>
          <a:blip r:embed="rId2" cstate="print"/>
          <a:srcRect/>
          <a:stretch>
            <a:fillRect/>
          </a:stretch>
        </p:blipFill>
        <p:spPr bwMode="auto">
          <a:xfrm>
            <a:off x="4724400" y="4572000"/>
            <a:ext cx="4419600" cy="2286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vi-VN" b="1" i="1" dirty="0" smtClean="0">
                <a:latin typeface="HP001 4 hàng" pitchFamily="34" charset="0"/>
              </a:rPr>
              <a:t>Luyện đọc từ khó  </a:t>
            </a:r>
            <a:endParaRPr lang="en-US" b="1" i="1" dirty="0">
              <a:latin typeface="HP001 4 hàng" pitchFamily="34" charset="0"/>
            </a:endParaRPr>
          </a:p>
        </p:txBody>
      </p:sp>
      <p:sp>
        <p:nvSpPr>
          <p:cNvPr id="8" name="Rectangle 7"/>
          <p:cNvSpPr/>
          <p:nvPr/>
        </p:nvSpPr>
        <p:spPr>
          <a:xfrm>
            <a:off x="228600" y="1676400"/>
            <a:ext cx="3462807" cy="1323439"/>
          </a:xfrm>
          <a:prstGeom prst="rect">
            <a:avLst/>
          </a:prstGeom>
        </p:spPr>
        <p:txBody>
          <a:bodyPr wrap="none">
            <a:spAutoFit/>
          </a:bodyPr>
          <a:lstStyle/>
          <a:p>
            <a:pPr algn="ctr"/>
            <a:r>
              <a:rPr lang="vi-VN" sz="8000" b="1" dirty="0" smtClean="0">
                <a:solidFill>
                  <a:srgbClr val="FF0000"/>
                </a:solidFill>
                <a:latin typeface="HP001 4 hàng" pitchFamily="34" charset="0"/>
              </a:rPr>
              <a:t>Vỗ</a:t>
            </a:r>
            <a:r>
              <a:rPr lang="vi-VN" sz="8000" b="1" dirty="0" smtClean="0">
                <a:solidFill>
                  <a:schemeClr val="tx1"/>
                </a:solidFill>
                <a:latin typeface="HP001 4 hàng" pitchFamily="34" charset="0"/>
              </a:rPr>
              <a:t> t</a:t>
            </a:r>
            <a:r>
              <a:rPr lang="vi-VN" sz="8000" b="1" dirty="0" smtClean="0">
                <a:solidFill>
                  <a:srgbClr val="FF0000"/>
                </a:solidFill>
                <a:latin typeface="HP001 4 hàng" pitchFamily="34" charset="0"/>
              </a:rPr>
              <a:t>ay</a:t>
            </a:r>
            <a:r>
              <a:rPr lang="vi-VN" sz="8000" b="1" dirty="0" smtClean="0">
                <a:solidFill>
                  <a:schemeClr val="tx1"/>
                </a:solidFill>
                <a:latin typeface="HP001 4 hàng" pitchFamily="34" charset="0"/>
              </a:rPr>
              <a:t> </a:t>
            </a:r>
            <a:endParaRPr lang="en-US" sz="8000" b="1" dirty="0">
              <a:solidFill>
                <a:schemeClr val="tx1"/>
              </a:solidFill>
              <a:latin typeface="HP001 4 hàng" pitchFamily="34" charset="0"/>
            </a:endParaRPr>
          </a:p>
        </p:txBody>
      </p:sp>
      <p:sp>
        <p:nvSpPr>
          <p:cNvPr id="9" name="Rectangle 8"/>
          <p:cNvSpPr/>
          <p:nvPr/>
        </p:nvSpPr>
        <p:spPr>
          <a:xfrm>
            <a:off x="4724400" y="1905000"/>
            <a:ext cx="3097771" cy="1107996"/>
          </a:xfrm>
          <a:prstGeom prst="rect">
            <a:avLst/>
          </a:prstGeom>
        </p:spPr>
        <p:txBody>
          <a:bodyPr wrap="none">
            <a:spAutoFit/>
          </a:bodyPr>
          <a:lstStyle/>
          <a:p>
            <a:pPr algn="ctr"/>
            <a:r>
              <a:rPr lang="vi-VN" sz="6600" b="1" dirty="0" smtClean="0">
                <a:solidFill>
                  <a:schemeClr val="tx1">
                    <a:lumMod val="95000"/>
                    <a:lumOff val="5000"/>
                  </a:schemeClr>
                </a:solidFill>
                <a:latin typeface="HP001 4 hàng" pitchFamily="34" charset="0"/>
              </a:rPr>
              <a:t>Th</a:t>
            </a:r>
            <a:r>
              <a:rPr lang="vi-VN" sz="6600" b="1" dirty="0" smtClean="0">
                <a:solidFill>
                  <a:srgbClr val="FF0000"/>
                </a:solidFill>
                <a:latin typeface="HP001 4 hàng" pitchFamily="34" charset="0"/>
              </a:rPr>
              <a:t>ủ</a:t>
            </a:r>
            <a:r>
              <a:rPr lang="vi-VN" sz="6600" b="1" dirty="0" smtClean="0">
                <a:solidFill>
                  <a:schemeClr val="tx1">
                    <a:lumMod val="95000"/>
                    <a:lumOff val="5000"/>
                  </a:schemeClr>
                </a:solidFill>
                <a:latin typeface="HP001 4 hàng" pitchFamily="34" charset="0"/>
              </a:rPr>
              <a:t> th</a:t>
            </a:r>
            <a:r>
              <a:rPr lang="vi-VN" sz="6600" b="1" dirty="0" smtClean="0">
                <a:solidFill>
                  <a:srgbClr val="FF0000"/>
                </a:solidFill>
                <a:latin typeface="HP001 4 hàng" pitchFamily="34" charset="0"/>
              </a:rPr>
              <a:t>ỉ</a:t>
            </a:r>
            <a:endParaRPr lang="en-US" sz="6600" b="1" dirty="0">
              <a:solidFill>
                <a:srgbClr val="FF0000"/>
              </a:solidFill>
              <a:latin typeface="HP001 4 hàng" pitchFamily="34" charset="0"/>
            </a:endParaRPr>
          </a:p>
        </p:txBody>
      </p:sp>
      <p:sp>
        <p:nvSpPr>
          <p:cNvPr id="10" name="Rectangle 9"/>
          <p:cNvSpPr/>
          <p:nvPr/>
        </p:nvSpPr>
        <p:spPr>
          <a:xfrm>
            <a:off x="152400" y="4267200"/>
            <a:ext cx="5559535" cy="1107996"/>
          </a:xfrm>
          <a:prstGeom prst="rect">
            <a:avLst/>
          </a:prstGeom>
        </p:spPr>
        <p:txBody>
          <a:bodyPr wrap="none">
            <a:spAutoFit/>
          </a:bodyPr>
          <a:lstStyle/>
          <a:p>
            <a:pPr algn="ctr"/>
            <a:r>
              <a:rPr lang="vi-VN" sz="6600" b="1" dirty="0" smtClean="0">
                <a:solidFill>
                  <a:srgbClr val="FF0000"/>
                </a:solidFill>
                <a:latin typeface="HP001 4 hàng" pitchFamily="34" charset="0"/>
              </a:rPr>
              <a:t>Tr</a:t>
            </a:r>
            <a:r>
              <a:rPr lang="vi-VN" sz="6600" b="1" dirty="0" smtClean="0">
                <a:solidFill>
                  <a:schemeClr val="tx1"/>
                </a:solidFill>
                <a:latin typeface="HP001 4 hàng" pitchFamily="34" charset="0"/>
              </a:rPr>
              <a:t>ời ch</a:t>
            </a:r>
            <a:r>
              <a:rPr lang="vi-VN" sz="6600" b="1" dirty="0" smtClean="0">
                <a:solidFill>
                  <a:srgbClr val="FF0000"/>
                </a:solidFill>
                <a:latin typeface="HP001 4 hàng" pitchFamily="34" charset="0"/>
              </a:rPr>
              <a:t>iều</a:t>
            </a:r>
            <a:r>
              <a:rPr lang="vi-VN" sz="6600" b="1" dirty="0" smtClean="0">
                <a:solidFill>
                  <a:schemeClr val="tx1"/>
                </a:solidFill>
                <a:latin typeface="HP001 4 hàng" pitchFamily="34" charset="0"/>
              </a:rPr>
              <a:t>     </a:t>
            </a:r>
            <a:endParaRPr lang="en-US" sz="6600" b="1" dirty="0">
              <a:solidFill>
                <a:schemeClr val="tx1"/>
              </a:solidFill>
              <a:latin typeface="HP001 4 hàng" pitchFamily="34" charset="0"/>
            </a:endParaRPr>
          </a:p>
        </p:txBody>
      </p:sp>
      <p:sp>
        <p:nvSpPr>
          <p:cNvPr id="11" name="Rectangle 10"/>
          <p:cNvSpPr/>
          <p:nvPr/>
        </p:nvSpPr>
        <p:spPr>
          <a:xfrm>
            <a:off x="4800600" y="4267200"/>
            <a:ext cx="4830168" cy="1015663"/>
          </a:xfrm>
          <a:prstGeom prst="rect">
            <a:avLst/>
          </a:prstGeom>
        </p:spPr>
        <p:txBody>
          <a:bodyPr wrap="none">
            <a:spAutoFit/>
          </a:bodyPr>
          <a:lstStyle/>
          <a:p>
            <a:pPr algn="ctr"/>
            <a:r>
              <a:rPr lang="vi-VN" sz="6000" b="1" dirty="0" smtClean="0">
                <a:solidFill>
                  <a:schemeClr val="tx1"/>
                </a:solidFill>
                <a:latin typeface="HP001 4 hàng" pitchFamily="34" charset="0"/>
              </a:rPr>
              <a:t>R</a:t>
            </a:r>
            <a:r>
              <a:rPr lang="vi-VN" sz="6000" b="1" dirty="0" smtClean="0">
                <a:solidFill>
                  <a:srgbClr val="FF0000"/>
                </a:solidFill>
                <a:latin typeface="HP001 4 hàng" pitchFamily="34" charset="0"/>
              </a:rPr>
              <a:t>ạng</a:t>
            </a:r>
            <a:r>
              <a:rPr lang="vi-VN" sz="6000" b="1" dirty="0" smtClean="0">
                <a:solidFill>
                  <a:schemeClr val="tx1"/>
                </a:solidFill>
                <a:latin typeface="HP001 4 hàng" pitchFamily="34" charset="0"/>
              </a:rPr>
              <a:t> </a:t>
            </a:r>
            <a:r>
              <a:rPr lang="vi-VN" sz="6000" b="1" dirty="0" smtClean="0">
                <a:solidFill>
                  <a:srgbClr val="FF0000"/>
                </a:solidFill>
                <a:latin typeface="HP001 4 hàng" pitchFamily="34" charset="0"/>
              </a:rPr>
              <a:t>s</a:t>
            </a:r>
            <a:r>
              <a:rPr lang="vi-VN" sz="6000" b="1" dirty="0" smtClean="0">
                <a:solidFill>
                  <a:schemeClr val="tx1"/>
                </a:solidFill>
                <a:latin typeface="HP001 4 hàng" pitchFamily="34" charset="0"/>
              </a:rPr>
              <a:t>áng</a:t>
            </a:r>
            <a:r>
              <a:rPr lang="vi-VN" sz="6000" b="1" dirty="0" smtClean="0">
                <a:solidFill>
                  <a:srgbClr val="FF0000"/>
                </a:solidFill>
                <a:latin typeface="HP001 4 hàng" pitchFamily="34" charset="0"/>
              </a:rPr>
              <a:t>  </a:t>
            </a:r>
            <a:endParaRPr lang="en-US" sz="6000" b="1" dirty="0">
              <a:solidFill>
                <a:srgbClr val="FF0000"/>
              </a:solidFill>
              <a:latin typeface="HP001 4 hàng"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00600"/>
            <a:ext cx="8229600" cy="1143000"/>
          </a:xfrm>
        </p:spPr>
        <p:txBody>
          <a:bodyPr>
            <a:noAutofit/>
          </a:bodyPr>
          <a:lstStyle/>
          <a:p>
            <a:r>
              <a:rPr lang="vi-VN" sz="3600" b="1" dirty="0">
                <a:ln w="1905"/>
                <a:effectLst>
                  <a:innerShdw blurRad="69850" dist="43180" dir="5400000">
                    <a:srgbClr val="000000">
                      <a:alpha val="65000"/>
                    </a:srgbClr>
                  </a:innerShdw>
                </a:effectLst>
                <a:latin typeface="HP001 4 hàng" pitchFamily="34" charset="0"/>
              </a:rPr>
              <a:t/>
            </a:r>
            <a:br>
              <a:rPr lang="vi-VN" sz="3600" b="1" dirty="0">
                <a:ln w="1905"/>
                <a:effectLst>
                  <a:innerShdw blurRad="69850" dist="43180" dir="5400000">
                    <a:srgbClr val="000000">
                      <a:alpha val="65000"/>
                    </a:srgbClr>
                  </a:innerShdw>
                </a:effectLst>
                <a:latin typeface="HP001 4 hàng" pitchFamily="34" charset="0"/>
              </a:rPr>
            </a:br>
            <a:r>
              <a:rPr lang="vi-VN" sz="3600" b="1" cap="none" spc="0" dirty="0" smtClean="0">
                <a:ln w="10541" cmpd="sng">
                  <a:solidFill>
                    <a:schemeClr val="accent1">
                      <a:shade val="88000"/>
                      <a:satMod val="110000"/>
                    </a:schemeClr>
                  </a:solidFill>
                  <a:prstDash val="solid"/>
                </a:ln>
                <a:effectLst/>
                <a:latin typeface="HP001 4 hàng" pitchFamily="34" charset="0"/>
              </a:rPr>
              <a:t>Ông</a:t>
            </a:r>
            <a:r>
              <a:rPr lang="vi-VN" sz="3600" b="1" dirty="0" smtClean="0">
                <a:ln w="1905"/>
                <a:effectLst>
                  <a:innerShdw blurRad="69850" dist="43180" dir="5400000">
                    <a:srgbClr val="000000">
                      <a:alpha val="65000"/>
                    </a:srgbClr>
                  </a:innerShdw>
                </a:effectLst>
                <a:latin typeface="HP001 4 hàng" pitchFamily="34" charset="0"/>
              </a:rPr>
              <a:t> vật thi với cháu</a:t>
            </a:r>
            <a:br>
              <a:rPr lang="vi-VN" sz="3600" b="1" dirty="0" smtClean="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Keo nào ông cũng thua</a:t>
            </a:r>
            <a:br>
              <a:rPr lang="vi-VN" sz="3600" b="1" dirty="0" smtClean="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Cháu vỗ tay hoan hô :</a:t>
            </a:r>
            <a:br>
              <a:rPr lang="vi-VN" sz="3600" b="1" dirty="0" smtClean="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a:t>
            </a:r>
            <a:r>
              <a:rPr lang="vi-VN" sz="3600" b="1" cap="none" spc="0" dirty="0" smtClean="0">
                <a:ln w="10541" cmpd="sng">
                  <a:solidFill>
                    <a:schemeClr val="accent1">
                      <a:shade val="88000"/>
                      <a:satMod val="110000"/>
                    </a:schemeClr>
                  </a:solidFill>
                  <a:prstDash val="solid"/>
                </a:ln>
                <a:effectLst/>
                <a:latin typeface="HP001 4 hàng" pitchFamily="34" charset="0"/>
              </a:rPr>
              <a:t>Ông</a:t>
            </a:r>
            <a:r>
              <a:rPr lang="vi-VN" sz="3600" b="1" dirty="0" smtClean="0">
                <a:ln w="1905"/>
                <a:effectLst>
                  <a:innerShdw blurRad="69850" dist="43180" dir="5400000">
                    <a:srgbClr val="000000">
                      <a:alpha val="65000"/>
                    </a:srgbClr>
                  </a:innerShdw>
                </a:effectLst>
                <a:latin typeface="HP001 4 hàng" pitchFamily="34" charset="0"/>
              </a:rPr>
              <a:t> thua cháu, ông nhỉ !’’</a:t>
            </a:r>
            <a:br>
              <a:rPr lang="vi-VN" sz="3600" b="1" dirty="0" smtClean="0">
                <a:ln w="1905"/>
                <a:effectLst>
                  <a:innerShdw blurRad="69850" dist="43180" dir="5400000">
                    <a:srgbClr val="000000">
                      <a:alpha val="65000"/>
                    </a:srgbClr>
                  </a:innerShdw>
                </a:effectLst>
                <a:latin typeface="HP001 4 hàng" pitchFamily="34" charset="0"/>
              </a:rPr>
            </a:br>
            <a:r>
              <a:rPr lang="vi-VN" sz="3600" b="1" dirty="0">
                <a:ln w="1905"/>
                <a:effectLst>
                  <a:innerShdw blurRad="69850" dist="43180" dir="5400000">
                    <a:srgbClr val="000000">
                      <a:alpha val="65000"/>
                    </a:srgbClr>
                  </a:innerShdw>
                </a:effectLst>
                <a:latin typeface="HP001 4 hàng" pitchFamily="34" charset="0"/>
              </a:rPr>
              <a:t/>
            </a:r>
            <a:br>
              <a:rPr lang="vi-VN" sz="3600" b="1" dirty="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Bế cháu, ông thủ thỉ : </a:t>
            </a:r>
            <a:br>
              <a:rPr lang="vi-VN" sz="3600" b="1" dirty="0" smtClean="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 Cháu khỏe hơn ông nhiều!</a:t>
            </a:r>
            <a:br>
              <a:rPr lang="vi-VN" sz="3600" b="1" dirty="0" smtClean="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a:t>
            </a:r>
            <a:r>
              <a:rPr lang="vi-VN" sz="3600" b="1" cap="none" spc="0" dirty="0" smtClean="0">
                <a:ln w="10541" cmpd="sng">
                  <a:solidFill>
                    <a:schemeClr val="accent1">
                      <a:shade val="88000"/>
                      <a:satMod val="110000"/>
                    </a:schemeClr>
                  </a:solidFill>
                  <a:prstDash val="solid"/>
                </a:ln>
                <a:effectLst/>
                <a:latin typeface="HP001 4 hàng" pitchFamily="34" charset="0"/>
              </a:rPr>
              <a:t>Ông</a:t>
            </a:r>
            <a:r>
              <a:rPr lang="vi-VN" sz="3600" b="1" dirty="0" smtClean="0">
                <a:ln w="1905"/>
                <a:effectLst>
                  <a:innerShdw blurRad="69850" dist="43180" dir="5400000">
                    <a:srgbClr val="000000">
                      <a:alpha val="65000"/>
                    </a:srgbClr>
                  </a:innerShdw>
                </a:effectLst>
                <a:latin typeface="HP001 4 hàng" pitchFamily="34" charset="0"/>
              </a:rPr>
              <a:t> là buổi trời chiều</a:t>
            </a:r>
            <a:br>
              <a:rPr lang="vi-VN" sz="3600" b="1" dirty="0" smtClean="0">
                <a:ln w="1905"/>
                <a:effectLst>
                  <a:innerShdw blurRad="69850" dist="43180" dir="5400000">
                    <a:srgbClr val="000000">
                      <a:alpha val="65000"/>
                    </a:srgbClr>
                  </a:innerShdw>
                </a:effectLst>
                <a:latin typeface="HP001 4 hàng" pitchFamily="34" charset="0"/>
              </a:rPr>
            </a:br>
            <a:r>
              <a:rPr lang="vi-VN" sz="3600" b="1" dirty="0" smtClean="0">
                <a:ln w="1905"/>
                <a:effectLst>
                  <a:innerShdw blurRad="69850" dist="43180" dir="5400000">
                    <a:srgbClr val="000000">
                      <a:alpha val="65000"/>
                    </a:srgbClr>
                  </a:innerShdw>
                </a:effectLst>
                <a:latin typeface="HP001 4 hàng" pitchFamily="34" charset="0"/>
              </a:rPr>
              <a:t>       Cháu là ngày rạng sáng.”</a:t>
            </a:r>
            <a:br>
              <a:rPr lang="vi-VN" sz="3600" b="1" dirty="0" smtClean="0">
                <a:ln w="1905"/>
                <a:effectLst>
                  <a:innerShdw blurRad="69850" dist="43180" dir="5400000">
                    <a:srgbClr val="000000">
                      <a:alpha val="65000"/>
                    </a:srgbClr>
                  </a:innerShdw>
                </a:effectLst>
                <a:latin typeface="HP001 4 hàng" pitchFamily="34" charset="0"/>
              </a:rPr>
            </a:br>
            <a:r>
              <a:rPr lang="vi-VN" sz="3600" b="1" dirty="0">
                <a:ln w="1905"/>
                <a:effectLst>
                  <a:innerShdw blurRad="69850" dist="43180" dir="5400000">
                    <a:srgbClr val="000000">
                      <a:alpha val="65000"/>
                    </a:srgbClr>
                  </a:innerShdw>
                </a:effectLst>
                <a:latin typeface="HP001 4 hàng" pitchFamily="34" charset="0"/>
              </a:rPr>
              <a:t> </a:t>
            </a:r>
            <a:r>
              <a:rPr lang="vi-VN" sz="3600" b="1" dirty="0" smtClean="0">
                <a:ln w="1905"/>
                <a:effectLst>
                  <a:innerShdw blurRad="69850" dist="43180" dir="5400000">
                    <a:srgbClr val="000000">
                      <a:alpha val="65000"/>
                    </a:srgbClr>
                  </a:innerShdw>
                </a:effectLst>
                <a:latin typeface="HP001 4 hàng" pitchFamily="34" charset="0"/>
              </a:rPr>
              <a:t>                          Phạm Cúc</a:t>
            </a:r>
            <a:br>
              <a:rPr lang="vi-VN" sz="3600" b="1" dirty="0" smtClean="0">
                <a:ln w="1905"/>
                <a:effectLst>
                  <a:innerShdw blurRad="69850" dist="43180" dir="5400000">
                    <a:srgbClr val="000000">
                      <a:alpha val="65000"/>
                    </a:srgbClr>
                  </a:innerShdw>
                </a:effectLst>
                <a:latin typeface="HP001 4 hàng" pitchFamily="34" charset="0"/>
              </a:rPr>
            </a:br>
            <a:r>
              <a:rPr lang="vi-VN" sz="3600" b="1" dirty="0">
                <a:ln w="1905"/>
                <a:effectLst>
                  <a:innerShdw blurRad="69850" dist="43180" dir="5400000">
                    <a:srgbClr val="000000">
                      <a:alpha val="65000"/>
                    </a:srgbClr>
                  </a:innerShdw>
                </a:effectLst>
                <a:latin typeface="HP001 4 hàng" pitchFamily="34" charset="0"/>
              </a:rPr>
              <a:t/>
            </a:r>
            <a:br>
              <a:rPr lang="vi-VN" sz="3600" b="1" dirty="0">
                <a:ln w="1905"/>
                <a:effectLst>
                  <a:innerShdw blurRad="69850" dist="43180" dir="5400000">
                    <a:srgbClr val="000000">
                      <a:alpha val="65000"/>
                    </a:srgbClr>
                  </a:innerShdw>
                </a:effectLst>
                <a:latin typeface="HP001 4 hàng" pitchFamily="34" charset="0"/>
              </a:rPr>
            </a:br>
            <a:r>
              <a:rPr lang="vi-VN"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rPr>
              <a:t/>
            </a:r>
            <a:br>
              <a:rPr lang="vi-VN"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rPr>
            </a:br>
            <a:r>
              <a:rPr lang="vi-VN"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rPr>
              <a:t> </a:t>
            </a:r>
            <a:r>
              <a:rPr lang="en-US" sz="9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rPr>
              <a:t/>
            </a:r>
            <a:br>
              <a:rPr lang="en-US" sz="9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P001 4 hàng" pitchFamily="34" charset="0"/>
              </a:rPr>
            </a:br>
            <a:endParaRPr lang="en-US" sz="9600" dirty="0">
              <a:latin typeface="HP001 4 hàng" pitchFamily="34" charset="0"/>
            </a:endParaRPr>
          </a:p>
        </p:txBody>
      </p:sp>
      <p:sp>
        <p:nvSpPr>
          <p:cNvPr id="5" name="TextBox 4"/>
          <p:cNvSpPr txBox="1"/>
          <p:nvPr/>
        </p:nvSpPr>
        <p:spPr>
          <a:xfrm>
            <a:off x="2895600" y="1447800"/>
            <a:ext cx="2819400" cy="369332"/>
          </a:xfrm>
          <a:prstGeom prst="rect">
            <a:avLst/>
          </a:prstGeom>
          <a:noFill/>
        </p:spPr>
        <p:txBody>
          <a:bodyPr wrap="square" rtlCol="0">
            <a:spAutoFit/>
          </a:bodyPr>
          <a:lstStyle/>
          <a:p>
            <a:r>
              <a:rPr lang="vi-VN" dirty="0" smtClean="0">
                <a:latin typeface="HP001 4 hàng" pitchFamily="34" charset="0"/>
              </a:rPr>
              <a:t> </a:t>
            </a:r>
            <a:endParaRPr lang="en-US" dirty="0">
              <a:latin typeface="HP001 4 hàng" pitchFamily="34" charset="0"/>
            </a:endParaRPr>
          </a:p>
        </p:txBody>
      </p:sp>
      <p:sp>
        <p:nvSpPr>
          <p:cNvPr id="6" name="Rectangle 5"/>
          <p:cNvSpPr/>
          <p:nvPr/>
        </p:nvSpPr>
        <p:spPr>
          <a:xfrm>
            <a:off x="1600200" y="228600"/>
            <a:ext cx="5638800" cy="923330"/>
          </a:xfrm>
          <a:prstGeom prst="rect">
            <a:avLst/>
          </a:prstGeom>
          <a:noFill/>
        </p:spPr>
        <p:txBody>
          <a:bodyPr wrap="square" lIns="91440" tIns="45720" rIns="91440" bIns="45720">
            <a:spAutoFit/>
          </a:bodyPr>
          <a:lstStyle/>
          <a:p>
            <a:pPr algn="ctr"/>
            <a:r>
              <a:rPr lang="vi-VN"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HP001 4 hàng" pitchFamily="34" charset="0"/>
              </a:rPr>
              <a:t>  Ông và cháu</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18019380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91600" cy="1401762"/>
          </a:xfrm>
        </p:spPr>
        <p:txBody>
          <a:bodyPr>
            <a:normAutofit/>
          </a:bodyPr>
          <a:lstStyle/>
          <a:p>
            <a:pPr algn="l"/>
            <a:r>
              <a:rPr lang="en-US" sz="3600" b="1" dirty="0" err="1" smtClean="0">
                <a:solidFill>
                  <a:srgbClr val="0070C0"/>
                </a:solidFill>
                <a:latin typeface="HP001 4 hàng" pitchFamily="34" charset="0"/>
              </a:rPr>
              <a:t>Bài</a:t>
            </a:r>
            <a:r>
              <a:rPr lang="en-US" sz="3600" b="1" dirty="0" smtClean="0">
                <a:solidFill>
                  <a:srgbClr val="0070C0"/>
                </a:solidFill>
                <a:latin typeface="HP001 4 hàng" pitchFamily="34" charset="0"/>
              </a:rPr>
              <a:t> 2: </a:t>
            </a:r>
            <a:r>
              <a:rPr lang="vi-VN" sz="3600" b="1" dirty="0" smtClean="0">
                <a:solidFill>
                  <a:srgbClr val="0070C0"/>
                </a:solidFill>
                <a:latin typeface="HP001 4 hàng" pitchFamily="34" charset="0"/>
              </a:rPr>
              <a:t>Điền vào </a:t>
            </a:r>
            <a:r>
              <a:rPr lang="en-US" sz="3600" b="1" dirty="0" err="1" smtClean="0">
                <a:solidFill>
                  <a:srgbClr val="0070C0"/>
                </a:solidFill>
                <a:latin typeface="HP001 4 hàng" pitchFamily="34" charset="0"/>
              </a:rPr>
              <a:t>ung</a:t>
            </a:r>
            <a:r>
              <a:rPr lang="en-US" sz="3600" b="1" dirty="0" smtClean="0">
                <a:solidFill>
                  <a:srgbClr val="0070C0"/>
                </a:solidFill>
                <a:latin typeface="HP001 4 hàng" pitchFamily="34" charset="0"/>
              </a:rPr>
              <a:t> hay un </a:t>
            </a:r>
            <a:r>
              <a:rPr lang="en-US" sz="3600" b="1" dirty="0" err="1" smtClean="0">
                <a:solidFill>
                  <a:srgbClr val="0070C0"/>
                </a:solidFill>
                <a:latin typeface="HP001 4 hàng" pitchFamily="34" charset="0"/>
              </a:rPr>
              <a:t>vào</a:t>
            </a:r>
            <a:r>
              <a:rPr lang="en-US" sz="3600" b="1" dirty="0" smtClean="0">
                <a:solidFill>
                  <a:srgbClr val="0070C0"/>
                </a:solidFill>
                <a:latin typeface="HP001 4 hàng" pitchFamily="34" charset="0"/>
              </a:rPr>
              <a:t> </a:t>
            </a:r>
            <a:r>
              <a:rPr lang="vi-VN" sz="3600" b="1" dirty="0" smtClean="0">
                <a:solidFill>
                  <a:srgbClr val="0070C0"/>
                </a:solidFill>
                <a:latin typeface="HP001 4 hàng" pitchFamily="34" charset="0"/>
              </a:rPr>
              <a:t>chỗ trống</a:t>
            </a:r>
            <a:endParaRPr lang="en-US" sz="3600" b="1" dirty="0">
              <a:solidFill>
                <a:srgbClr val="FF0000"/>
              </a:solidFill>
              <a:latin typeface="HP001 4 hàng" pitchFamily="34" charset="0"/>
            </a:endParaRPr>
          </a:p>
        </p:txBody>
      </p:sp>
      <p:sp>
        <p:nvSpPr>
          <p:cNvPr id="4" name="TextBox 3"/>
          <p:cNvSpPr txBox="1"/>
          <p:nvPr/>
        </p:nvSpPr>
        <p:spPr>
          <a:xfrm>
            <a:off x="228600" y="1299772"/>
            <a:ext cx="9220200" cy="2800767"/>
          </a:xfrm>
          <a:prstGeom prst="rect">
            <a:avLst/>
          </a:prstGeom>
          <a:noFill/>
        </p:spPr>
        <p:txBody>
          <a:bodyPr wrap="square" rtlCol="0">
            <a:spAutoFit/>
          </a:bodyPr>
          <a:lstStyle/>
          <a:p>
            <a:pPr>
              <a:lnSpc>
                <a:spcPct val="200000"/>
              </a:lnSpc>
            </a:pPr>
            <a:r>
              <a:rPr lang="en-US" sz="4400" b="1" dirty="0" smtClean="0">
                <a:latin typeface="HP001 4 hàng" pitchFamily="34" charset="0"/>
              </a:rPr>
              <a:t>h……. </a:t>
            </a:r>
            <a:r>
              <a:rPr lang="en-US" sz="4400" b="1" dirty="0" err="1" smtClean="0">
                <a:latin typeface="HP001 4 hàng" pitchFamily="34" charset="0"/>
              </a:rPr>
              <a:t>dũng</a:t>
            </a:r>
            <a:r>
              <a:rPr lang="en-US" sz="4400" b="1" dirty="0" smtClean="0">
                <a:latin typeface="HP001 4 hàng" pitchFamily="34" charset="0"/>
              </a:rPr>
              <a:t>   h……..</a:t>
            </a:r>
            <a:r>
              <a:rPr lang="en-US" sz="4400" b="1" dirty="0" err="1" smtClean="0">
                <a:latin typeface="HP001 4 hàng" pitchFamily="34" charset="0"/>
              </a:rPr>
              <a:t>vốn</a:t>
            </a:r>
            <a:r>
              <a:rPr lang="en-US" sz="4400" b="1" dirty="0" smtClean="0">
                <a:latin typeface="HP001 4 hàng" pitchFamily="34" charset="0"/>
              </a:rPr>
              <a:t>     </a:t>
            </a:r>
            <a:r>
              <a:rPr lang="en-US" sz="4400" b="1" dirty="0" err="1" smtClean="0">
                <a:latin typeface="HP001 4 hàng" pitchFamily="34" charset="0"/>
              </a:rPr>
              <a:t>ch</a:t>
            </a:r>
            <a:r>
              <a:rPr lang="en-US" sz="4400" b="1" dirty="0" smtClean="0">
                <a:latin typeface="HP001 4 hàng" pitchFamily="34" charset="0"/>
              </a:rPr>
              <a:t>………</a:t>
            </a:r>
            <a:r>
              <a:rPr lang="en-US" sz="4400" b="1" dirty="0" err="1" smtClean="0">
                <a:latin typeface="HP001 4 hàng" pitchFamily="34" charset="0"/>
              </a:rPr>
              <a:t>tộc</a:t>
            </a:r>
            <a:endParaRPr lang="en-US" sz="4400" b="1" dirty="0" smtClean="0">
              <a:latin typeface="HP001 4 hàng" pitchFamily="34" charset="0"/>
            </a:endParaRPr>
          </a:p>
          <a:p>
            <a:pPr>
              <a:lnSpc>
                <a:spcPct val="200000"/>
              </a:lnSpc>
            </a:pPr>
            <a:r>
              <a:rPr lang="en-US" sz="4400" b="1" dirty="0" smtClean="0">
                <a:latin typeface="HP001 4 hàng" pitchFamily="34" charset="0"/>
              </a:rPr>
              <a:t>l…….c………   </a:t>
            </a:r>
            <a:r>
              <a:rPr lang="en-US" sz="4400" b="1" dirty="0" err="1">
                <a:latin typeface="HP001 4 hàng" pitchFamily="34" charset="0"/>
              </a:rPr>
              <a:t>c</a:t>
            </a:r>
            <a:r>
              <a:rPr lang="en-US" sz="4400" b="1" dirty="0" err="1" smtClean="0">
                <a:latin typeface="HP001 4 hàng" pitchFamily="34" charset="0"/>
              </a:rPr>
              <a:t>h</a:t>
            </a:r>
            <a:r>
              <a:rPr lang="en-US" sz="4400" b="1" dirty="0" smtClean="0">
                <a:latin typeface="HP001 4 hàng" pitchFamily="34" charset="0"/>
              </a:rPr>
              <a:t>…… .</a:t>
            </a:r>
            <a:r>
              <a:rPr lang="en-US" sz="4400" b="1" dirty="0" err="1" smtClean="0">
                <a:latin typeface="HP001 4 hàng" pitchFamily="34" charset="0"/>
              </a:rPr>
              <a:t>sức</a:t>
            </a:r>
            <a:r>
              <a:rPr lang="en-US" sz="4400" b="1" dirty="0" smtClean="0">
                <a:latin typeface="HP001 4 hàng" pitchFamily="34" charset="0"/>
              </a:rPr>
              <a:t>   </a:t>
            </a:r>
            <a:r>
              <a:rPr lang="en-US" sz="4400" b="1" dirty="0" err="1" smtClean="0">
                <a:latin typeface="HP001 4 hàng" pitchFamily="34" charset="0"/>
              </a:rPr>
              <a:t>ch</a:t>
            </a:r>
            <a:r>
              <a:rPr lang="en-US" sz="4400" b="1" dirty="0" smtClean="0">
                <a:latin typeface="HP001 4 hàng" pitchFamily="34" charset="0"/>
              </a:rPr>
              <a:t>……. </a:t>
            </a:r>
            <a:r>
              <a:rPr lang="en-US" sz="4400" b="1" dirty="0" err="1" smtClean="0">
                <a:latin typeface="HP001 4 hàng" pitchFamily="34" charset="0"/>
              </a:rPr>
              <a:t>chân</a:t>
            </a:r>
            <a:endParaRPr lang="en-US" sz="4400" b="1" dirty="0">
              <a:latin typeface="HP001 4 hàng" pitchFamily="34" charset="0"/>
            </a:endParaRPr>
          </a:p>
        </p:txBody>
      </p:sp>
      <p:sp>
        <p:nvSpPr>
          <p:cNvPr id="7" name="Rectangle 6"/>
          <p:cNvSpPr/>
          <p:nvPr/>
        </p:nvSpPr>
        <p:spPr>
          <a:xfrm>
            <a:off x="3700505" y="609600"/>
            <a:ext cx="947695" cy="646331"/>
          </a:xfrm>
          <a:prstGeom prst="rect">
            <a:avLst/>
          </a:prstGeom>
        </p:spPr>
        <p:txBody>
          <a:bodyPr wrap="none">
            <a:spAutoFit/>
          </a:bodyPr>
          <a:lstStyle/>
          <a:p>
            <a:r>
              <a:rPr lang="en-US" sz="3600" b="1" dirty="0" err="1" smtClean="0">
                <a:solidFill>
                  <a:srgbClr val="FF0000"/>
                </a:solidFill>
                <a:latin typeface="HP001 4 hàng" pitchFamily="34" charset="0"/>
              </a:rPr>
              <a:t>ung</a:t>
            </a:r>
            <a:endParaRPr lang="en-US" sz="3600" dirty="0"/>
          </a:p>
        </p:txBody>
      </p:sp>
      <p:sp>
        <p:nvSpPr>
          <p:cNvPr id="8" name="Rectangle 7"/>
          <p:cNvSpPr/>
          <p:nvPr/>
        </p:nvSpPr>
        <p:spPr>
          <a:xfrm>
            <a:off x="5562600" y="609600"/>
            <a:ext cx="742511" cy="646331"/>
          </a:xfrm>
          <a:prstGeom prst="rect">
            <a:avLst/>
          </a:prstGeom>
        </p:spPr>
        <p:txBody>
          <a:bodyPr wrap="none">
            <a:spAutoFit/>
          </a:bodyPr>
          <a:lstStyle/>
          <a:p>
            <a:r>
              <a:rPr lang="en-US" sz="3600" b="1" dirty="0" smtClean="0">
                <a:solidFill>
                  <a:srgbClr val="FF0000"/>
                </a:solidFill>
                <a:latin typeface="HP001 4 hàng" pitchFamily="34" charset="0"/>
              </a:rPr>
              <a:t>un</a:t>
            </a:r>
            <a:endParaRPr lang="en-US" sz="3600" dirty="0"/>
          </a:p>
        </p:txBody>
      </p:sp>
      <p:sp>
        <p:nvSpPr>
          <p:cNvPr id="11" name="Rectangle 10"/>
          <p:cNvSpPr/>
          <p:nvPr/>
        </p:nvSpPr>
        <p:spPr>
          <a:xfrm>
            <a:off x="609600" y="1792069"/>
            <a:ext cx="947695" cy="646331"/>
          </a:xfrm>
          <a:prstGeom prst="rect">
            <a:avLst/>
          </a:prstGeom>
        </p:spPr>
        <p:txBody>
          <a:bodyPr wrap="none">
            <a:spAutoFit/>
          </a:bodyPr>
          <a:lstStyle/>
          <a:p>
            <a:r>
              <a:rPr lang="en-US" sz="3600" b="1" dirty="0" err="1" smtClean="0">
                <a:solidFill>
                  <a:srgbClr val="FF0000"/>
                </a:solidFill>
                <a:latin typeface="HP001 4 hàng" pitchFamily="34" charset="0"/>
              </a:rPr>
              <a:t>ùng</a:t>
            </a:r>
            <a:endParaRPr lang="en-US" sz="3600" dirty="0"/>
          </a:p>
        </p:txBody>
      </p:sp>
      <p:sp>
        <p:nvSpPr>
          <p:cNvPr id="12" name="Rectangle 11"/>
          <p:cNvSpPr/>
          <p:nvPr/>
        </p:nvSpPr>
        <p:spPr>
          <a:xfrm>
            <a:off x="7205705" y="1792069"/>
            <a:ext cx="947695" cy="646331"/>
          </a:xfrm>
          <a:prstGeom prst="rect">
            <a:avLst/>
          </a:prstGeom>
        </p:spPr>
        <p:txBody>
          <a:bodyPr wrap="none">
            <a:spAutoFit/>
          </a:bodyPr>
          <a:lstStyle/>
          <a:p>
            <a:r>
              <a:rPr lang="en-US" sz="3600" b="1" dirty="0" err="1" smtClean="0">
                <a:solidFill>
                  <a:srgbClr val="FF0000"/>
                </a:solidFill>
                <a:latin typeface="HP001 4 hàng" pitchFamily="34" charset="0"/>
              </a:rPr>
              <a:t>ủng</a:t>
            </a:r>
            <a:endParaRPr lang="en-US" sz="3600" dirty="0"/>
          </a:p>
        </p:txBody>
      </p:sp>
      <p:sp>
        <p:nvSpPr>
          <p:cNvPr id="13" name="Rectangle 12"/>
          <p:cNvSpPr/>
          <p:nvPr/>
        </p:nvSpPr>
        <p:spPr>
          <a:xfrm>
            <a:off x="3733800" y="3163669"/>
            <a:ext cx="947695" cy="646331"/>
          </a:xfrm>
          <a:prstGeom prst="rect">
            <a:avLst/>
          </a:prstGeom>
        </p:spPr>
        <p:txBody>
          <a:bodyPr wrap="none">
            <a:spAutoFit/>
          </a:bodyPr>
          <a:lstStyle/>
          <a:p>
            <a:r>
              <a:rPr lang="en-US" sz="3600" b="1" dirty="0" err="1" smtClean="0">
                <a:solidFill>
                  <a:srgbClr val="FF0000"/>
                </a:solidFill>
                <a:latin typeface="HP001 4 hàng" pitchFamily="34" charset="0"/>
              </a:rPr>
              <a:t>ung</a:t>
            </a:r>
            <a:endParaRPr lang="en-US" sz="3600" dirty="0"/>
          </a:p>
        </p:txBody>
      </p:sp>
      <p:sp>
        <p:nvSpPr>
          <p:cNvPr id="14" name="Rectangle 13"/>
          <p:cNvSpPr/>
          <p:nvPr/>
        </p:nvSpPr>
        <p:spPr>
          <a:xfrm>
            <a:off x="6781800" y="3163669"/>
            <a:ext cx="742511" cy="646331"/>
          </a:xfrm>
          <a:prstGeom prst="rect">
            <a:avLst/>
          </a:prstGeom>
        </p:spPr>
        <p:txBody>
          <a:bodyPr wrap="none">
            <a:spAutoFit/>
          </a:bodyPr>
          <a:lstStyle/>
          <a:p>
            <a:r>
              <a:rPr lang="en-US" sz="3600" b="1" dirty="0" err="1" smtClean="0">
                <a:solidFill>
                  <a:srgbClr val="FF0000"/>
                </a:solidFill>
                <a:latin typeface="HP001 4 hàng" pitchFamily="34" charset="0"/>
              </a:rPr>
              <a:t>ùn</a:t>
            </a:r>
            <a:endParaRPr lang="en-US" sz="3600" dirty="0"/>
          </a:p>
        </p:txBody>
      </p:sp>
      <p:sp>
        <p:nvSpPr>
          <p:cNvPr id="15" name="Rectangle 14"/>
          <p:cNvSpPr/>
          <p:nvPr/>
        </p:nvSpPr>
        <p:spPr>
          <a:xfrm>
            <a:off x="3829489" y="1802507"/>
            <a:ext cx="742511" cy="646331"/>
          </a:xfrm>
          <a:prstGeom prst="rect">
            <a:avLst/>
          </a:prstGeom>
        </p:spPr>
        <p:txBody>
          <a:bodyPr wrap="none">
            <a:spAutoFit/>
          </a:bodyPr>
          <a:lstStyle/>
          <a:p>
            <a:r>
              <a:rPr lang="en-US" sz="3600" b="1" dirty="0" err="1" smtClean="0">
                <a:solidFill>
                  <a:srgbClr val="FF0000"/>
                </a:solidFill>
                <a:latin typeface="HP001 4 hàng" pitchFamily="34" charset="0"/>
              </a:rPr>
              <a:t>ùn</a:t>
            </a:r>
            <a:endParaRPr lang="en-US" sz="3600" dirty="0"/>
          </a:p>
        </p:txBody>
      </p:sp>
      <p:sp>
        <p:nvSpPr>
          <p:cNvPr id="16" name="Rectangle 15"/>
          <p:cNvSpPr/>
          <p:nvPr/>
        </p:nvSpPr>
        <p:spPr>
          <a:xfrm>
            <a:off x="457200" y="3136529"/>
            <a:ext cx="742511" cy="646331"/>
          </a:xfrm>
          <a:prstGeom prst="rect">
            <a:avLst/>
          </a:prstGeom>
        </p:spPr>
        <p:txBody>
          <a:bodyPr wrap="none">
            <a:spAutoFit/>
          </a:bodyPr>
          <a:lstStyle/>
          <a:p>
            <a:r>
              <a:rPr lang="en-US" sz="3600" b="1" dirty="0" err="1" smtClean="0">
                <a:solidFill>
                  <a:srgbClr val="FF0000"/>
                </a:solidFill>
                <a:latin typeface="HP001 4 hàng" pitchFamily="34" charset="0"/>
              </a:rPr>
              <a:t>ũn</a:t>
            </a:r>
            <a:endParaRPr lang="en-US" sz="3600" dirty="0"/>
          </a:p>
        </p:txBody>
      </p:sp>
      <p:sp>
        <p:nvSpPr>
          <p:cNvPr id="17" name="Rectangle 16"/>
          <p:cNvSpPr/>
          <p:nvPr/>
        </p:nvSpPr>
        <p:spPr>
          <a:xfrm>
            <a:off x="1524000" y="3163669"/>
            <a:ext cx="742511" cy="646331"/>
          </a:xfrm>
          <a:prstGeom prst="rect">
            <a:avLst/>
          </a:prstGeom>
        </p:spPr>
        <p:txBody>
          <a:bodyPr wrap="none">
            <a:spAutoFit/>
          </a:bodyPr>
          <a:lstStyle/>
          <a:p>
            <a:r>
              <a:rPr lang="en-US" sz="3600" b="1" dirty="0" err="1" smtClean="0">
                <a:solidFill>
                  <a:srgbClr val="FF0000"/>
                </a:solidFill>
                <a:latin typeface="HP001 4 hàng" pitchFamily="34" charset="0"/>
              </a:rPr>
              <a:t>ũn</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P spid="13" grpId="0"/>
      <p:bldP spid="14" grpId="0"/>
      <p:bldP spid="15" grpId="0"/>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09800"/>
            <a:ext cx="8991600" cy="1401762"/>
          </a:xfrm>
        </p:spPr>
        <p:txBody>
          <a:bodyPr>
            <a:normAutofit fontScale="90000"/>
          </a:bodyPr>
          <a:lstStyle/>
          <a:p>
            <a:pPr algn="l">
              <a:lnSpc>
                <a:spcPct val="150000"/>
              </a:lnSpc>
            </a:pPr>
            <a:r>
              <a:rPr lang="en-US" sz="3300" b="1" dirty="0" err="1" smtClean="0">
                <a:solidFill>
                  <a:srgbClr val="0070C0"/>
                </a:solidFill>
                <a:latin typeface="HP001 4 hàng" pitchFamily="34" charset="0"/>
              </a:rPr>
              <a:t>Bài</a:t>
            </a:r>
            <a:r>
              <a:rPr lang="en-US" sz="3300" b="1" dirty="0" smtClean="0">
                <a:solidFill>
                  <a:srgbClr val="0070C0"/>
                </a:solidFill>
                <a:latin typeface="HP001 4 hàng" pitchFamily="34" charset="0"/>
              </a:rPr>
              <a:t> 3: </a:t>
            </a:r>
            <a:r>
              <a:rPr lang="vi-VN" sz="3300" b="1" dirty="0" smtClean="0">
                <a:solidFill>
                  <a:srgbClr val="0070C0"/>
                </a:solidFill>
                <a:latin typeface="HP001 4 hàng" pitchFamily="34" charset="0"/>
              </a:rPr>
              <a:t>Điền </a:t>
            </a:r>
            <a:r>
              <a:rPr lang="en-US" sz="3300" b="1" dirty="0" err="1" smtClean="0">
                <a:solidFill>
                  <a:srgbClr val="0070C0"/>
                </a:solidFill>
                <a:latin typeface="HP001 4 hàng" pitchFamily="34" charset="0"/>
              </a:rPr>
              <a:t>dấu</a:t>
            </a:r>
            <a:r>
              <a:rPr lang="en-US" sz="3300" b="1" dirty="0" smtClean="0">
                <a:solidFill>
                  <a:srgbClr val="0070C0"/>
                </a:solidFill>
                <a:latin typeface="HP001 4 hàng" pitchFamily="34" charset="0"/>
              </a:rPr>
              <a:t> </a:t>
            </a:r>
            <a:r>
              <a:rPr lang="en-US" sz="3300" b="1" dirty="0" err="1" smtClean="0">
                <a:solidFill>
                  <a:srgbClr val="0070C0"/>
                </a:solidFill>
                <a:latin typeface="HP001 4 hàng" pitchFamily="34" charset="0"/>
              </a:rPr>
              <a:t>hỏi</a:t>
            </a:r>
            <a:r>
              <a:rPr lang="en-US" sz="3300" b="1" dirty="0" smtClean="0">
                <a:solidFill>
                  <a:srgbClr val="0070C0"/>
                </a:solidFill>
                <a:latin typeface="HP001 4 hàng" pitchFamily="34" charset="0"/>
              </a:rPr>
              <a:t> hay </a:t>
            </a:r>
            <a:r>
              <a:rPr lang="en-US" sz="3300" b="1" dirty="0" err="1" smtClean="0">
                <a:solidFill>
                  <a:srgbClr val="0070C0"/>
                </a:solidFill>
                <a:latin typeface="HP001 4 hàng" pitchFamily="34" charset="0"/>
              </a:rPr>
              <a:t>dấu</a:t>
            </a:r>
            <a:r>
              <a:rPr lang="en-US" sz="3300" b="1" dirty="0" smtClean="0">
                <a:solidFill>
                  <a:srgbClr val="0070C0"/>
                </a:solidFill>
                <a:latin typeface="HP001 4 hàng" pitchFamily="34" charset="0"/>
              </a:rPr>
              <a:t> </a:t>
            </a:r>
            <a:r>
              <a:rPr lang="en-US" sz="3300" b="1" dirty="0" err="1" smtClean="0">
                <a:solidFill>
                  <a:srgbClr val="0070C0"/>
                </a:solidFill>
                <a:latin typeface="HP001 4 hàng" pitchFamily="34" charset="0"/>
              </a:rPr>
              <a:t>ngã</a:t>
            </a:r>
            <a:r>
              <a:rPr lang="en-US" sz="3300" b="1" dirty="0" smtClean="0">
                <a:solidFill>
                  <a:srgbClr val="0070C0"/>
                </a:solidFill>
                <a:latin typeface="HP001 4 hàng" pitchFamily="34" charset="0"/>
              </a:rPr>
              <a:t> </a:t>
            </a:r>
            <a:r>
              <a:rPr lang="en-US" sz="3300" b="1" dirty="0" err="1" smtClean="0">
                <a:solidFill>
                  <a:srgbClr val="0070C0"/>
                </a:solidFill>
                <a:latin typeface="HP001 4 hàng" pitchFamily="34" charset="0"/>
              </a:rPr>
              <a:t>vào</a:t>
            </a:r>
            <a:r>
              <a:rPr lang="en-US" sz="3300" b="1" dirty="0" smtClean="0">
                <a:solidFill>
                  <a:srgbClr val="0070C0"/>
                </a:solidFill>
                <a:latin typeface="HP001 4 hàng" pitchFamily="34" charset="0"/>
              </a:rPr>
              <a:t> </a:t>
            </a:r>
            <a:r>
              <a:rPr lang="en-US" sz="3300" b="1" dirty="0" err="1" smtClean="0">
                <a:solidFill>
                  <a:srgbClr val="0070C0"/>
                </a:solidFill>
                <a:latin typeface="HP001 4 hàng" pitchFamily="34" charset="0"/>
              </a:rPr>
              <a:t>từ</a:t>
            </a:r>
            <a:r>
              <a:rPr lang="en-US" sz="3300" b="1" dirty="0" smtClean="0">
                <a:solidFill>
                  <a:srgbClr val="0070C0"/>
                </a:solidFill>
                <a:latin typeface="HP001 4 hàng" pitchFamily="34" charset="0"/>
              </a:rPr>
              <a:t> </a:t>
            </a:r>
            <a:r>
              <a:rPr lang="en-US" sz="3300" b="1" dirty="0" err="1" smtClean="0">
                <a:solidFill>
                  <a:srgbClr val="0070C0"/>
                </a:solidFill>
                <a:latin typeface="HP001 4 hàng" pitchFamily="34" charset="0"/>
              </a:rPr>
              <a:t>gạch</a:t>
            </a:r>
            <a:r>
              <a:rPr lang="en-US" sz="3300" b="1" dirty="0" smtClean="0">
                <a:solidFill>
                  <a:srgbClr val="0070C0"/>
                </a:solidFill>
                <a:latin typeface="HP001 4 hàng" pitchFamily="34" charset="0"/>
              </a:rPr>
              <a:t> </a:t>
            </a:r>
            <a:r>
              <a:rPr lang="en-US" sz="3300" b="1" dirty="0" err="1" smtClean="0">
                <a:solidFill>
                  <a:srgbClr val="0070C0"/>
                </a:solidFill>
                <a:latin typeface="HP001 4 hàng" pitchFamily="34" charset="0"/>
              </a:rPr>
              <a:t>chân</a:t>
            </a:r>
            <a:r>
              <a:rPr lang="en-US" sz="3300" b="1" dirty="0" smtClean="0">
                <a:solidFill>
                  <a:srgbClr val="0070C0"/>
                </a:solidFill>
                <a:latin typeface="HP001 4 hàng" pitchFamily="34" charset="0"/>
              </a:rPr>
              <a:t>.</a:t>
            </a:r>
            <a:r>
              <a:rPr lang="en-US" sz="3600" b="1" dirty="0" smtClean="0">
                <a:solidFill>
                  <a:srgbClr val="0070C0"/>
                </a:solidFill>
                <a:latin typeface="HP001 4 hàng" pitchFamily="34" charset="0"/>
              </a:rPr>
              <a:t/>
            </a:r>
            <a:br>
              <a:rPr lang="en-US" sz="3600" b="1" dirty="0" smtClean="0">
                <a:solidFill>
                  <a:srgbClr val="0070C0"/>
                </a:solidFill>
                <a:latin typeface="HP001 4 hàng" pitchFamily="34" charset="0"/>
              </a:rPr>
            </a:br>
            <a:r>
              <a:rPr lang="en-US" sz="3600" b="1" dirty="0" smtClean="0">
                <a:solidFill>
                  <a:srgbClr val="0070C0"/>
                </a:solidFill>
                <a:latin typeface="HP001 4 hàng" pitchFamily="34" charset="0"/>
              </a:rPr>
              <a:t>          </a:t>
            </a:r>
            <a:r>
              <a:rPr lang="en-US" sz="4000" b="1" u="sng" dirty="0" smtClean="0">
                <a:solidFill>
                  <a:srgbClr val="0070C0"/>
                </a:solidFill>
                <a:latin typeface="HP001 4 hàng" pitchFamily="34" charset="0"/>
              </a:rPr>
              <a:t>Ro</a:t>
            </a: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là</a:t>
            </a: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hoa</a:t>
            </a: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thật</a:t>
            </a:r>
            <a:r>
              <a:rPr lang="en-US" sz="4000" b="1" dirty="0" smtClean="0">
                <a:solidFill>
                  <a:srgbClr val="0070C0"/>
                </a:solidFill>
                <a:latin typeface="HP001 4 hàng" pitchFamily="34" charset="0"/>
              </a:rPr>
              <a:t/>
            </a:r>
            <a:br>
              <a:rPr lang="en-US" sz="4000" b="1" dirty="0" smtClean="0">
                <a:solidFill>
                  <a:srgbClr val="0070C0"/>
                </a:solidFill>
                <a:latin typeface="HP001 4 hàng" pitchFamily="34" charset="0"/>
              </a:rPr>
            </a:b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Sắc</a:t>
            </a: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tím</a:t>
            </a:r>
            <a:r>
              <a:rPr lang="en-US" sz="4000" b="1" dirty="0" smtClean="0">
                <a:solidFill>
                  <a:srgbClr val="0070C0"/>
                </a:solidFill>
                <a:latin typeface="HP001 4 hàng" pitchFamily="34" charset="0"/>
              </a:rPr>
              <a:t> </a:t>
            </a:r>
            <a:r>
              <a:rPr lang="en-US" sz="4000" b="1" u="sng" dirty="0" err="1" smtClean="0">
                <a:solidFill>
                  <a:srgbClr val="0070C0"/>
                </a:solidFill>
                <a:latin typeface="HP001 4 hàng" pitchFamily="34" charset="0"/>
              </a:rPr>
              <a:t>đo</a:t>
            </a:r>
            <a:r>
              <a:rPr lang="en-US" sz="4000" b="1" u="sng" dirty="0" smtClean="0">
                <a:solidFill>
                  <a:srgbClr val="0070C0"/>
                </a:solidFill>
                <a:latin typeface="HP001 4 hàng" pitchFamily="34" charset="0"/>
              </a:rPr>
              <a:t> </a:t>
            </a:r>
            <a:r>
              <a:rPr lang="en-US" sz="4000" b="1" dirty="0" err="1" smtClean="0">
                <a:solidFill>
                  <a:srgbClr val="0070C0"/>
                </a:solidFill>
                <a:latin typeface="HP001 4 hàng" pitchFamily="34" charset="0"/>
              </a:rPr>
              <a:t>ngời</a:t>
            </a: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lên</a:t>
            </a:r>
            <a:r>
              <a:rPr lang="en-US" sz="4000" b="1" dirty="0" smtClean="0">
                <a:solidFill>
                  <a:srgbClr val="0070C0"/>
                </a:solidFill>
                <a:latin typeface="HP001 4 hàng" pitchFamily="34" charset="0"/>
              </a:rPr>
              <a:t/>
            </a:r>
            <a:br>
              <a:rPr lang="en-US" sz="4000" b="1" dirty="0" smtClean="0">
                <a:solidFill>
                  <a:srgbClr val="0070C0"/>
                </a:solidFill>
                <a:latin typeface="HP001 4 hàng" pitchFamily="34" charset="0"/>
              </a:rPr>
            </a:b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Người</a:t>
            </a:r>
            <a:r>
              <a:rPr lang="en-US" sz="4000" b="1" dirty="0" smtClean="0">
                <a:solidFill>
                  <a:srgbClr val="0070C0"/>
                </a:solidFill>
                <a:latin typeface="HP001 4 hàng" pitchFamily="34" charset="0"/>
              </a:rPr>
              <a:t> ta </a:t>
            </a:r>
            <a:r>
              <a:rPr lang="en-US" sz="4000" b="1" dirty="0" err="1" smtClean="0">
                <a:solidFill>
                  <a:srgbClr val="0070C0"/>
                </a:solidFill>
                <a:latin typeface="HP001 4 hàng" pitchFamily="34" charset="0"/>
              </a:rPr>
              <a:t>đặt</a:t>
            </a: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nhầm</a:t>
            </a: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tên</a:t>
            </a:r>
            <a:r>
              <a:rPr lang="en-US" sz="4000" b="1" dirty="0" smtClean="0">
                <a:solidFill>
                  <a:srgbClr val="0070C0"/>
                </a:solidFill>
                <a:latin typeface="HP001 4 hàng" pitchFamily="34" charset="0"/>
              </a:rPr>
              <a:t/>
            </a:r>
            <a:br>
              <a:rPr lang="en-US" sz="4000" b="1" dirty="0" smtClean="0">
                <a:solidFill>
                  <a:srgbClr val="0070C0"/>
                </a:solidFill>
                <a:latin typeface="HP001 4 hàng" pitchFamily="34" charset="0"/>
              </a:rPr>
            </a:b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Cứ</a:t>
            </a: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gọi</a:t>
            </a: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là</a:t>
            </a: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hoa</a:t>
            </a: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giấy</a:t>
            </a:r>
            <a:r>
              <a:rPr lang="en-US" sz="4000" b="1" dirty="0" smtClean="0">
                <a:solidFill>
                  <a:srgbClr val="0070C0"/>
                </a:solidFill>
                <a:latin typeface="HP001 4 hàng" pitchFamily="34" charset="0"/>
              </a:rPr>
              <a:t>.</a:t>
            </a:r>
            <a:br>
              <a:rPr lang="en-US" sz="4000" b="1" dirty="0" smtClean="0">
                <a:solidFill>
                  <a:srgbClr val="0070C0"/>
                </a:solidFill>
                <a:latin typeface="HP001 4 hàng" pitchFamily="34" charset="0"/>
              </a:rPr>
            </a:br>
            <a:r>
              <a:rPr lang="en-US" sz="4000" b="1" dirty="0" smtClean="0">
                <a:solidFill>
                  <a:srgbClr val="0070C0"/>
                </a:solidFill>
                <a:latin typeface="HP001 4 hàng" pitchFamily="34" charset="0"/>
              </a:rPr>
              <a:t>                     Theo </a:t>
            </a:r>
            <a:r>
              <a:rPr lang="en-US" sz="4000" b="1" dirty="0" err="1">
                <a:solidFill>
                  <a:srgbClr val="0070C0"/>
                </a:solidFill>
                <a:latin typeface="HP001 4 hàng" pitchFamily="34" charset="0"/>
              </a:rPr>
              <a:t>T</a:t>
            </a:r>
            <a:r>
              <a:rPr lang="en-US" sz="4000" b="1" dirty="0" err="1" smtClean="0">
                <a:solidFill>
                  <a:srgbClr val="0070C0"/>
                </a:solidFill>
                <a:latin typeface="HP001 4 hàng" pitchFamily="34" charset="0"/>
              </a:rPr>
              <a:t>rương</a:t>
            </a:r>
            <a:r>
              <a:rPr lang="en-US" sz="4000" b="1" dirty="0" smtClean="0">
                <a:solidFill>
                  <a:srgbClr val="0070C0"/>
                </a:solidFill>
                <a:latin typeface="HP001 4 hàng" pitchFamily="34" charset="0"/>
              </a:rPr>
              <a:t> </a:t>
            </a:r>
            <a:r>
              <a:rPr lang="en-US" sz="4000" b="1" dirty="0" err="1" smtClean="0">
                <a:solidFill>
                  <a:srgbClr val="0070C0"/>
                </a:solidFill>
                <a:latin typeface="HP001 4 hàng" pitchFamily="34" charset="0"/>
              </a:rPr>
              <a:t>Xương</a:t>
            </a:r>
            <a:r>
              <a:rPr lang="en-US" sz="4000" b="1" dirty="0" smtClean="0">
                <a:solidFill>
                  <a:srgbClr val="0070C0"/>
                </a:solidFill>
                <a:latin typeface="HP001 4 hàng" pitchFamily="34" charset="0"/>
              </a:rPr>
              <a:t>.</a:t>
            </a:r>
            <a:endParaRPr lang="en-US" sz="4000" b="1" dirty="0">
              <a:solidFill>
                <a:srgbClr val="FF0000"/>
              </a:solidFill>
              <a:latin typeface="HP001 4 hàng" pitchFamily="34" charset="0"/>
            </a:endParaRPr>
          </a:p>
        </p:txBody>
      </p:sp>
      <p:sp>
        <p:nvSpPr>
          <p:cNvPr id="12" name="Rectangle 11"/>
          <p:cNvSpPr/>
          <p:nvPr/>
        </p:nvSpPr>
        <p:spPr>
          <a:xfrm>
            <a:off x="3822526" y="2209800"/>
            <a:ext cx="558166" cy="646331"/>
          </a:xfrm>
          <a:prstGeom prst="rect">
            <a:avLst/>
          </a:prstGeom>
        </p:spPr>
        <p:txBody>
          <a:bodyPr wrap="none">
            <a:spAutoFit/>
          </a:bodyPr>
          <a:lstStyle/>
          <a:p>
            <a:r>
              <a:rPr lang="en-US" sz="3600" b="1" dirty="0" err="1" smtClean="0">
                <a:solidFill>
                  <a:srgbClr val="FF0000"/>
                </a:solidFill>
                <a:latin typeface="HP001 4 hàng" pitchFamily="34" charset="0"/>
              </a:rPr>
              <a:t>đỏ</a:t>
            </a:r>
            <a:endParaRPr lang="en-US" sz="3600" dirty="0"/>
          </a:p>
        </p:txBody>
      </p:sp>
      <p:sp>
        <p:nvSpPr>
          <p:cNvPr id="17" name="Rectangle 16"/>
          <p:cNvSpPr/>
          <p:nvPr/>
        </p:nvSpPr>
        <p:spPr>
          <a:xfrm>
            <a:off x="1950587" y="1371600"/>
            <a:ext cx="926087" cy="646331"/>
          </a:xfrm>
          <a:prstGeom prst="rect">
            <a:avLst/>
          </a:prstGeom>
        </p:spPr>
        <p:txBody>
          <a:bodyPr wrap="none">
            <a:spAutoFit/>
          </a:bodyPr>
          <a:lstStyle/>
          <a:p>
            <a:r>
              <a:rPr lang="en-US" sz="3600" b="1" dirty="0" err="1" smtClean="0">
                <a:solidFill>
                  <a:srgbClr val="FF0000"/>
                </a:solidFill>
                <a:latin typeface="HP001 4 hàng" pitchFamily="34" charset="0"/>
              </a:rPr>
              <a:t>Rõ</a:t>
            </a:r>
            <a:endParaRPr lang="en-US" sz="3600" dirty="0"/>
          </a:p>
        </p:txBody>
      </p:sp>
      <p:cxnSp>
        <p:nvCxnSpPr>
          <p:cNvPr id="5" name="Straight Connector 4"/>
          <p:cNvCxnSpPr/>
          <p:nvPr/>
        </p:nvCxnSpPr>
        <p:spPr>
          <a:xfrm>
            <a:off x="1905000" y="1143000"/>
            <a:ext cx="1905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648200" y="1143000"/>
            <a:ext cx="152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477000" y="1143000"/>
            <a:ext cx="24384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8146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ppt_x"/>
                                          </p:val>
                                        </p:tav>
                                        <p:tav tm="100000">
                                          <p:val>
                                            <p:strVal val="#ppt_x"/>
                                          </p:val>
                                        </p:tav>
                                      </p:tavLst>
                                    </p:anim>
                                    <p:anim calcmode="lin" valueType="num">
                                      <p:cBhvr additive="base">
                                        <p:cTn id="2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504</TotalTime>
  <Words>129</Words>
  <Application>Microsoft Office PowerPoint</Application>
  <PresentationFormat>On-screen Show (4:3)</PresentationFormat>
  <Paragraphs>39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 </vt:lpstr>
      <vt:lpstr>Kiểm tra bài cũ </vt:lpstr>
      <vt:lpstr>Chính tả </vt:lpstr>
      <vt:lpstr> ông vật thi với cháu   Keo nào ông cũng thua  Cháu vỗ tay hoan hô :       “Ông thua cháu, ông nhỉ !’’    Bế cháu, ông thủ thỉ :        ‘’ Cháu khỏe hơn ông nhiều!  Ông là buổi trời chiều        Cháu là ngày rạng sáng.”                                 </vt:lpstr>
      <vt:lpstr> Lưu ý</vt:lpstr>
      <vt:lpstr>Luyện đọc từ khó  </vt:lpstr>
      <vt:lpstr> Ông vật thi với cháu   Keo nào ông cũng thua  Cháu vỗ tay hoan hô :       “Ông thua cháu, ông nhỉ !’’    Bế cháu, ông thủ thỉ :        ‘’ Cháu khỏe hơn ông nhiều!  Ông là buổi trời chiều        Cháu là ngày rạng sáng.”                            Phạm Cúc     </vt:lpstr>
      <vt:lpstr>Bài 2: Điền vào ung hay un vào chỗ trống</vt:lpstr>
      <vt:lpstr>Bài 3: Điền dấu hỏi hay dấu ngã vào từ gạch chân.           Ro là hoa thật           Sắc tím đo ngời lên           Người ta đặt nhầm tên           Cứ gọi là hoa giấy.                      Theo Trương Xương.</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TỜ RINH</dc:creator>
  <cp:lastModifiedBy>SKY</cp:lastModifiedBy>
  <cp:revision>52</cp:revision>
  <dcterms:created xsi:type="dcterms:W3CDTF">2017-10-31T14:09:52Z</dcterms:created>
  <dcterms:modified xsi:type="dcterms:W3CDTF">2019-11-14T01:33:03Z</dcterms:modified>
</cp:coreProperties>
</file>