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65" r:id="rId5"/>
    <p:sldId id="266" r:id="rId6"/>
    <p:sldId id="267" r:id="rId7"/>
    <p:sldId id="268" r:id="rId8"/>
    <p:sldId id="269" r:id="rId9"/>
    <p:sldId id="270" r:id="rId10"/>
    <p:sldId id="271" r:id="rId11"/>
    <p:sldId id="264" r:id="rId12"/>
    <p:sldId id="272"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65" autoAdjust="0"/>
  </p:normalViewPr>
  <p:slideViewPr>
    <p:cSldViewPr>
      <p:cViewPr>
        <p:scale>
          <a:sx n="76" d="100"/>
          <a:sy n="76" d="100"/>
        </p:scale>
        <p:origin x="-33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F43E48-875C-44A8-9E1F-08B80B3967B4}" type="datetimeFigureOut">
              <a:rPr lang="en-US" smtClean="0"/>
              <a:pPr/>
              <a:t>11/20/2020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4D7DD-4017-49D5-8EFA-54A6F19FC02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F43E48-875C-44A8-9E1F-08B80B3967B4}" type="datetimeFigureOut">
              <a:rPr lang="en-US" smtClean="0"/>
              <a:pPr/>
              <a:t>11/20/2020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4D7DD-4017-49D5-8EFA-54A6F19FC02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audio" Target="file:///F:\DU%20THI%202008%20-%202009\Gi&#225;o%20&#225;n%20d&#7921;%20thi%20-%20tr&#250;c\12.BAC%20KIM%20THANG.mid"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6" name="Rectangle 5"/>
          <p:cNvSpPr/>
          <p:nvPr/>
        </p:nvSpPr>
        <p:spPr>
          <a:xfrm>
            <a:off x="1295400" y="1447800"/>
            <a:ext cx="7106433" cy="1200329"/>
          </a:xfrm>
          <a:prstGeom prst="rect">
            <a:avLst/>
          </a:prstGeom>
          <a:noFill/>
        </p:spPr>
        <p:txBody>
          <a:bodyPr wrap="none" lIns="91440" tIns="45720" rIns="91440" bIns="45720">
            <a:spAutoFit/>
          </a:bodyPr>
          <a:lstStyle/>
          <a:p>
            <a:pPr algn="ctr"/>
            <a:r>
              <a:rPr lang="vi-VN" sz="72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HP001 4 hàng" pitchFamily="34" charset="0"/>
              </a:rPr>
              <a:t>Kiểm tra bài cũ</a:t>
            </a:r>
            <a:r>
              <a:rPr lang="vi-VN"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HP001 4 hàng" pitchFamily="34" charset="0"/>
              </a:rPr>
              <a:t>. </a:t>
            </a:r>
            <a:endParaRPr lang="en-US" sz="54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HP001 4 hàng" pitchFamily="34" charset="0"/>
            </a:endParaRPr>
          </a:p>
        </p:txBody>
      </p:sp>
      <p:sp>
        <p:nvSpPr>
          <p:cNvPr id="4" name="Rectangle 3"/>
          <p:cNvSpPr/>
          <p:nvPr/>
        </p:nvSpPr>
        <p:spPr>
          <a:xfrm>
            <a:off x="4512913" y="2971800"/>
            <a:ext cx="377026"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HP001 4 hàng" pitchFamily="34" charset="0"/>
              </a:rPr>
              <a:t> </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HP001 4 hàng"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4586" name="12.BAC KIM THANG.mid">
            <a:hlinkClick r:id="" action="ppaction://media"/>
          </p:cNvPr>
          <p:cNvPicPr>
            <a:picLocks noRot="1" noChangeAspect="1" noChangeArrowheads="1"/>
          </p:cNvPicPr>
          <p:nvPr>
            <a:audioFile r:link="rId1"/>
          </p:nvPr>
        </p:nvPicPr>
        <p:blipFill>
          <a:blip r:embed="rId3" cstate="print"/>
          <a:srcRect/>
          <a:stretch>
            <a:fillRect/>
          </a:stretch>
        </p:blipFill>
        <p:spPr bwMode="auto">
          <a:xfrm>
            <a:off x="-533400" y="3352800"/>
            <a:ext cx="304800" cy="304800"/>
          </a:xfrm>
          <a:prstGeom prst="rect">
            <a:avLst/>
          </a:prstGeom>
          <a:noFill/>
        </p:spPr>
      </p:pic>
      <p:sp>
        <p:nvSpPr>
          <p:cNvPr id="24589" name="AutoShape 13"/>
          <p:cNvSpPr>
            <a:spLocks noChangeArrowheads="1"/>
          </p:cNvSpPr>
          <p:nvPr/>
        </p:nvSpPr>
        <p:spPr bwMode="auto">
          <a:xfrm>
            <a:off x="0" y="685800"/>
            <a:ext cx="9144000" cy="6172200"/>
          </a:xfrm>
          <a:prstGeom prst="sun">
            <a:avLst>
              <a:gd name="adj" fmla="val 25000"/>
            </a:avLst>
          </a:prstGeom>
          <a:noFill/>
          <a:ln w="57150">
            <a:solidFill>
              <a:srgbClr val="99FF33"/>
            </a:solidFill>
            <a:prstDash val="dash"/>
            <a:miter lim="800000"/>
            <a:headEnd/>
            <a:tailEnd/>
          </a:ln>
          <a:effectLst/>
        </p:spPr>
        <p:txBody>
          <a:bodyPr wrap="none" anchor="ctr"/>
          <a:lstStyle/>
          <a:p>
            <a:endParaRPr lang="en-US"/>
          </a:p>
        </p:txBody>
      </p:sp>
      <p:sp>
        <p:nvSpPr>
          <p:cNvPr id="9" name="TextBox 8"/>
          <p:cNvSpPr txBox="1"/>
          <p:nvPr/>
        </p:nvSpPr>
        <p:spPr>
          <a:xfrm>
            <a:off x="2743200" y="2895600"/>
            <a:ext cx="3733799" cy="1754326"/>
          </a:xfrm>
          <a:prstGeom prst="rect">
            <a:avLst/>
          </a:prstGeom>
          <a:noFill/>
        </p:spPr>
        <p:txBody>
          <a:bodyPr wrap="square" rtlCol="0">
            <a:spAutoFit/>
          </a:bodyPr>
          <a:lstStyle/>
          <a:p>
            <a:pPr algn="ctr"/>
            <a:r>
              <a:rPr lang="vi-VN" sz="5400" dirty="0" smtClean="0">
                <a:solidFill>
                  <a:schemeClr val="bg1"/>
                </a:solidFill>
              </a:rPr>
              <a:t>Thảo luận   nhóm 4</a:t>
            </a:r>
            <a:endParaRPr lang="en-US" sz="5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4586"/>
                                        </p:tgtEl>
                                      </p:cBhvr>
                                    </p:cmd>
                                  </p:childTnLst>
                                </p:cTn>
                              </p:par>
                              <p:par>
                                <p:cTn id="7" presetID="8" presetClass="emph" presetSubtype="0" repeatCount="indefinite" accel="50000" decel="50000" autoRev="1" fill="hold" grpId="0" nodeType="withEffect">
                                  <p:stCondLst>
                                    <p:cond delay="0"/>
                                  </p:stCondLst>
                                  <p:childTnLst>
                                    <p:animRot by="21600000">
                                      <p:cBhvr>
                                        <p:cTn id="8" dur="15000" fill="hold"/>
                                        <p:tgtEl>
                                          <p:spTgt spid="24589"/>
                                        </p:tgtEl>
                                        <p:attrNameLst>
                                          <p:attrName>r</p:attrName>
                                        </p:attrNameLst>
                                      </p:cBhvr>
                                    </p:animRot>
                                  </p:childTnLst>
                                </p:cTn>
                              </p:par>
                              <p:par>
                                <p:cTn id="9" presetID="7" presetClass="emph" presetSubtype="6" repeatCount="indefinite" accel="50000" decel="50000" autoRev="1" fill="hold" nodeType="withEffect">
                                  <p:stCondLst>
                                    <p:cond delay="0"/>
                                  </p:stCondLst>
                                  <p:childTnLst>
                                    <p:animClr clrSpc="hsl" dir="cw">
                                      <p:cBhvr>
                                        <p:cTn id="10" dur="500" fill="hold"/>
                                        <p:tgtEl>
                                          <p:spTgt spid="24589"/>
                                        </p:tgtEl>
                                        <p:attrNameLst>
                                          <p:attrName>stroke.color</p:attrName>
                                        </p:attrNameLst>
                                      </p:cBhvr>
                                      <p:to>
                                        <a:srgbClr val="CC3300"/>
                                      </p:to>
                                    </p:animClr>
                                    <p:set>
                                      <p:cBhvr>
                                        <p:cTn id="11" dur="500" fill="hold"/>
                                        <p:tgtEl>
                                          <p:spTgt spid="2458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audio>
              <p:cMediaNode vol="93000">
                <p:cTn id="12" repeatCount="2000" fill="hold" display="0">
                  <p:stCondLst>
                    <p:cond delay="indefinite"/>
                  </p:stCondLst>
                  <p:endCondLst>
                    <p:cond evt="onPrev" delay="0">
                      <p:tgtEl>
                        <p:sldTgt/>
                      </p:tgtEl>
                    </p:cond>
                    <p:cond evt="onStopAudio" delay="0">
                      <p:tgtEl>
                        <p:sldTgt/>
                      </p:tgtEl>
                    </p:cond>
                  </p:endCondLst>
                </p:cTn>
                <p:tgtEl>
                  <p:spTgt spid="24586"/>
                </p:tgtEl>
              </p:cMediaNode>
            </p:audio>
          </p:childTnLst>
        </p:cTn>
      </p:par>
    </p:tnLst>
    <p:bldLst>
      <p:bldP spid="2458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457200" y="381000"/>
            <a:ext cx="664797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Điền vào chỗ trống.</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533400" y="1752600"/>
            <a:ext cx="6248400" cy="1015663"/>
          </a:xfrm>
          <a:prstGeom prst="rect">
            <a:avLst/>
          </a:prstGeom>
          <a:noFill/>
        </p:spPr>
        <p:txBody>
          <a:bodyPr wrap="square" rtlCol="0">
            <a:spAutoFit/>
          </a:bodyPr>
          <a:lstStyle/>
          <a:p>
            <a:r>
              <a:rPr lang="vi-VN" sz="6000" dirty="0" smtClean="0"/>
              <a:t>a) </a:t>
            </a:r>
            <a:r>
              <a:rPr lang="en-US" sz="6000" dirty="0" err="1" smtClean="0">
                <a:solidFill>
                  <a:srgbClr val="FF0000"/>
                </a:solidFill>
                <a:latin typeface="HP001 4 hàng" pitchFamily="34" charset="0"/>
              </a:rPr>
              <a:t>uc</a:t>
            </a:r>
            <a:r>
              <a:rPr lang="vi-VN" sz="6000" dirty="0" smtClean="0">
                <a:latin typeface="HP001 4 hàng" pitchFamily="34" charset="0"/>
              </a:rPr>
              <a:t> hay </a:t>
            </a:r>
            <a:r>
              <a:rPr lang="en-US" sz="6000" dirty="0" err="1" smtClean="0">
                <a:solidFill>
                  <a:srgbClr val="FF0000"/>
                </a:solidFill>
                <a:latin typeface="HP001 4 hàng" pitchFamily="34" charset="0"/>
              </a:rPr>
              <a:t>ut</a:t>
            </a:r>
            <a:endParaRPr lang="en-US" sz="6000" dirty="0">
              <a:solidFill>
                <a:srgbClr val="FF0000"/>
              </a:solidFill>
              <a:latin typeface="HP001 4 hàng" pitchFamily="34" charset="0"/>
            </a:endParaRPr>
          </a:p>
        </p:txBody>
      </p:sp>
      <p:sp>
        <p:nvSpPr>
          <p:cNvPr id="5" name="TextBox 4"/>
          <p:cNvSpPr txBox="1"/>
          <p:nvPr/>
        </p:nvSpPr>
        <p:spPr>
          <a:xfrm>
            <a:off x="381000" y="3124200"/>
            <a:ext cx="8534400" cy="2554545"/>
          </a:xfrm>
          <a:prstGeom prst="rect">
            <a:avLst/>
          </a:prstGeom>
          <a:noFill/>
        </p:spPr>
        <p:txBody>
          <a:bodyPr wrap="square" rtlCol="0">
            <a:spAutoFit/>
          </a:bodyPr>
          <a:lstStyle/>
          <a:p>
            <a:pPr>
              <a:lnSpc>
                <a:spcPct val="200000"/>
              </a:lnSpc>
              <a:buFont typeface="Calibri" pitchFamily="34" charset="0"/>
              <a:buChar char="⁻"/>
            </a:pPr>
            <a:r>
              <a:rPr lang="vi-VN" dirty="0" smtClean="0"/>
              <a:t>  </a:t>
            </a:r>
            <a:r>
              <a:rPr lang="en-US" sz="4000" dirty="0" smtClean="0">
                <a:latin typeface="HP001 5 hàng" pitchFamily="34" charset="0"/>
              </a:rPr>
              <a:t>b……</a:t>
            </a:r>
            <a:r>
              <a:rPr lang="en-US" sz="4000" dirty="0" err="1" smtClean="0">
                <a:latin typeface="HP001 5 hàng" pitchFamily="34" charset="0"/>
              </a:rPr>
              <a:t>giảng</a:t>
            </a:r>
            <a:r>
              <a:rPr lang="en-US" sz="4000" dirty="0" smtClean="0">
                <a:latin typeface="HP001 5 hàng" pitchFamily="34" charset="0"/>
              </a:rPr>
              <a:t>    </a:t>
            </a:r>
            <a:r>
              <a:rPr lang="en-US" sz="4000" dirty="0" err="1" smtClean="0">
                <a:latin typeface="HP001 5 hàng" pitchFamily="34" charset="0"/>
              </a:rPr>
              <a:t>ông</a:t>
            </a:r>
            <a:r>
              <a:rPr lang="en-US" sz="4000" dirty="0" smtClean="0">
                <a:latin typeface="HP001 5 hàng" pitchFamily="34" charset="0"/>
              </a:rPr>
              <a:t> b…..   C…….</a:t>
            </a:r>
            <a:r>
              <a:rPr lang="en-US" sz="4000" dirty="0" err="1" smtClean="0">
                <a:latin typeface="HP001 5 hàng" pitchFamily="34" charset="0"/>
              </a:rPr>
              <a:t>đá</a:t>
            </a:r>
            <a:endParaRPr lang="en-US" sz="4000" dirty="0" smtClean="0">
              <a:latin typeface="HP001 5 hàng" pitchFamily="34" charset="0"/>
            </a:endParaRPr>
          </a:p>
          <a:p>
            <a:pPr>
              <a:lnSpc>
                <a:spcPct val="200000"/>
              </a:lnSpc>
              <a:buFont typeface="Calibri" pitchFamily="34" charset="0"/>
              <a:buChar char="⁻"/>
            </a:pPr>
            <a:r>
              <a:rPr lang="en-US" sz="4000" dirty="0" smtClean="0">
                <a:latin typeface="HP001 5 hàng" pitchFamily="34" charset="0"/>
              </a:rPr>
              <a:t>C…..</a:t>
            </a:r>
            <a:r>
              <a:rPr lang="en-US" sz="4000" dirty="0" err="1" smtClean="0">
                <a:latin typeface="HP001 5 hàng" pitchFamily="34" charset="0"/>
              </a:rPr>
              <a:t>đuôi</a:t>
            </a:r>
            <a:r>
              <a:rPr lang="en-US" sz="4000" dirty="0" smtClean="0">
                <a:latin typeface="HP001 5 hàng" pitchFamily="34" charset="0"/>
              </a:rPr>
              <a:t>       l……..</a:t>
            </a:r>
            <a:r>
              <a:rPr lang="en-US" sz="4000" dirty="0" err="1" smtClean="0">
                <a:latin typeface="HP001 5 hàng" pitchFamily="34" charset="0"/>
              </a:rPr>
              <a:t>lọi</a:t>
            </a:r>
            <a:r>
              <a:rPr lang="en-US" sz="4000" dirty="0" smtClean="0">
                <a:latin typeface="HP001 5 hàng" pitchFamily="34" charset="0"/>
              </a:rPr>
              <a:t>      l…….…</a:t>
            </a:r>
            <a:r>
              <a:rPr lang="en-US" sz="4000" dirty="0" err="1" smtClean="0">
                <a:latin typeface="HP001 5 hàng" pitchFamily="34" charset="0"/>
              </a:rPr>
              <a:t>lội</a:t>
            </a:r>
            <a:endParaRPr lang="en-US" sz="4000" dirty="0">
              <a:latin typeface="HP001 5 hàng" pitchFamily="34" charset="0"/>
            </a:endParaRPr>
          </a:p>
        </p:txBody>
      </p:sp>
      <p:sp>
        <p:nvSpPr>
          <p:cNvPr id="8" name="TextBox 7"/>
          <p:cNvSpPr txBox="1"/>
          <p:nvPr/>
        </p:nvSpPr>
        <p:spPr>
          <a:xfrm>
            <a:off x="914400" y="3539870"/>
            <a:ext cx="1066800" cy="830997"/>
          </a:xfrm>
          <a:prstGeom prst="rect">
            <a:avLst/>
          </a:prstGeom>
          <a:noFill/>
        </p:spPr>
        <p:txBody>
          <a:bodyPr wrap="square" rtlCol="0">
            <a:spAutoFit/>
          </a:bodyPr>
          <a:lstStyle/>
          <a:p>
            <a:r>
              <a:rPr lang="en-US" sz="4800" dirty="0" err="1" smtClean="0">
                <a:solidFill>
                  <a:srgbClr val="FF0000"/>
                </a:solidFill>
                <a:latin typeface="HP001 4 hàng" pitchFamily="34" charset="0"/>
              </a:rPr>
              <a:t>ục</a:t>
            </a:r>
            <a:endParaRPr lang="en-US" sz="4800" dirty="0">
              <a:solidFill>
                <a:srgbClr val="FF0000"/>
              </a:solidFill>
              <a:latin typeface="HP001 4 hàng" pitchFamily="34" charset="0"/>
            </a:endParaRPr>
          </a:p>
        </p:txBody>
      </p:sp>
      <p:sp>
        <p:nvSpPr>
          <p:cNvPr id="10" name="TextBox 9"/>
          <p:cNvSpPr txBox="1"/>
          <p:nvPr/>
        </p:nvSpPr>
        <p:spPr>
          <a:xfrm>
            <a:off x="990600" y="4724400"/>
            <a:ext cx="1066800" cy="830997"/>
          </a:xfrm>
          <a:prstGeom prst="rect">
            <a:avLst/>
          </a:prstGeom>
          <a:noFill/>
        </p:spPr>
        <p:txBody>
          <a:bodyPr wrap="square" rtlCol="0">
            <a:spAutoFit/>
          </a:bodyPr>
          <a:lstStyle/>
          <a:p>
            <a:r>
              <a:rPr lang="en-US" sz="4800" dirty="0" err="1" smtClean="0">
                <a:solidFill>
                  <a:srgbClr val="FF0000"/>
                </a:solidFill>
                <a:latin typeface="HP001 4 hàng" pitchFamily="34" charset="0"/>
              </a:rPr>
              <a:t>ụt</a:t>
            </a:r>
            <a:endParaRPr lang="en-US" sz="4800" dirty="0">
              <a:solidFill>
                <a:srgbClr val="FF0000"/>
              </a:solidFill>
              <a:latin typeface="HP001 4 hàng" pitchFamily="34" charset="0"/>
            </a:endParaRPr>
          </a:p>
        </p:txBody>
      </p:sp>
      <p:sp>
        <p:nvSpPr>
          <p:cNvPr id="13" name="TextBox 12"/>
          <p:cNvSpPr txBox="1"/>
          <p:nvPr/>
        </p:nvSpPr>
        <p:spPr>
          <a:xfrm>
            <a:off x="4114800" y="4719961"/>
            <a:ext cx="1066800" cy="830997"/>
          </a:xfrm>
          <a:prstGeom prst="rect">
            <a:avLst/>
          </a:prstGeom>
          <a:noFill/>
        </p:spPr>
        <p:txBody>
          <a:bodyPr wrap="square" rtlCol="0">
            <a:spAutoFit/>
          </a:bodyPr>
          <a:lstStyle/>
          <a:p>
            <a:r>
              <a:rPr lang="en-US" sz="4800" dirty="0" err="1" smtClean="0">
                <a:solidFill>
                  <a:srgbClr val="FF0000"/>
                </a:solidFill>
                <a:latin typeface="HP001 4 hàng" pitchFamily="34" charset="0"/>
              </a:rPr>
              <a:t>ục</a:t>
            </a:r>
            <a:endParaRPr lang="en-US" sz="4800" dirty="0">
              <a:solidFill>
                <a:srgbClr val="FF0000"/>
              </a:solidFill>
              <a:latin typeface="HP001 4 hàng" pitchFamily="34" charset="0"/>
            </a:endParaRPr>
          </a:p>
        </p:txBody>
      </p:sp>
      <p:sp>
        <p:nvSpPr>
          <p:cNvPr id="15" name="TextBox 14"/>
          <p:cNvSpPr txBox="1"/>
          <p:nvPr/>
        </p:nvSpPr>
        <p:spPr>
          <a:xfrm>
            <a:off x="6324600" y="3512401"/>
            <a:ext cx="1066800" cy="830997"/>
          </a:xfrm>
          <a:prstGeom prst="rect">
            <a:avLst/>
          </a:prstGeom>
          <a:noFill/>
        </p:spPr>
        <p:txBody>
          <a:bodyPr wrap="square" rtlCol="0">
            <a:spAutoFit/>
          </a:bodyPr>
          <a:lstStyle/>
          <a:p>
            <a:r>
              <a:rPr lang="en-US" sz="4800" dirty="0" err="1" smtClean="0">
                <a:solidFill>
                  <a:srgbClr val="FF0000"/>
                </a:solidFill>
                <a:latin typeface="HP001 4 hàng" pitchFamily="34" charset="0"/>
              </a:rPr>
              <a:t>ục</a:t>
            </a:r>
            <a:endParaRPr lang="en-US" sz="4800" dirty="0">
              <a:solidFill>
                <a:srgbClr val="FF0000"/>
              </a:solidFill>
              <a:latin typeface="HP001 4 hàng" pitchFamily="34" charset="0"/>
            </a:endParaRPr>
          </a:p>
        </p:txBody>
      </p:sp>
      <p:sp>
        <p:nvSpPr>
          <p:cNvPr id="16" name="TextBox 15"/>
          <p:cNvSpPr txBox="1"/>
          <p:nvPr/>
        </p:nvSpPr>
        <p:spPr>
          <a:xfrm>
            <a:off x="6781800" y="4731603"/>
            <a:ext cx="1066800" cy="830997"/>
          </a:xfrm>
          <a:prstGeom prst="rect">
            <a:avLst/>
          </a:prstGeom>
          <a:noFill/>
        </p:spPr>
        <p:txBody>
          <a:bodyPr wrap="square" rtlCol="0">
            <a:spAutoFit/>
          </a:bodyPr>
          <a:lstStyle/>
          <a:p>
            <a:r>
              <a:rPr lang="en-US" sz="4800" dirty="0" err="1" smtClean="0">
                <a:solidFill>
                  <a:srgbClr val="FF0000"/>
                </a:solidFill>
                <a:latin typeface="HP001 4 hàng" pitchFamily="34" charset="0"/>
              </a:rPr>
              <a:t>ụt</a:t>
            </a:r>
            <a:endParaRPr lang="en-US" sz="4800" dirty="0">
              <a:solidFill>
                <a:srgbClr val="FF0000"/>
              </a:solidFill>
              <a:latin typeface="HP001 4 hàng" pitchFamily="34" charset="0"/>
            </a:endParaRPr>
          </a:p>
        </p:txBody>
      </p:sp>
      <p:sp>
        <p:nvSpPr>
          <p:cNvPr id="18" name="TextBox 17"/>
          <p:cNvSpPr txBox="1"/>
          <p:nvPr/>
        </p:nvSpPr>
        <p:spPr>
          <a:xfrm>
            <a:off x="4765089" y="3512402"/>
            <a:ext cx="1066800" cy="830997"/>
          </a:xfrm>
          <a:prstGeom prst="rect">
            <a:avLst/>
          </a:prstGeom>
          <a:noFill/>
        </p:spPr>
        <p:txBody>
          <a:bodyPr wrap="square" rtlCol="0">
            <a:spAutoFit/>
          </a:bodyPr>
          <a:lstStyle/>
          <a:p>
            <a:r>
              <a:rPr lang="en-US" sz="4800" dirty="0" err="1" smtClean="0">
                <a:solidFill>
                  <a:srgbClr val="FF0000"/>
                </a:solidFill>
                <a:latin typeface="HP001 4 hàng" pitchFamily="34" charset="0"/>
              </a:rPr>
              <a:t>ụt</a:t>
            </a:r>
            <a:endParaRPr lang="en-US" sz="4800" dirty="0">
              <a:solidFill>
                <a:srgbClr val="FF0000"/>
              </a:solidFill>
              <a:latin typeface="HP001 4 hàng"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 calcmode="lin" valueType="num">
                                      <p:cBhvr additive="base">
                                        <p:cTn id="19"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 calcmode="lin" valueType="num">
                                      <p:cBhvr additive="base">
                                        <p:cTn id="25"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xEl>
                                              <p:pRg st="0" end="0"/>
                                            </p:txEl>
                                          </p:spTgt>
                                        </p:tgtEl>
                                        <p:attrNameLst>
                                          <p:attrName>style.visibility</p:attrName>
                                        </p:attrNameLst>
                                      </p:cBhvr>
                                      <p:to>
                                        <p:strVal val="visible"/>
                                      </p:to>
                                    </p:set>
                                    <p:anim calcmode="lin" valueType="num">
                                      <p:cBhvr additive="base">
                                        <p:cTn id="31"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xEl>
                                              <p:pRg st="0" end="0"/>
                                            </p:txEl>
                                          </p:spTgt>
                                        </p:tgtEl>
                                        <p:attrNameLst>
                                          <p:attrName>style.visibility</p:attrName>
                                        </p:attrNameLst>
                                      </p:cBhvr>
                                      <p:to>
                                        <p:strVal val="visible"/>
                                      </p:to>
                                    </p:set>
                                    <p:anim calcmode="lin" valueType="num">
                                      <p:cBhvr additive="base">
                                        <p:cTn id="3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7000" r="-7000"/>
          </a:stretch>
        </a:blipFill>
        <a:effectLst/>
      </p:bgPr>
    </p:bg>
    <p:spTree>
      <p:nvGrpSpPr>
        <p:cNvPr id="1" name=""/>
        <p:cNvGrpSpPr/>
        <p:nvPr/>
      </p:nvGrpSpPr>
      <p:grpSpPr>
        <a:xfrm>
          <a:off x="0" y="0"/>
          <a:ext cx="0" cy="0"/>
          <a:chOff x="0" y="0"/>
          <a:chExt cx="0" cy="0"/>
        </a:xfrm>
      </p:grpSpPr>
      <p:sp>
        <p:nvSpPr>
          <p:cNvPr id="4" name="Rectangle 3"/>
          <p:cNvSpPr/>
          <p:nvPr/>
        </p:nvSpPr>
        <p:spPr>
          <a:xfrm>
            <a:off x="2362200" y="2362200"/>
            <a:ext cx="4697120" cy="156966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96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Dặn dò </a:t>
            </a:r>
            <a:endParaRPr lang="en-US" sz="9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Rectangle 4"/>
          <p:cNvSpPr/>
          <p:nvPr/>
        </p:nvSpPr>
        <p:spPr>
          <a:xfrm>
            <a:off x="2819400" y="228600"/>
            <a:ext cx="3015762" cy="923330"/>
          </a:xfrm>
          <a:prstGeom prst="rect">
            <a:avLst/>
          </a:prstGeom>
          <a:noFill/>
        </p:spPr>
        <p:txBody>
          <a:bodyPr wrap="none" lIns="91440" tIns="45720" rIns="91440" bIns="45720">
            <a:spAutoFit/>
          </a:bodyPr>
          <a:lstStyle/>
          <a:p>
            <a:pPr algn="ctr"/>
            <a:r>
              <a:rPr lang="vi-VN" sz="5400" b="1" cap="none" spc="0" dirty="0" smtClean="0">
                <a:ln w="17780" cmpd="sng">
                  <a:solidFill>
                    <a:srgbClr val="FFFFFF"/>
                  </a:solidFill>
                  <a:prstDash val="solid"/>
                  <a:miter lim="800000"/>
                </a:ln>
                <a:solidFill>
                  <a:srgbClr val="FF0000"/>
                </a:solidFill>
                <a:effectLst>
                  <a:outerShdw blurRad="50800" algn="tl" rotWithShape="0">
                    <a:srgbClr val="000000"/>
                  </a:outerShdw>
                </a:effectLst>
                <a:latin typeface="HP001 4 hàng" pitchFamily="34" charset="0"/>
              </a:rPr>
              <a:t>Chính tả</a:t>
            </a:r>
            <a:endParaRPr lang="en-US" sz="5400" b="1" cap="none" spc="0" dirty="0">
              <a:ln w="17780" cmpd="sng">
                <a:solidFill>
                  <a:srgbClr val="FFFFFF"/>
                </a:solidFill>
                <a:prstDash val="solid"/>
                <a:miter lim="800000"/>
              </a:ln>
              <a:solidFill>
                <a:srgbClr val="FF0000"/>
              </a:solidFill>
              <a:effectLst>
                <a:outerShdw blurRad="50800" algn="tl" rotWithShape="0">
                  <a:srgbClr val="000000"/>
                </a:outerShdw>
              </a:effectLst>
              <a:latin typeface="HP001 4 hàng" pitchFamily="34" charset="0"/>
            </a:endParaRPr>
          </a:p>
        </p:txBody>
      </p:sp>
      <p:sp>
        <p:nvSpPr>
          <p:cNvPr id="7" name="Rectangle 6"/>
          <p:cNvSpPr/>
          <p:nvPr/>
        </p:nvSpPr>
        <p:spPr>
          <a:xfrm>
            <a:off x="1263110" y="914400"/>
            <a:ext cx="6718506" cy="923330"/>
          </a:xfrm>
          <a:prstGeom prst="rect">
            <a:avLst/>
          </a:prstGeom>
          <a:noFill/>
        </p:spPr>
        <p:txBody>
          <a:bodyPr wrap="none" lIns="91440" tIns="45720" rIns="91440" bIns="45720">
            <a:spAutoFit/>
          </a:bodyPr>
          <a:lstStyle/>
          <a:p>
            <a:pPr algn="ctr"/>
            <a:r>
              <a:rPr lang="vi-VN" sz="5400" b="1" cap="none" spc="0" dirty="0" smtClean="0">
                <a:ln w="17780" cmpd="sng">
                  <a:solidFill>
                    <a:srgbClr val="FFFFFF"/>
                  </a:solidFill>
                  <a:prstDash val="solid"/>
                  <a:miter lim="800000"/>
                </a:ln>
                <a:solidFill>
                  <a:srgbClr val="00B050"/>
                </a:solidFill>
                <a:effectLst>
                  <a:outerShdw blurRad="50800" algn="tl" rotWithShape="0">
                    <a:srgbClr val="000000"/>
                  </a:outerShdw>
                </a:effectLst>
                <a:latin typeface="HP001 4 hàng" pitchFamily="34" charset="0"/>
              </a:rPr>
              <a:t>Cây xoài của ông em.</a:t>
            </a:r>
            <a:endParaRPr lang="en-US" sz="5400" b="1" cap="none" spc="0" dirty="0">
              <a:ln w="17780" cmpd="sng">
                <a:solidFill>
                  <a:srgbClr val="FFFFFF"/>
                </a:solidFill>
                <a:prstDash val="solid"/>
                <a:miter lim="800000"/>
              </a:ln>
              <a:solidFill>
                <a:srgbClr val="00B050"/>
              </a:solidFill>
              <a:effectLst>
                <a:outerShdw blurRad="50800" algn="tl" rotWithShape="0">
                  <a:srgbClr val="000000"/>
                </a:outerShdw>
              </a:effectLst>
              <a:latin typeface="HP001 4 hàng" pitchFamily="34" charset="0"/>
            </a:endParaRPr>
          </a:p>
        </p:txBody>
      </p:sp>
      <p:pic>
        <p:nvPicPr>
          <p:cNvPr id="8" name="Picture 7" descr="Cay_xoai_cua_ong_em.jpg.jpg"/>
          <p:cNvPicPr>
            <a:picLocks noChangeAspect="1"/>
          </p:cNvPicPr>
          <p:nvPr/>
        </p:nvPicPr>
        <p:blipFill>
          <a:blip r:embed="rId2" cstate="print"/>
          <a:stretch>
            <a:fillRect/>
          </a:stretch>
        </p:blipFill>
        <p:spPr>
          <a:xfrm>
            <a:off x="2286000" y="1981200"/>
            <a:ext cx="4343400" cy="48768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90600" y="381000"/>
            <a:ext cx="6553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1"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a:t>
            </a:r>
            <a:r>
              <a:rPr kumimoji="0" lang="vi-VN" sz="4000" b="1" i="0" u="none" strike="noStrike" cap="none" normalizeH="0" baseline="0" dirty="0" smtClean="0">
                <a:ln>
                  <a:noFill/>
                </a:ln>
                <a:solidFill>
                  <a:srgbClr val="FF0000"/>
                </a:solidFill>
                <a:effectLst/>
                <a:latin typeface="HP001 4 hàng" pitchFamily="34" charset="0"/>
                <a:ea typeface="Calibri" pitchFamily="34" charset="0"/>
                <a:cs typeface="Times New Roman" pitchFamily="18" charset="0"/>
              </a:rPr>
              <a:t>Cây xoài của ông em </a:t>
            </a:r>
            <a:endParaRPr kumimoji="0" lang="en-US" sz="4000" b="1" i="0" u="none" strike="noStrike" cap="none" normalizeH="0" baseline="0" dirty="0" smtClean="0">
              <a:ln>
                <a:noFill/>
              </a:ln>
              <a:solidFill>
                <a:srgbClr val="FF0000"/>
              </a:solidFill>
              <a:effectLst/>
              <a:latin typeface="Arial" pitchFamily="34" charset="0"/>
              <a:cs typeface="Arial" pitchFamily="34" charset="0"/>
            </a:endParaRPr>
          </a:p>
        </p:txBody>
      </p:sp>
      <p:sp>
        <p:nvSpPr>
          <p:cNvPr id="1026" name="Rectangle 2"/>
          <p:cNvSpPr>
            <a:spLocks noChangeArrowheads="1"/>
          </p:cNvSpPr>
          <p:nvPr/>
        </p:nvSpPr>
        <p:spPr bwMode="auto">
          <a:xfrm>
            <a:off x="685800" y="1066800"/>
            <a:ext cx="82296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vi-VN" sz="3200" b="1" dirty="0" smtClean="0">
                <a:latin typeface="+mj-lt"/>
                <a:ea typeface="Calibri" pitchFamily="34" charset="0"/>
                <a:cs typeface="Times New Roman" pitchFamily="18" charset="0"/>
              </a:rPr>
              <a:t>    </a:t>
            </a:r>
            <a:r>
              <a:rPr lang="vi-VN" sz="3600" b="1" dirty="0" smtClean="0">
                <a:latin typeface="+mj-lt"/>
                <a:ea typeface="Calibri" pitchFamily="34" charset="0"/>
                <a:cs typeface="Times New Roman" pitchFamily="18" charset="0"/>
              </a:rPr>
              <a:t>Ô</a:t>
            </a:r>
            <a:r>
              <a:rPr kumimoji="0" lang="vi-VN" sz="3600" b="1"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ng em trồng cây xoài cát này trước sân khi em còn đi lẫm chẫm. Cuối đông, hoa nở trắng cành. Đầu hè, quả sai lúc lỉu. Trông từng chùm quả to, đu đưa theo gió, em càng nhớ ông. Mùa xoài nào,mẹ em cũng chọn những quả chín vàng và to nhất bày lên bàn thờ ông.</a:t>
            </a:r>
            <a:endParaRPr kumimoji="0" lang="vi-VN" sz="3600" b="1"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3962400" y="5257800"/>
            <a:ext cx="460972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1"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Theo Đoàn Giỏi</a:t>
            </a: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a:t>
            </a:r>
            <a:endParaRPr kumimoji="0" lang="vi-VN"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14400" y="152400"/>
            <a:ext cx="6553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a:t>
            </a:r>
            <a:r>
              <a:rPr kumimoji="0" lang="vi-VN" sz="4000" b="1" i="0" u="none" strike="noStrike" cap="none" normalizeH="0" baseline="0" dirty="0" smtClean="0">
                <a:ln>
                  <a:noFill/>
                </a:ln>
                <a:solidFill>
                  <a:srgbClr val="FF0000"/>
                </a:solidFill>
                <a:effectLst/>
                <a:latin typeface="HP001 4 hàng" pitchFamily="34" charset="0"/>
                <a:ea typeface="Calibri" pitchFamily="34" charset="0"/>
                <a:cs typeface="Times New Roman" pitchFamily="18" charset="0"/>
              </a:rPr>
              <a:t>Cây xoài của ông em </a:t>
            </a:r>
            <a:endParaRPr kumimoji="0" lang="en-US"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26" name="Rectangle 2"/>
          <p:cNvSpPr>
            <a:spLocks noChangeArrowheads="1"/>
          </p:cNvSpPr>
          <p:nvPr/>
        </p:nvSpPr>
        <p:spPr bwMode="auto">
          <a:xfrm>
            <a:off x="304800" y="838200"/>
            <a:ext cx="82296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vi-VN" sz="3200" dirty="0" smtClean="0">
                <a:latin typeface="+mj-lt"/>
                <a:ea typeface="Calibri" pitchFamily="34" charset="0"/>
                <a:cs typeface="Times New Roman" pitchFamily="18" charset="0"/>
              </a:rPr>
              <a:t>    Ô</a:t>
            </a:r>
            <a:r>
              <a:rPr kumimoji="0" lang="vi-VN" sz="32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ng em trồng cây xoài cát này trước sân khi em còn đi lẫm chẫm. Cuối đông, hoa nở trắng cành. Đầu hè, quả sai lúc lỉu. Trông từng chùm quả to, đu đưa theo gió, em càng nhớ ông. Mùa xoài nào,mẹ em cũng chọn những quả chín vàng và to nhất bày lên bàn thờ ông.</a:t>
            </a:r>
            <a:endParaRPr kumimoji="0" lang="vi-VN" sz="32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3657600" y="4191000"/>
            <a:ext cx="460972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1"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Theo Đoàn Giỏi</a:t>
            </a: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a:t>
            </a:r>
            <a:endParaRPr kumimoji="0" lang="vi-V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ounded Rectangle 4"/>
          <p:cNvSpPr/>
          <p:nvPr/>
        </p:nvSpPr>
        <p:spPr>
          <a:xfrm>
            <a:off x="304800" y="5257800"/>
            <a:ext cx="8534400" cy="1295400"/>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dirty="0" smtClean="0">
                <a:solidFill>
                  <a:schemeClr val="tx1"/>
                </a:solidFill>
              </a:rPr>
              <a:t>Mẹ làm gì khi đến mùa xoài chín ?</a:t>
            </a:r>
            <a:endParaRPr lang="en-US" sz="4000" dirty="0">
              <a:solidFill>
                <a:schemeClr val="tx1"/>
              </a:solidFill>
            </a:endParaRPr>
          </a:p>
        </p:txBody>
      </p:sp>
      <p:sp>
        <p:nvSpPr>
          <p:cNvPr id="6" name="Rounded Rectangle 5"/>
          <p:cNvSpPr/>
          <p:nvPr/>
        </p:nvSpPr>
        <p:spPr>
          <a:xfrm>
            <a:off x="304800" y="5257800"/>
            <a:ext cx="8534400" cy="13716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dirty="0" smtClean="0">
                <a:solidFill>
                  <a:schemeClr val="tx1"/>
                </a:solidFill>
              </a:rPr>
              <a:t>Mẹ chọn những quả thơm ngon nhất bày lên bàn thờ ông .</a:t>
            </a:r>
            <a:endParaRPr lang="en-US" sz="36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xit" presetSubtype="0" fill="hold" grpId="1" nodeType="clickEffect">
                                  <p:stCondLst>
                                    <p:cond delay="0"/>
                                  </p:stCondLst>
                                  <p:childTnLst>
                                    <p:animEffect transition="out" filter="fade">
                                      <p:cBhvr>
                                        <p:cTn id="12" dur="1000"/>
                                        <p:tgtEl>
                                          <p:spTgt spid="5"/>
                                        </p:tgtEl>
                                      </p:cBhvr>
                                    </p:animEffect>
                                    <p:anim calcmode="lin" valueType="num">
                                      <p:cBhvr>
                                        <p:cTn id="13" dur="1000"/>
                                        <p:tgtEl>
                                          <p:spTgt spid="5"/>
                                        </p:tgtEl>
                                        <p:attrNameLst>
                                          <p:attrName>ppt_x</p:attrName>
                                        </p:attrNameLst>
                                      </p:cBhvr>
                                      <p:tavLst>
                                        <p:tav tm="0">
                                          <p:val>
                                            <p:strVal val="ppt_x"/>
                                          </p:val>
                                        </p:tav>
                                        <p:tav tm="100000">
                                          <p:val>
                                            <p:strVal val="ppt_x"/>
                                          </p:val>
                                        </p:tav>
                                      </p:tavLst>
                                    </p:anim>
                                    <p:anim calcmode="lin" valueType="num">
                                      <p:cBhvr>
                                        <p:cTn id="14" dur="100" decel="100000"/>
                                        <p:tgtEl>
                                          <p:spTgt spid="5"/>
                                        </p:tgtEl>
                                        <p:attrNameLst>
                                          <p:attrName>ppt_y</p:attrName>
                                        </p:attrNameLst>
                                      </p:cBhvr>
                                      <p:tavLst>
                                        <p:tav tm="0">
                                          <p:val>
                                            <p:strVal val="ppt_y"/>
                                          </p:val>
                                        </p:tav>
                                        <p:tav tm="100000">
                                          <p:val>
                                            <p:strVal val="ppt_y-.03"/>
                                          </p:val>
                                        </p:tav>
                                      </p:tavLst>
                                    </p:anim>
                                    <p:anim calcmode="lin" valueType="num">
                                      <p:cBhvr>
                                        <p:cTn id="15" dur="900" accel="100000">
                                          <p:stCondLst>
                                            <p:cond delay="100"/>
                                          </p:stCondLst>
                                        </p:cTn>
                                        <p:tgtEl>
                                          <p:spTgt spid="5"/>
                                        </p:tgtEl>
                                        <p:attrNameLst>
                                          <p:attrName>ppt_y</p:attrName>
                                        </p:attrNameLst>
                                      </p:cBhvr>
                                      <p:tavLst>
                                        <p:tav tm="0">
                                          <p:val>
                                            <p:strVal val="ppt_y"/>
                                          </p:val>
                                        </p:tav>
                                        <p:tav tm="100000">
                                          <p:val>
                                            <p:strVal val="ppt_y+1"/>
                                          </p:val>
                                        </p:tav>
                                      </p:tavLst>
                                    </p:anim>
                                    <p:set>
                                      <p:cBhvr>
                                        <p:cTn id="16" dur="1" fill="hold">
                                          <p:stCondLst>
                                            <p:cond delay="999"/>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90600" y="304800"/>
            <a:ext cx="6553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a:t>
            </a:r>
            <a:r>
              <a:rPr kumimoji="0" lang="vi-VN" sz="4000" b="1" i="0" u="none" strike="noStrike" cap="none" normalizeH="0" baseline="0" dirty="0" smtClean="0">
                <a:ln>
                  <a:noFill/>
                </a:ln>
                <a:solidFill>
                  <a:srgbClr val="FF0000"/>
                </a:solidFill>
                <a:effectLst/>
                <a:latin typeface="HP001 4 hàng" pitchFamily="34" charset="0"/>
                <a:ea typeface="Calibri" pitchFamily="34" charset="0"/>
                <a:cs typeface="Times New Roman" pitchFamily="18" charset="0"/>
              </a:rPr>
              <a:t>Cây xoài của ông em </a:t>
            </a:r>
            <a:endParaRPr kumimoji="0" lang="en-US"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26" name="Rectangle 2"/>
          <p:cNvSpPr>
            <a:spLocks noChangeArrowheads="1"/>
          </p:cNvSpPr>
          <p:nvPr/>
        </p:nvSpPr>
        <p:spPr bwMode="auto">
          <a:xfrm>
            <a:off x="685800" y="1066800"/>
            <a:ext cx="82296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vi-VN" sz="3200" dirty="0" smtClean="0">
                <a:latin typeface="+mj-lt"/>
                <a:ea typeface="Calibri" pitchFamily="34" charset="0"/>
                <a:cs typeface="Times New Roman" pitchFamily="18" charset="0"/>
              </a:rPr>
              <a:t>    </a:t>
            </a:r>
            <a:r>
              <a:rPr lang="vi-VN" sz="3600" dirty="0" smtClean="0">
                <a:latin typeface="+mj-lt"/>
                <a:ea typeface="Calibri" pitchFamily="34" charset="0"/>
                <a:cs typeface="Times New Roman" pitchFamily="18" charset="0"/>
              </a:rPr>
              <a:t>Ô</a:t>
            </a:r>
            <a:r>
              <a:rPr kumimoji="0" lang="vi-VN" sz="36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ng em trồng cây xoài cát này trước sân khi em còn đi lẫm chẫm. Cuối đông, hoa nở trắng cành. Đầu hè, quả sai lúc lỉu. Trông từng chùm quả to, đu đưa theo gió, em càng nhớ ông. Mùa xoài nào,mẹ em cũng chọn những quả chín vàng và to nhất bày lên bàn thờ ông.</a:t>
            </a:r>
            <a:endParaRPr kumimoji="0" lang="vi-VN"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3962400" y="5257800"/>
            <a:ext cx="460972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1"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Theo Đoàn Giỏi</a:t>
            </a: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a:t>
            </a:r>
            <a:endParaRPr kumimoji="0" lang="vi-VN"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TextBox 4"/>
          <p:cNvSpPr txBox="1"/>
          <p:nvPr/>
        </p:nvSpPr>
        <p:spPr>
          <a:xfrm>
            <a:off x="304800" y="5867400"/>
            <a:ext cx="8458200" cy="707886"/>
          </a:xfrm>
          <a:prstGeom prst="rect">
            <a:avLst/>
          </a:prstGeom>
          <a:noFill/>
        </p:spPr>
        <p:txBody>
          <a:bodyPr wrap="square" rtlCol="0">
            <a:spAutoFit/>
          </a:bodyPr>
          <a:lstStyle/>
          <a:p>
            <a:pPr>
              <a:buFont typeface="Wingdings" pitchFamily="2" charset="2"/>
              <a:buChar char="v"/>
            </a:pPr>
            <a:r>
              <a:rPr lang="vi-VN" sz="4000" dirty="0" smtClean="0">
                <a:solidFill>
                  <a:srgbClr val="FF0000"/>
                </a:solidFill>
              </a:rPr>
              <a:t>Đoạn trích này gồm có mấy câu ?</a:t>
            </a:r>
            <a:endParaRPr lang="en-US" sz="4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i="1" dirty="0" smtClean="0"/>
              <a:t>Luyện đọc từ khó  </a:t>
            </a:r>
            <a:endParaRPr lang="en-US" i="1" dirty="0"/>
          </a:p>
        </p:txBody>
      </p:sp>
      <p:sp>
        <p:nvSpPr>
          <p:cNvPr id="4" name="Cloud 3"/>
          <p:cNvSpPr/>
          <p:nvPr/>
        </p:nvSpPr>
        <p:spPr>
          <a:xfrm>
            <a:off x="304800" y="1295400"/>
            <a:ext cx="4114800" cy="2133600"/>
          </a:xfrm>
          <a:prstGeom prst="cloud">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rPr>
              <a:t>L</a:t>
            </a:r>
            <a:r>
              <a:rPr lang="vi-VN" sz="3200" b="1" dirty="0" smtClean="0">
                <a:solidFill>
                  <a:srgbClr val="FF0000"/>
                </a:solidFill>
              </a:rPr>
              <a:t>ẫm</a:t>
            </a:r>
            <a:r>
              <a:rPr lang="vi-VN" sz="3200" b="1" dirty="0" smtClean="0">
                <a:solidFill>
                  <a:schemeClr val="tx1"/>
                </a:solidFill>
              </a:rPr>
              <a:t> ch</a:t>
            </a:r>
            <a:r>
              <a:rPr lang="vi-VN" sz="3200" b="1" dirty="0" smtClean="0">
                <a:solidFill>
                  <a:srgbClr val="FF0000"/>
                </a:solidFill>
              </a:rPr>
              <a:t>ẫm</a:t>
            </a:r>
            <a:r>
              <a:rPr lang="vi-VN" sz="3200" b="1" dirty="0" smtClean="0">
                <a:solidFill>
                  <a:schemeClr val="tx1"/>
                </a:solidFill>
              </a:rPr>
              <a:t> </a:t>
            </a:r>
            <a:endParaRPr lang="en-US" sz="3200" b="1" dirty="0">
              <a:solidFill>
                <a:schemeClr val="tx1"/>
              </a:solidFill>
            </a:endParaRPr>
          </a:p>
        </p:txBody>
      </p:sp>
      <p:sp>
        <p:nvSpPr>
          <p:cNvPr id="5" name="Cloud 4"/>
          <p:cNvSpPr/>
          <p:nvPr/>
        </p:nvSpPr>
        <p:spPr>
          <a:xfrm>
            <a:off x="609600" y="3810000"/>
            <a:ext cx="3962400" cy="2362200"/>
          </a:xfrm>
          <a:prstGeom prst="cloud">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rPr>
              <a:t> </a:t>
            </a:r>
            <a:r>
              <a:rPr lang="vi-VN" sz="3200" b="1" dirty="0" smtClean="0">
                <a:solidFill>
                  <a:srgbClr val="FF0000"/>
                </a:solidFill>
              </a:rPr>
              <a:t> Tr</a:t>
            </a:r>
            <a:r>
              <a:rPr lang="vi-VN" sz="3200" b="1" dirty="0" smtClean="0">
                <a:solidFill>
                  <a:schemeClr val="tx1"/>
                </a:solidFill>
              </a:rPr>
              <a:t>ắng c</a:t>
            </a:r>
            <a:r>
              <a:rPr lang="vi-VN" sz="3200" b="1" dirty="0" smtClean="0">
                <a:solidFill>
                  <a:srgbClr val="FF0000"/>
                </a:solidFill>
              </a:rPr>
              <a:t>ành</a:t>
            </a:r>
            <a:r>
              <a:rPr lang="vi-VN" sz="3200" b="1" dirty="0" smtClean="0">
                <a:solidFill>
                  <a:schemeClr val="tx1"/>
                </a:solidFill>
              </a:rPr>
              <a:t>    </a:t>
            </a:r>
            <a:endParaRPr lang="en-US" sz="3200" b="1" dirty="0">
              <a:solidFill>
                <a:schemeClr val="tx1"/>
              </a:solidFill>
            </a:endParaRPr>
          </a:p>
        </p:txBody>
      </p:sp>
      <p:sp>
        <p:nvSpPr>
          <p:cNvPr id="6" name="Cloud 5"/>
          <p:cNvSpPr/>
          <p:nvPr/>
        </p:nvSpPr>
        <p:spPr>
          <a:xfrm>
            <a:off x="5029200" y="3733800"/>
            <a:ext cx="3657600" cy="2514600"/>
          </a:xfrm>
          <a:prstGeom prst="cloud">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rPr>
              <a:t>C</a:t>
            </a:r>
            <a:r>
              <a:rPr lang="vi-VN" sz="3200" b="1" dirty="0" smtClean="0">
                <a:solidFill>
                  <a:srgbClr val="FF0000"/>
                </a:solidFill>
              </a:rPr>
              <a:t>ây</a:t>
            </a:r>
            <a:r>
              <a:rPr lang="vi-VN" sz="3200" b="1" dirty="0" smtClean="0">
                <a:solidFill>
                  <a:schemeClr val="tx1"/>
                </a:solidFill>
              </a:rPr>
              <a:t> </a:t>
            </a:r>
            <a:r>
              <a:rPr lang="vi-VN" sz="3200" b="1" dirty="0" smtClean="0">
                <a:solidFill>
                  <a:srgbClr val="FF0000"/>
                </a:solidFill>
              </a:rPr>
              <a:t>xoài  </a:t>
            </a:r>
            <a:endParaRPr lang="en-US" sz="3200" b="1" dirty="0">
              <a:solidFill>
                <a:srgbClr val="FF0000"/>
              </a:solidFill>
            </a:endParaRPr>
          </a:p>
        </p:txBody>
      </p:sp>
      <p:sp>
        <p:nvSpPr>
          <p:cNvPr id="7" name="Cloud 6"/>
          <p:cNvSpPr/>
          <p:nvPr/>
        </p:nvSpPr>
        <p:spPr>
          <a:xfrm>
            <a:off x="4876800" y="1066800"/>
            <a:ext cx="3352800" cy="2514600"/>
          </a:xfrm>
          <a:prstGeom prst="cloud">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smtClean="0">
                <a:solidFill>
                  <a:schemeClr val="tx1"/>
                </a:solidFill>
              </a:rPr>
              <a:t>L</a:t>
            </a:r>
            <a:r>
              <a:rPr lang="vi-VN" sz="3200" b="1" dirty="0" smtClean="0">
                <a:solidFill>
                  <a:srgbClr val="FF0000"/>
                </a:solidFill>
              </a:rPr>
              <a:t>úc</a:t>
            </a:r>
            <a:r>
              <a:rPr lang="vi-VN" sz="3200" b="1" dirty="0" smtClean="0">
                <a:solidFill>
                  <a:schemeClr val="tx1"/>
                </a:solidFill>
              </a:rPr>
              <a:t> l</a:t>
            </a:r>
            <a:r>
              <a:rPr lang="vi-VN" sz="3200" b="1" dirty="0" smtClean="0">
                <a:solidFill>
                  <a:srgbClr val="FF0000"/>
                </a:solidFill>
              </a:rPr>
              <a:t>ỉu</a:t>
            </a:r>
            <a:r>
              <a:rPr lang="vi-VN" sz="3200" b="1" dirty="0" smtClean="0">
                <a:solidFill>
                  <a:schemeClr val="tx1"/>
                </a:solidFill>
              </a:rPr>
              <a:t> </a:t>
            </a:r>
            <a:r>
              <a:rPr lang="vi-VN" sz="3200" dirty="0" smtClean="0"/>
              <a:t> </a:t>
            </a:r>
            <a:endParaRPr lang="en-US" sz="3200"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amond(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1447800" y="2895600"/>
            <a:ext cx="6477000" cy="1015663"/>
          </a:xfrm>
          <a:prstGeom prst="rect">
            <a:avLst/>
          </a:prstGeom>
          <a:noFill/>
        </p:spPr>
        <p:txBody>
          <a:bodyPr wrap="square" rtlCol="0">
            <a:spAutoFit/>
          </a:bodyPr>
          <a:lstStyle/>
          <a:p>
            <a:r>
              <a:rPr lang="vi-VN" sz="6000" b="1" dirty="0" smtClean="0"/>
              <a:t>   Viết bảng con </a:t>
            </a:r>
            <a:endParaRPr lang="en-US" sz="6000" b="1" dirty="0"/>
          </a:p>
        </p:txBody>
      </p:sp>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sp>
        <p:nvSpPr>
          <p:cNvPr id="4" name="Rectangle 3"/>
          <p:cNvSpPr/>
          <p:nvPr/>
        </p:nvSpPr>
        <p:spPr>
          <a:xfrm>
            <a:off x="2286000" y="-457200"/>
            <a:ext cx="4404091" cy="1754326"/>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vi-VN"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a:t>
            </a:r>
          </a:p>
          <a:p>
            <a:pPr algn="ctr"/>
            <a:r>
              <a:rPr lang="vi-VN"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Viết Chính tả</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Rectangle 5"/>
          <p:cNvSpPr/>
          <p:nvPr/>
        </p:nvSpPr>
        <p:spPr>
          <a:xfrm>
            <a:off x="1490622" y="1295400"/>
            <a:ext cx="5958682" cy="769441"/>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vi-VN" sz="4400" b="1" cap="none" spc="0" dirty="0" smtClean="0">
                <a:ln/>
                <a:solidFill>
                  <a:schemeClr val="accent3"/>
                </a:solidFill>
                <a:effectLst/>
              </a:rPr>
              <a:t>Cây xoài của ông em.</a:t>
            </a:r>
            <a:endParaRPr lang="en-US" sz="4400" b="1" cap="none" spc="0" dirty="0">
              <a:ln/>
              <a:solidFill>
                <a:schemeClr val="accent3"/>
              </a:solidFill>
              <a:effectLst/>
            </a:endParaRPr>
          </a:p>
        </p:txBody>
      </p:sp>
      <p:sp>
        <p:nvSpPr>
          <p:cNvPr id="5" name="Rectangle 2"/>
          <p:cNvSpPr>
            <a:spLocks noChangeArrowheads="1"/>
          </p:cNvSpPr>
          <p:nvPr/>
        </p:nvSpPr>
        <p:spPr bwMode="auto">
          <a:xfrm>
            <a:off x="1066800" y="2895600"/>
            <a:ext cx="7315200" cy="3581400"/>
          </a:xfrm>
          <a:prstGeom prst="rect">
            <a:avLst/>
          </a:prstGeom>
          <a:noFill/>
          <a:ln w="9525">
            <a:noFill/>
            <a:miter lim="800000"/>
            <a:headEnd/>
            <a:tailEnd/>
          </a:ln>
        </p:spPr>
        <p:txBody>
          <a:bodyPr anchor="ctr"/>
          <a:lstStyle/>
          <a:p>
            <a:pPr>
              <a:lnSpc>
                <a:spcPct val="150000"/>
              </a:lnSpc>
            </a:pPr>
            <a:r>
              <a:rPr lang="en-US" sz="2800" dirty="0">
                <a:solidFill>
                  <a:schemeClr val="accent2"/>
                </a:solidFill>
              </a:rPr>
              <a:t>- </a:t>
            </a:r>
            <a:r>
              <a:rPr lang="en-US" sz="2800" dirty="0" err="1">
                <a:solidFill>
                  <a:srgbClr val="3333FF"/>
                </a:solidFill>
                <a:latin typeface="Times New Roman" pitchFamily="18" charset="0"/>
              </a:rPr>
              <a:t>Lưng</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thẳng</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không</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tì</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ngực</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vào</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bàn</a:t>
            </a:r>
            <a:r>
              <a:rPr lang="en-US" sz="2800" dirty="0">
                <a:solidFill>
                  <a:srgbClr val="3333FF"/>
                </a:solidFill>
                <a:latin typeface="Times New Roman" pitchFamily="18" charset="0"/>
              </a:rPr>
              <a:t>.</a:t>
            </a:r>
            <a:br>
              <a:rPr lang="en-US" sz="2800" dirty="0">
                <a:solidFill>
                  <a:srgbClr val="3333FF"/>
                </a:solidFill>
                <a:latin typeface="Times New Roman" pitchFamily="18" charset="0"/>
              </a:rPr>
            </a:b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Đầu</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hơi</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cúi</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Mắt</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cách</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vở</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khoảng</a:t>
            </a:r>
            <a:r>
              <a:rPr lang="en-US" sz="2800" dirty="0">
                <a:solidFill>
                  <a:srgbClr val="3333FF"/>
                </a:solidFill>
                <a:latin typeface="Times New Roman" pitchFamily="18" charset="0"/>
              </a:rPr>
              <a:t> 25cm.</a:t>
            </a:r>
            <a:br>
              <a:rPr lang="en-US" sz="2800" dirty="0">
                <a:solidFill>
                  <a:srgbClr val="3333FF"/>
                </a:solidFill>
                <a:latin typeface="Times New Roman" pitchFamily="18" charset="0"/>
              </a:rPr>
            </a:b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Tay</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phải</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cầm</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bút</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tay</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trái</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tì</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nhẹ</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lên</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mép</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vở</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để</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giữ</a:t>
            </a:r>
            <a:r>
              <a:rPr lang="en-US" sz="2800" dirty="0">
                <a:solidFill>
                  <a:srgbClr val="3333FF"/>
                </a:solidFill>
                <a:latin typeface="Times New Roman" pitchFamily="18" charset="0"/>
              </a:rPr>
              <a:t>.</a:t>
            </a:r>
            <a:br>
              <a:rPr lang="en-US" sz="2800" dirty="0">
                <a:solidFill>
                  <a:srgbClr val="3333FF"/>
                </a:solidFill>
                <a:latin typeface="Times New Roman" pitchFamily="18" charset="0"/>
              </a:rPr>
            </a:b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Hai</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chân</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để</a:t>
            </a:r>
            <a:r>
              <a:rPr lang="en-US" sz="2800" dirty="0">
                <a:solidFill>
                  <a:srgbClr val="3333FF"/>
                </a:solidFill>
                <a:latin typeface="Times New Roman" pitchFamily="18" charset="0"/>
              </a:rPr>
              <a:t> song </a:t>
            </a:r>
            <a:r>
              <a:rPr lang="en-US" sz="2800" dirty="0" err="1">
                <a:solidFill>
                  <a:srgbClr val="3333FF"/>
                </a:solidFill>
                <a:latin typeface="Times New Roman" pitchFamily="18" charset="0"/>
              </a:rPr>
              <a:t>song</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thoải</a:t>
            </a:r>
            <a:r>
              <a:rPr lang="en-US" sz="2800" dirty="0">
                <a:solidFill>
                  <a:srgbClr val="3333FF"/>
                </a:solidFill>
                <a:latin typeface="Times New Roman" pitchFamily="18" charset="0"/>
              </a:rPr>
              <a:t> </a:t>
            </a:r>
            <a:r>
              <a:rPr lang="en-US" sz="2800" dirty="0" err="1">
                <a:solidFill>
                  <a:srgbClr val="3333FF"/>
                </a:solidFill>
                <a:latin typeface="Times New Roman" pitchFamily="18" charset="0"/>
              </a:rPr>
              <a:t>mái</a:t>
            </a:r>
            <a:r>
              <a:rPr lang="en-US" sz="2800" dirty="0">
                <a:solidFill>
                  <a:srgbClr val="3333FF"/>
                </a:solidFill>
                <a:latin typeface="Times New Roman" pitchFamily="18" charset="0"/>
              </a:rPr>
              <a:t>.</a:t>
            </a:r>
          </a:p>
        </p:txBody>
      </p:sp>
      <p:sp>
        <p:nvSpPr>
          <p:cNvPr id="8" name="TextBox 7"/>
          <p:cNvSpPr txBox="1"/>
          <p:nvPr/>
        </p:nvSpPr>
        <p:spPr>
          <a:xfrm>
            <a:off x="1676400" y="2286000"/>
            <a:ext cx="5715001" cy="646331"/>
          </a:xfrm>
          <a:prstGeom prst="rect">
            <a:avLst/>
          </a:prstGeom>
          <a:noFill/>
        </p:spPr>
        <p:txBody>
          <a:bodyPr>
            <a:spAutoFit/>
          </a:bodyPr>
          <a:lstStyle/>
          <a:p>
            <a:pPr>
              <a:defRPr/>
            </a:pPr>
            <a:r>
              <a:rPr lang="en-US" sz="3600" dirty="0" err="1">
                <a:solidFill>
                  <a:schemeClr val="tx1"/>
                </a:solidFill>
                <a:effectLst>
                  <a:glow rad="101600">
                    <a:srgbClr val="FFFF00">
                      <a:alpha val="60000"/>
                    </a:srgbClr>
                  </a:glow>
                </a:effectLst>
                <a:latin typeface="Tahoma" pitchFamily="34" charset="0"/>
                <a:ea typeface="Tahoma" pitchFamily="34" charset="0"/>
                <a:cs typeface="Tahoma" pitchFamily="34" charset="0"/>
              </a:rPr>
              <a:t>Tư</a:t>
            </a:r>
            <a:r>
              <a:rPr lang="en-US" sz="3600" dirty="0">
                <a:solidFill>
                  <a:schemeClr val="tx1"/>
                </a:solidFill>
                <a:effectLst>
                  <a:glow rad="101600">
                    <a:srgbClr val="FFFF00">
                      <a:alpha val="60000"/>
                    </a:srgbClr>
                  </a:glow>
                </a:effectLst>
                <a:latin typeface="Tahoma" pitchFamily="34" charset="0"/>
                <a:ea typeface="Tahoma" pitchFamily="34" charset="0"/>
                <a:cs typeface="Tahoma" pitchFamily="34" charset="0"/>
              </a:rPr>
              <a:t> </a:t>
            </a:r>
            <a:r>
              <a:rPr lang="en-US" sz="3600" dirty="0" err="1">
                <a:solidFill>
                  <a:schemeClr val="tx1"/>
                </a:solidFill>
                <a:effectLst>
                  <a:glow rad="101600">
                    <a:srgbClr val="FFFF00">
                      <a:alpha val="60000"/>
                    </a:srgbClr>
                  </a:glow>
                </a:effectLst>
                <a:latin typeface="Tahoma" pitchFamily="34" charset="0"/>
                <a:ea typeface="Tahoma" pitchFamily="34" charset="0"/>
                <a:cs typeface="Tahoma" pitchFamily="34" charset="0"/>
              </a:rPr>
              <a:t>thế</a:t>
            </a:r>
            <a:r>
              <a:rPr lang="en-US" sz="3600" dirty="0">
                <a:solidFill>
                  <a:schemeClr val="tx1"/>
                </a:solidFill>
                <a:effectLst>
                  <a:glow rad="101600">
                    <a:srgbClr val="FFFF00">
                      <a:alpha val="60000"/>
                    </a:srgbClr>
                  </a:glow>
                </a:effectLst>
                <a:latin typeface="Tahoma" pitchFamily="34" charset="0"/>
                <a:ea typeface="Tahoma" pitchFamily="34" charset="0"/>
                <a:cs typeface="Tahoma" pitchFamily="34" charset="0"/>
              </a:rPr>
              <a:t> </a:t>
            </a:r>
            <a:r>
              <a:rPr lang="en-US" sz="3600" dirty="0" err="1">
                <a:solidFill>
                  <a:schemeClr val="tx1"/>
                </a:solidFill>
                <a:effectLst>
                  <a:glow rad="101600">
                    <a:srgbClr val="FFFF00">
                      <a:alpha val="60000"/>
                    </a:srgbClr>
                  </a:glow>
                </a:effectLst>
                <a:latin typeface="Tahoma" pitchFamily="34" charset="0"/>
                <a:ea typeface="Tahoma" pitchFamily="34" charset="0"/>
                <a:cs typeface="Tahoma" pitchFamily="34" charset="0"/>
              </a:rPr>
              <a:t>ngồi</a:t>
            </a:r>
            <a:r>
              <a:rPr lang="en-US" sz="3600" dirty="0">
                <a:solidFill>
                  <a:schemeClr val="tx1"/>
                </a:solidFill>
                <a:effectLst>
                  <a:glow rad="101600">
                    <a:srgbClr val="FFFF00">
                      <a:alpha val="60000"/>
                    </a:srgbClr>
                  </a:glow>
                </a:effectLst>
                <a:latin typeface="Tahoma" pitchFamily="34" charset="0"/>
                <a:ea typeface="Tahoma" pitchFamily="34" charset="0"/>
                <a:cs typeface="Tahoma" pitchFamily="34" charset="0"/>
              </a:rPr>
              <a:t> </a:t>
            </a:r>
            <a:r>
              <a:rPr lang="en-US" sz="3600" dirty="0" err="1">
                <a:solidFill>
                  <a:schemeClr val="tx1"/>
                </a:solidFill>
                <a:effectLst>
                  <a:glow rad="101600">
                    <a:srgbClr val="FFFF00">
                      <a:alpha val="60000"/>
                    </a:srgbClr>
                  </a:glow>
                </a:effectLst>
                <a:latin typeface="Tahoma" pitchFamily="34" charset="0"/>
                <a:ea typeface="Tahoma" pitchFamily="34" charset="0"/>
                <a:cs typeface="Tahoma" pitchFamily="34" charset="0"/>
              </a:rPr>
              <a:t>khi</a:t>
            </a:r>
            <a:r>
              <a:rPr lang="en-US" sz="3600" dirty="0">
                <a:solidFill>
                  <a:schemeClr val="tx1"/>
                </a:solidFill>
                <a:effectLst>
                  <a:glow rad="101600">
                    <a:srgbClr val="FFFF00">
                      <a:alpha val="60000"/>
                    </a:srgbClr>
                  </a:glow>
                </a:effectLst>
                <a:latin typeface="Tahoma" pitchFamily="34" charset="0"/>
                <a:ea typeface="Tahoma" pitchFamily="34" charset="0"/>
                <a:cs typeface="Tahoma" pitchFamily="34" charset="0"/>
              </a:rPr>
              <a:t> </a:t>
            </a:r>
            <a:r>
              <a:rPr lang="en-US" sz="3600" dirty="0" err="1">
                <a:solidFill>
                  <a:schemeClr val="tx1"/>
                </a:solidFill>
                <a:effectLst>
                  <a:glow rad="101600">
                    <a:srgbClr val="FFFF00">
                      <a:alpha val="60000"/>
                    </a:srgbClr>
                  </a:glow>
                </a:effectLst>
                <a:latin typeface="Tahoma" pitchFamily="34" charset="0"/>
                <a:ea typeface="Tahoma" pitchFamily="34" charset="0"/>
                <a:cs typeface="Tahoma" pitchFamily="34" charset="0"/>
              </a:rPr>
              <a:t>viết</a:t>
            </a:r>
            <a:r>
              <a:rPr lang="en-US" sz="3600" dirty="0">
                <a:solidFill>
                  <a:schemeClr val="tx1"/>
                </a:solidFill>
                <a:effectLst>
                  <a:glow rad="101600">
                    <a:srgbClr val="FFFF00">
                      <a:alpha val="60000"/>
                    </a:srgbClr>
                  </a:glow>
                </a:effectLst>
                <a:latin typeface="Tahoma" pitchFamily="34" charset="0"/>
                <a:ea typeface="Tahoma" pitchFamily="34" charset="0"/>
                <a:cs typeface="Tahoma" pitchFamily="34" charset="0"/>
              </a:rPr>
              <a:t> </a:t>
            </a:r>
            <a:r>
              <a:rPr lang="en-US" sz="3600" dirty="0" err="1">
                <a:solidFill>
                  <a:schemeClr val="tx1"/>
                </a:solidFill>
                <a:effectLst>
                  <a:glow rad="101600">
                    <a:srgbClr val="FFFF00">
                      <a:alpha val="60000"/>
                    </a:srgbClr>
                  </a:glow>
                </a:effectLst>
                <a:latin typeface="Tahoma" pitchFamily="34" charset="0"/>
                <a:ea typeface="Tahoma" pitchFamily="34" charset="0"/>
                <a:cs typeface="Tahoma" pitchFamily="34" charset="0"/>
              </a:rPr>
              <a:t>bài</a:t>
            </a:r>
            <a:endParaRPr lang="en-US" sz="3600" dirty="0">
              <a:solidFill>
                <a:schemeClr val="tx1"/>
              </a:solidFill>
              <a:effectLst>
                <a:glow rad="101600">
                  <a:srgbClr val="FFFF00">
                    <a:alpha val="60000"/>
                  </a:srgbClr>
                </a:glow>
              </a:effectLst>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4)">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1025" name="Rectangle 1"/>
          <p:cNvSpPr>
            <a:spLocks noChangeArrowheads="1"/>
          </p:cNvSpPr>
          <p:nvPr/>
        </p:nvSpPr>
        <p:spPr bwMode="auto">
          <a:xfrm>
            <a:off x="990600" y="381000"/>
            <a:ext cx="6553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a:t>
            </a:r>
            <a:r>
              <a:rPr kumimoji="0" lang="vi-VN" sz="4000" b="1" i="0" u="none" strike="noStrike" cap="none" normalizeH="0" baseline="0" dirty="0" smtClean="0">
                <a:ln>
                  <a:noFill/>
                </a:ln>
                <a:solidFill>
                  <a:srgbClr val="FF0000"/>
                </a:solidFill>
                <a:effectLst/>
                <a:latin typeface="HP001 4 hàng" pitchFamily="34" charset="0"/>
                <a:ea typeface="Calibri" pitchFamily="34" charset="0"/>
                <a:cs typeface="Times New Roman" pitchFamily="18" charset="0"/>
              </a:rPr>
              <a:t>Cây xoài của ông em </a:t>
            </a:r>
            <a:endParaRPr kumimoji="0" lang="en-US"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26" name="Rectangle 2"/>
          <p:cNvSpPr>
            <a:spLocks noChangeArrowheads="1"/>
          </p:cNvSpPr>
          <p:nvPr/>
        </p:nvSpPr>
        <p:spPr bwMode="auto">
          <a:xfrm>
            <a:off x="381000" y="1066800"/>
            <a:ext cx="82296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vi-VN" sz="3200" dirty="0" smtClean="0">
                <a:latin typeface="+mj-lt"/>
                <a:ea typeface="Calibri" pitchFamily="34" charset="0"/>
                <a:cs typeface="Times New Roman" pitchFamily="18" charset="0"/>
              </a:rPr>
              <a:t>    </a:t>
            </a:r>
            <a:r>
              <a:rPr lang="vi-VN" sz="3600" dirty="0" smtClean="0">
                <a:latin typeface="+mj-lt"/>
                <a:ea typeface="Calibri" pitchFamily="34" charset="0"/>
                <a:cs typeface="Times New Roman" pitchFamily="18" charset="0"/>
              </a:rPr>
              <a:t>Ô</a:t>
            </a:r>
            <a:r>
              <a:rPr kumimoji="0" lang="vi-VN" sz="36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ng em trồng cây xoài cát này trước sân khi em còn đi lẫm chẫm. Cuối đông, hoa nở trắng cành. Đầu hè, quả sai lúc lỉu. Trông từng chùm quả to, đu đưa theo gió, em càng nhớ ông. Mùa xoài nào,mẹ em cũng chọn những quả chín vàng và to nhất bày lên bàn thờ ông.</a:t>
            </a:r>
            <a:endParaRPr kumimoji="0" lang="vi-VN"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3962400" y="5257800"/>
            <a:ext cx="4609723"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vi-VN" sz="2800" b="1"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             Theo Đoàn Giỏi</a:t>
            </a:r>
            <a:r>
              <a:rPr kumimoji="0" lang="vi-VN" sz="2800" b="0" i="0" u="none" strike="noStrike" cap="none" normalizeH="0" baseline="0" dirty="0" smtClean="0">
                <a:ln>
                  <a:noFill/>
                </a:ln>
                <a:solidFill>
                  <a:schemeClr val="tx1"/>
                </a:solidFill>
                <a:effectLst/>
                <a:latin typeface="HP001 4 hàng" pitchFamily="34" charset="0"/>
                <a:ea typeface="Calibri" pitchFamily="34" charset="0"/>
                <a:cs typeface="Times New Roman" pitchFamily="18" charset="0"/>
              </a:rPr>
              <a:t>.</a:t>
            </a:r>
            <a:endParaRPr kumimoji="0" lang="vi-VN"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431</TotalTime>
  <Words>444</Words>
  <Application>Microsoft Office PowerPoint</Application>
  <PresentationFormat>On-screen Show (4:3)</PresentationFormat>
  <Paragraphs>42</Paragraphs>
  <Slides>12</Slides>
  <Notes>0</Notes>
  <HiddenSlides>0</HiddenSlides>
  <MMClips>1</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Luyện đọc từ khó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TỜ RINH</dc:creator>
  <cp:lastModifiedBy>SKY</cp:lastModifiedBy>
  <cp:revision>29</cp:revision>
  <dcterms:created xsi:type="dcterms:W3CDTF">2017-10-28T11:13:04Z</dcterms:created>
  <dcterms:modified xsi:type="dcterms:W3CDTF">2020-11-20T04:29:48Z</dcterms:modified>
</cp:coreProperties>
</file>