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handoutMasterIdLst>
    <p:handoutMasterId r:id="rId27"/>
  </p:handoutMasterIdLst>
  <p:sldIdLst>
    <p:sldId id="376" r:id="rId2"/>
    <p:sldId id="323" r:id="rId3"/>
    <p:sldId id="371" r:id="rId4"/>
    <p:sldId id="367" r:id="rId5"/>
    <p:sldId id="360" r:id="rId6"/>
    <p:sldId id="335" r:id="rId7"/>
    <p:sldId id="260" r:id="rId8"/>
    <p:sldId id="333" r:id="rId9"/>
    <p:sldId id="364" r:id="rId10"/>
    <p:sldId id="324" r:id="rId11"/>
    <p:sldId id="336" r:id="rId12"/>
    <p:sldId id="377" r:id="rId13"/>
    <p:sldId id="372" r:id="rId14"/>
    <p:sldId id="325" r:id="rId15"/>
    <p:sldId id="353" r:id="rId16"/>
    <p:sldId id="339" r:id="rId17"/>
    <p:sldId id="340" r:id="rId18"/>
    <p:sldId id="341" r:id="rId19"/>
    <p:sldId id="374" r:id="rId20"/>
    <p:sldId id="314" r:id="rId21"/>
    <p:sldId id="350" r:id="rId22"/>
    <p:sldId id="351" r:id="rId23"/>
    <p:sldId id="352" r:id="rId24"/>
    <p:sldId id="285" r:id="rId25"/>
  </p:sldIdLst>
  <p:sldSz cx="9144000" cy="6858000" type="screen4x3"/>
  <p:notesSz cx="6735763" cy="98663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0" clrIdx="0">
    <p:extLst>
      <p:ext uri="{19B8F6BF-5375-455C-9EA6-DF929625EA0E}">
        <p15:presenceInfo xmlns:p15="http://schemas.microsoft.com/office/powerpoint/2012/main" xmlns="" userId="H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D25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029" autoAdjust="0"/>
    <p:restoredTop sz="94660"/>
  </p:normalViewPr>
  <p:slideViewPr>
    <p:cSldViewPr>
      <p:cViewPr>
        <p:scale>
          <a:sx n="81" d="100"/>
          <a:sy n="81" d="100"/>
        </p:scale>
        <p:origin x="-1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BADFDE3-E041-41A9-A32D-496B3039A37D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67D4780-EC57-46BE-9ADA-B0928BE28B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868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17E83BC-553F-4900-8366-E0390A30F9F9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F355E7A-F9AF-4CFD-89F7-68DC26ECF0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4166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B2A99-C92E-42D1-ACEE-7A17B0F480F8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1FE5B-9333-4806-BC0E-6D042135AB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812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F05C7-0031-4AD3-9A52-E87CCC27F5A7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42CAB-0064-4C2F-8732-6EA5EC646E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227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A64FB-E4FF-44A6-BBC3-7FEE98E276C3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B3D32-87CA-42B2-8139-E075D2740B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660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5116F-6433-45C3-B0D2-275552074F43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642F0-9656-4D9F-907B-35CECA067E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40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2B8FD-1C25-4AE2-9BB5-0A2F28FE1F84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25E80-1690-46FB-9916-E51C25C9D3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17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AACE2-D544-4BAA-827A-66D25E8B2797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85AF6-E32E-4447-A215-19A9EAA0AB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41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F8B5F-7F3B-4E1E-9187-E8BB0978797B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4F1B1-184B-464C-BB9E-AB2596B5A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13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C031A-C51E-4EA6-86ED-C53F7C1FAD08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78534-4BC7-4A9B-8E3D-3238312DE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908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8EE33-EDF4-43D7-B321-1954EBCEBA91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A1483-C900-4651-9EB0-BE84325208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75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660C6-E1A0-4F72-9443-DEE06336F227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29E77-4305-43BA-93F7-9A840A1D4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820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2EF6C-212D-4EEC-A9FF-2366CD2A08A2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23557-28ED-483F-92AE-E9944C5E77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99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B06D34-52D8-46B3-AB26-74094DB0AB38}" type="datetimeFigureOut">
              <a:rPr lang="en-US"/>
              <a:pPr>
                <a:defRPr/>
              </a:pPr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8B81EE-7FB0-41D8-9D77-4A05F7AACA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audio" Target="../media/audio2.wav"/><Relationship Id="rId7" Type="http://schemas.openxmlformats.org/officeDocument/2006/relationships/image" Target="../media/image6.gif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11%20-%201%20thao%20giang\FPT%20-%20Studio%20-%20Nhac%20mung%20chien%20thang%202.mp3" TargetMode="External"/><Relationship Id="rId6" Type="http://schemas.openxmlformats.org/officeDocument/2006/relationships/image" Target="../media/image5.gif"/><Relationship Id="rId11" Type="http://schemas.openxmlformats.org/officeDocument/2006/relationships/image" Target="../media/image16.png"/><Relationship Id="rId5" Type="http://schemas.openxmlformats.org/officeDocument/2006/relationships/audio" Target="../media/audio4.wav"/><Relationship Id="rId10" Type="http://schemas.openxmlformats.org/officeDocument/2006/relationships/hyperlink" Target="Copy%20of%20THAO%20GIANG%2011-1%20sua%20xong%20-%20Good.pptx#-1,19,Slide 19" TargetMode="External"/><Relationship Id="rId4" Type="http://schemas.openxmlformats.org/officeDocument/2006/relationships/audio" Target="../media/audio3.wav"/><Relationship Id="rId9" Type="http://schemas.openxmlformats.org/officeDocument/2006/relationships/image" Target="../media/image8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audio" Target="../media/audio2.wav"/><Relationship Id="rId7" Type="http://schemas.openxmlformats.org/officeDocument/2006/relationships/image" Target="../media/image6.gif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11%20-%201%20thao%20giang\FPT%20-%20Studio%20-%20Nhac%20mung%20chien%20thang%202.mp3" TargetMode="External"/><Relationship Id="rId6" Type="http://schemas.openxmlformats.org/officeDocument/2006/relationships/image" Target="../media/image5.gif"/><Relationship Id="rId11" Type="http://schemas.openxmlformats.org/officeDocument/2006/relationships/image" Target="../media/image16.png"/><Relationship Id="rId5" Type="http://schemas.openxmlformats.org/officeDocument/2006/relationships/audio" Target="../media/audio4.wav"/><Relationship Id="rId10" Type="http://schemas.openxmlformats.org/officeDocument/2006/relationships/hyperlink" Target="Copy%20of%20THAO%20GIANG%2011-1%20sua%20xong%20-%20Good.pptx#-1,19,Slide 19" TargetMode="External"/><Relationship Id="rId4" Type="http://schemas.openxmlformats.org/officeDocument/2006/relationships/audio" Target="../media/audio3.wav"/><Relationship Id="rId9" Type="http://schemas.openxmlformats.org/officeDocument/2006/relationships/image" Target="../media/image8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audio" Target="../media/audio2.wav"/><Relationship Id="rId7" Type="http://schemas.openxmlformats.org/officeDocument/2006/relationships/image" Target="../media/image6.gif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11%20-%201%20thao%20giang\FPT%20-%20Studio%20-%20Nhac%20mung%20chien%20thang%202.mp3" TargetMode="External"/><Relationship Id="rId6" Type="http://schemas.openxmlformats.org/officeDocument/2006/relationships/image" Target="../media/image5.gif"/><Relationship Id="rId11" Type="http://schemas.openxmlformats.org/officeDocument/2006/relationships/image" Target="../media/image16.png"/><Relationship Id="rId5" Type="http://schemas.openxmlformats.org/officeDocument/2006/relationships/audio" Target="../media/audio4.wav"/><Relationship Id="rId10" Type="http://schemas.openxmlformats.org/officeDocument/2006/relationships/hyperlink" Target="Copy%20of%20THAO%20GIANG%2011-1%20sua%20xong%20-%20Good.pptx#-1,19,Slide 19" TargetMode="External"/><Relationship Id="rId4" Type="http://schemas.openxmlformats.org/officeDocument/2006/relationships/audio" Target="../media/audio3.wav"/><Relationship Id="rId9" Type="http://schemas.openxmlformats.org/officeDocument/2006/relationships/image" Target="../media/image8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11%20-%201%20thao%20giang\FPT%20-%20Studio%20-%20Nhac%20mung%20chien%20thang%202.mp3" TargetMode="Externa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" y="98769"/>
            <a:ext cx="2114334" cy="226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51244" y="-45952"/>
            <a:ext cx="2114334" cy="226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3"/>
          <p:cNvSpPr txBox="1">
            <a:spLocks noChangeArrowheads="1"/>
          </p:cNvSpPr>
          <p:nvPr/>
        </p:nvSpPr>
        <p:spPr bwMode="auto">
          <a:xfrm>
            <a:off x="1143000" y="2186191"/>
            <a:ext cx="6945895" cy="468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>
            <a:prstTxWarp prst="textArchUp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HP001 4 hàng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P001 4 hàng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P001 4 hàng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P001 4 hàng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P001 4 hàng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en-US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 </a:t>
            </a:r>
            <a:r>
              <a:rPr lang="vi-VN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 </a:t>
            </a:r>
            <a:r>
              <a:rPr lang="en-US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 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DỰ GIỜ!</a:t>
            </a:r>
          </a:p>
        </p:txBody>
      </p:sp>
      <p:pic>
        <p:nvPicPr>
          <p:cNvPr id="12" name="Picture 2" descr="Bemua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797" y="4724400"/>
            <a:ext cx="198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Bemua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618" y="4766572"/>
            <a:ext cx="198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 descr="Bouque_of_pink_ross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55" y="3735977"/>
            <a:ext cx="1281123" cy="138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 descr="Bouque_of_pink_ross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85" y="3705223"/>
            <a:ext cx="1281123" cy="138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1905000" y="4267200"/>
            <a:ext cx="56388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LUYỆN TỪ VÀ CÂU</a:t>
            </a:r>
          </a:p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 :2D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GV: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Đỗ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Huyền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ThatLaHayBeat-V.A-408838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8600" y="586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0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2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87864" y="1828800"/>
            <a:ext cx="887993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AU" sz="3200" b="1" u="sng" dirty="0" err="1" smtClean="0"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AU" sz="3200" b="1" u="sng" dirty="0" smtClean="0"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A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>
                <a:latin typeface="Times New Roman" pitchFamily="18" charset="0"/>
              </a:rPr>
              <a:t>Tìm các bộ phận câu trả lời cho từng câu hỏi </a:t>
            </a:r>
            <a:r>
              <a:rPr lang="vi-VN" sz="3200" dirty="0" smtClean="0">
                <a:latin typeface="Times New Roman" pitchFamily="18" charset="0"/>
              </a:rPr>
              <a:t> </a:t>
            </a:r>
            <a:r>
              <a:rPr lang="vi-VN" sz="3200" b="1" i="1" dirty="0" smtClean="0">
                <a:latin typeface="Times New Roman" pitchFamily="18" charset="0"/>
              </a:rPr>
              <a:t>Ai</a:t>
            </a:r>
            <a:r>
              <a:rPr lang="vi-VN" sz="3200" i="1" dirty="0">
                <a:latin typeface="Times New Roman" pitchFamily="18" charset="0"/>
              </a:rPr>
              <a:t>?, </a:t>
            </a:r>
            <a:r>
              <a:rPr lang="vi-VN" sz="3200" b="1" i="1" dirty="0">
                <a:latin typeface="Times New Roman" pitchFamily="18" charset="0"/>
              </a:rPr>
              <a:t>Làm gì</a:t>
            </a:r>
            <a:r>
              <a:rPr lang="vi-VN" sz="3200" i="1" dirty="0" smtClean="0">
                <a:latin typeface="Times New Roman" pitchFamily="18" charset="0"/>
              </a:rPr>
              <a:t>?</a:t>
            </a:r>
            <a:endParaRPr lang="en-US" sz="3200" i="1" dirty="0">
              <a:latin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28600" y="2971800"/>
            <a:ext cx="8163735" cy="2184975"/>
            <a:chOff x="577914" y="3429000"/>
            <a:chExt cx="4693728" cy="2184975"/>
          </a:xfrm>
        </p:grpSpPr>
        <p:sp>
          <p:nvSpPr>
            <p:cNvPr id="16" name="TextBox 15"/>
            <p:cNvSpPr txBox="1"/>
            <p:nvPr/>
          </p:nvSpPr>
          <p:spPr>
            <a:xfrm>
              <a:off x="590189" y="3429000"/>
              <a:ext cx="46262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>
                  <a:latin typeface="+mj-lt"/>
                </a:rPr>
                <a:t>a) Chi đến tìm bông cúc màu xanh.</a:t>
              </a:r>
              <a:endParaRPr lang="en-GB" sz="3200" dirty="0">
                <a:latin typeface="+mj-lt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77914" y="3962400"/>
              <a:ext cx="46937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>
                  <a:latin typeface="+mj-lt"/>
                </a:rPr>
                <a:t>b) Cây xòa cành ôm cậu bé.</a:t>
              </a:r>
              <a:endParaRPr lang="en-GB" sz="3200" dirty="0">
                <a:latin typeface="+mj-lt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77914" y="4495800"/>
              <a:ext cx="46937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>
                  <a:latin typeface="+mj-lt"/>
                </a:rPr>
                <a:t>c) Em học thuộc đoạn thơ.</a:t>
              </a:r>
              <a:endParaRPr lang="en-GB" sz="3200" dirty="0">
                <a:latin typeface="+mj-lt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7914" y="5029200"/>
              <a:ext cx="46937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>
                  <a:latin typeface="+mj-lt"/>
                </a:rPr>
                <a:t>d) Em làm ba bài tập toán.</a:t>
              </a:r>
              <a:endParaRPr lang="en-GB" sz="3200" dirty="0">
                <a:latin typeface="+mj-lt"/>
              </a:endParaRPr>
            </a:p>
          </p:txBody>
        </p:sp>
      </p:grpSp>
      <p:cxnSp>
        <p:nvCxnSpPr>
          <p:cNvPr id="5" name="Straight Connector 4"/>
          <p:cNvCxnSpPr/>
          <p:nvPr/>
        </p:nvCxnSpPr>
        <p:spPr>
          <a:xfrm>
            <a:off x="1524000" y="2362200"/>
            <a:ext cx="533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819400" y="2362200"/>
            <a:ext cx="5791200" cy="520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86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87864" y="1828800"/>
            <a:ext cx="865133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AU" sz="3200" b="1" u="sng" err="1" smtClean="0"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AU" sz="3200" b="1" u="sng" smtClean="0"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AU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>
                <a:latin typeface="Times New Roman" pitchFamily="18" charset="0"/>
              </a:rPr>
              <a:t>Tìm các bộ phận câu trả lời cho từng câu hỏi </a:t>
            </a:r>
            <a:r>
              <a:rPr lang="vi-VN" sz="3200" smtClean="0">
                <a:latin typeface="Times New Roman" pitchFamily="18" charset="0"/>
              </a:rPr>
              <a:t> </a:t>
            </a:r>
            <a:r>
              <a:rPr lang="vi-VN" sz="3200" b="1" i="1" smtClean="0">
                <a:latin typeface="Times New Roman" pitchFamily="18" charset="0"/>
              </a:rPr>
              <a:t>Ai</a:t>
            </a:r>
            <a:r>
              <a:rPr lang="vi-VN" sz="3200" i="1">
                <a:latin typeface="Times New Roman" pitchFamily="18" charset="0"/>
              </a:rPr>
              <a:t>?, </a:t>
            </a:r>
            <a:r>
              <a:rPr lang="vi-VN" sz="3200" b="1" i="1">
                <a:latin typeface="Times New Roman" pitchFamily="18" charset="0"/>
              </a:rPr>
              <a:t>Làm gì</a:t>
            </a:r>
            <a:r>
              <a:rPr lang="vi-VN" sz="3200" i="1" smtClean="0">
                <a:latin typeface="Times New Roman" pitchFamily="18" charset="0"/>
              </a:rPr>
              <a:t>?</a:t>
            </a:r>
            <a:endParaRPr lang="en-US" sz="3200" i="1">
              <a:latin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9951" y="2844225"/>
            <a:ext cx="512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smtClean="0">
                <a:latin typeface="+mj-lt"/>
              </a:rPr>
              <a:t>a)</a:t>
            </a:r>
            <a:endParaRPr lang="en-GB" sz="3200">
              <a:latin typeface="+mj-lt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018760"/>
              </p:ext>
            </p:extLst>
          </p:nvPr>
        </p:nvGraphicFramePr>
        <p:xfrm>
          <a:off x="152400" y="3886200"/>
          <a:ext cx="8610599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007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vi-VN" sz="2800" b="1" dirty="0" smtClean="0">
                          <a:solidFill>
                            <a:schemeClr val="tx1"/>
                          </a:solidFill>
                        </a:rPr>
                        <a:t>Ai </a:t>
                      </a:r>
                      <a:endParaRPr lang="vi-VN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smtClean="0">
                          <a:solidFill>
                            <a:schemeClr val="tx1"/>
                          </a:solidFill>
                        </a:rPr>
                        <a:t>Làm</a:t>
                      </a:r>
                      <a:r>
                        <a:rPr lang="vi-VN" sz="2800" b="1" baseline="0" smtClean="0">
                          <a:solidFill>
                            <a:schemeClr val="tx1"/>
                          </a:solidFill>
                        </a:rPr>
                        <a:t> gì ?</a:t>
                      </a:r>
                      <a:endParaRPr lang="vi-VN" sz="28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l"/>
                      <a:r>
                        <a:rPr lang="vi-VN" sz="2800" b="1" smtClean="0">
                          <a:solidFill>
                            <a:srgbClr val="FF0000"/>
                          </a:solidFill>
                        </a:rPr>
                        <a:t>M: </a:t>
                      </a:r>
                      <a:endParaRPr lang="vi-VN" sz="2800" b="1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cxnSp>
        <p:nvCxnSpPr>
          <p:cNvPr id="17" name="Straight Connector 16"/>
          <p:cNvCxnSpPr/>
          <p:nvPr/>
        </p:nvCxnSpPr>
        <p:spPr>
          <a:xfrm>
            <a:off x="1524000" y="2362200"/>
            <a:ext cx="533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819400" y="2362200"/>
            <a:ext cx="5791200" cy="520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85800" y="2844225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smtClean="0">
                <a:latin typeface="+mj-lt"/>
              </a:rPr>
              <a:t>Chi</a:t>
            </a:r>
            <a:endParaRPr lang="en-GB" sz="3200"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67258" y="2844225"/>
            <a:ext cx="4881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smtClean="0">
                <a:latin typeface="+mj-lt"/>
              </a:rPr>
              <a:t>đến tìm bông cúc màu xanh.</a:t>
            </a:r>
            <a:endParaRPr lang="en-GB" sz="3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1760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27382E-6 L 0.03056 0.07077 C 0.0375 0.08534 0.0415 0.10777 0.0415 0.13113 C 0.0415 0.1575 0.0375 0.17877 0.03056 0.19334 L -3.33333E-6 0.26457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6" y="13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8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003 -0.00185 L 0.03403 0.06898 C 0.01233 0.08379 0.00035 0.10602 0.00035 0.12916 C 0.00035 0.15555 0.01233 0.17685 0.03403 0.19166 L 0.13003 0.26273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1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87864" y="1828800"/>
            <a:ext cx="887993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AU" sz="3200" b="1" u="sng" dirty="0" err="1" smtClean="0"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AU" sz="3200" b="1" u="sng" dirty="0" smtClean="0"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A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>
                <a:latin typeface="Times New Roman" pitchFamily="18" charset="0"/>
              </a:rPr>
              <a:t>Tìm các bộ phận câu trả lời cho từng câu hỏi </a:t>
            </a:r>
            <a:r>
              <a:rPr lang="vi-VN" sz="3200" dirty="0" smtClean="0">
                <a:latin typeface="Times New Roman" pitchFamily="18" charset="0"/>
              </a:rPr>
              <a:t> </a:t>
            </a:r>
            <a:r>
              <a:rPr lang="vi-VN" sz="3200" b="1" i="1" dirty="0" smtClean="0">
                <a:latin typeface="Times New Roman" pitchFamily="18" charset="0"/>
              </a:rPr>
              <a:t>Ai</a:t>
            </a:r>
            <a:r>
              <a:rPr lang="vi-VN" sz="3200" i="1" dirty="0">
                <a:latin typeface="Times New Roman" pitchFamily="18" charset="0"/>
              </a:rPr>
              <a:t>?, </a:t>
            </a:r>
            <a:r>
              <a:rPr lang="vi-VN" sz="3200" b="1" i="1" dirty="0">
                <a:latin typeface="Times New Roman" pitchFamily="18" charset="0"/>
              </a:rPr>
              <a:t>Làm gì</a:t>
            </a:r>
            <a:r>
              <a:rPr lang="vi-VN" sz="3200" i="1" dirty="0" smtClean="0">
                <a:latin typeface="Times New Roman" pitchFamily="18" charset="0"/>
              </a:rPr>
              <a:t>?</a:t>
            </a:r>
            <a:endParaRPr lang="en-US" sz="3200" i="1" dirty="0">
              <a:latin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28600" y="2971800"/>
            <a:ext cx="8163735" cy="2184975"/>
            <a:chOff x="577914" y="3429000"/>
            <a:chExt cx="4693728" cy="2184975"/>
          </a:xfrm>
        </p:grpSpPr>
        <p:sp>
          <p:nvSpPr>
            <p:cNvPr id="16" name="TextBox 15"/>
            <p:cNvSpPr txBox="1"/>
            <p:nvPr/>
          </p:nvSpPr>
          <p:spPr>
            <a:xfrm>
              <a:off x="590189" y="3429000"/>
              <a:ext cx="46262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>
                  <a:latin typeface="+mj-lt"/>
                </a:rPr>
                <a:t>a) Chi đến tìm bông cúc màu xanh.</a:t>
              </a:r>
              <a:endParaRPr lang="en-GB" sz="3200" dirty="0">
                <a:latin typeface="+mj-lt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77914" y="3962400"/>
              <a:ext cx="46937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>
                  <a:latin typeface="+mj-lt"/>
                </a:rPr>
                <a:t>b) Cây xòa cành ôm cậu bé.</a:t>
              </a:r>
              <a:endParaRPr lang="en-GB" sz="3200" dirty="0">
                <a:latin typeface="+mj-lt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77914" y="4495800"/>
              <a:ext cx="46937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>
                  <a:latin typeface="+mj-lt"/>
                </a:rPr>
                <a:t>c) Em học thuộc đoạn thơ.</a:t>
              </a:r>
              <a:endParaRPr lang="en-GB" sz="3200" dirty="0">
                <a:latin typeface="+mj-lt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7914" y="5029200"/>
              <a:ext cx="46937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 smtClean="0">
                  <a:latin typeface="+mj-lt"/>
                </a:rPr>
                <a:t>d) Em làm ba bài tập toán.</a:t>
              </a:r>
              <a:endParaRPr lang="en-GB" sz="3200" dirty="0">
                <a:latin typeface="+mj-lt"/>
              </a:endParaRPr>
            </a:p>
          </p:txBody>
        </p:sp>
      </p:grpSp>
      <p:cxnSp>
        <p:nvCxnSpPr>
          <p:cNvPr id="5" name="Straight Connector 4"/>
          <p:cNvCxnSpPr/>
          <p:nvPr/>
        </p:nvCxnSpPr>
        <p:spPr>
          <a:xfrm>
            <a:off x="1524000" y="2362200"/>
            <a:ext cx="533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819400" y="2362200"/>
            <a:ext cx="5791200" cy="520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21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87864" y="1828800"/>
            <a:ext cx="857513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AU" sz="3200" b="1" u="sng" err="1" smtClean="0"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AU" sz="3200" b="1" u="sng" smtClean="0"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AU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>
                <a:latin typeface="Times New Roman" pitchFamily="18" charset="0"/>
              </a:rPr>
              <a:t>Tìm các bộ phận câu trả lời cho từng câu hỏi </a:t>
            </a:r>
            <a:r>
              <a:rPr lang="vi-VN" sz="3200" smtClean="0">
                <a:latin typeface="Times New Roman" pitchFamily="18" charset="0"/>
              </a:rPr>
              <a:t> </a:t>
            </a:r>
            <a:r>
              <a:rPr lang="vi-VN" sz="3200" b="1" i="1" smtClean="0">
                <a:latin typeface="Times New Roman" pitchFamily="18" charset="0"/>
              </a:rPr>
              <a:t>Ai</a:t>
            </a:r>
            <a:r>
              <a:rPr lang="vi-VN" sz="3200" i="1">
                <a:latin typeface="Times New Roman" pitchFamily="18" charset="0"/>
              </a:rPr>
              <a:t>?, </a:t>
            </a:r>
            <a:r>
              <a:rPr lang="vi-VN" sz="3200" b="1" i="1">
                <a:latin typeface="Times New Roman" pitchFamily="18" charset="0"/>
              </a:rPr>
              <a:t>Làm gì</a:t>
            </a:r>
            <a:r>
              <a:rPr lang="vi-VN" sz="3200" i="1" smtClean="0">
                <a:latin typeface="Times New Roman" pitchFamily="18" charset="0"/>
              </a:rPr>
              <a:t>?</a:t>
            </a:r>
            <a:endParaRPr lang="en-US" sz="3200" i="1">
              <a:latin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568562"/>
              </p:ext>
            </p:extLst>
          </p:nvPr>
        </p:nvGraphicFramePr>
        <p:xfrm>
          <a:off x="152400" y="2971800"/>
          <a:ext cx="8610599" cy="3548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007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3092">
                <a:tc>
                  <a:txBody>
                    <a:bodyPr/>
                    <a:lstStyle/>
                    <a:p>
                      <a:pPr algn="ctr"/>
                      <a:r>
                        <a:rPr lang="vi-VN" sz="32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Ai 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2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Làm</a:t>
                      </a:r>
                      <a:r>
                        <a:rPr lang="vi-VN" sz="3200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gì ?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2308">
                <a:tc>
                  <a:txBody>
                    <a:bodyPr/>
                    <a:lstStyle/>
                    <a:p>
                      <a:pPr algn="ctr"/>
                      <a:r>
                        <a:rPr lang="vi-VN" sz="32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Chi</a:t>
                      </a:r>
                      <a:r>
                        <a:rPr lang="vi-VN" sz="32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vi-VN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3200" b="0" dirty="0" smtClean="0"/>
                        <a:t>     </a:t>
                      </a:r>
                      <a:r>
                        <a:rPr lang="vi-VN" sz="3200" b="0" dirty="0" smtClean="0">
                          <a:latin typeface="+mj-lt"/>
                        </a:rPr>
                        <a:t>đến tìm bông cúc màu xanh.</a:t>
                      </a:r>
                      <a:endParaRPr lang="en-GB" sz="3200" b="0" dirty="0" smtClean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2308">
                <a:tc>
                  <a:txBody>
                    <a:bodyPr/>
                    <a:lstStyle/>
                    <a:p>
                      <a:pPr algn="ctr"/>
                      <a:endParaRPr lang="vi-VN" sz="32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3200" b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42308">
                <a:tc>
                  <a:txBody>
                    <a:bodyPr/>
                    <a:lstStyle/>
                    <a:p>
                      <a:pPr algn="ctr"/>
                      <a:endParaRPr lang="vi-VN" sz="32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3200" b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42308">
                <a:tc>
                  <a:txBody>
                    <a:bodyPr/>
                    <a:lstStyle/>
                    <a:p>
                      <a:pPr algn="ctr"/>
                      <a:endParaRPr lang="vi-VN" sz="32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3200" b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228600" y="4368225"/>
            <a:ext cx="2057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>
                <a:latin typeface="+mj-lt"/>
              </a:rPr>
              <a:t>Cây</a:t>
            </a:r>
            <a:endParaRPr lang="en-GB" sz="320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95600" y="4369402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smtClean="0">
                <a:latin typeface="+mj-lt"/>
              </a:rPr>
              <a:t>xòa </a:t>
            </a:r>
            <a:r>
              <a:rPr lang="vi-VN" sz="3200">
                <a:latin typeface="+mj-lt"/>
              </a:rPr>
              <a:t>cành ôm cậu bé.</a:t>
            </a:r>
            <a:endParaRPr lang="en-GB" sz="320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" y="5129048"/>
            <a:ext cx="2057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smtClean="0">
                <a:latin typeface="+mj-lt"/>
              </a:rPr>
              <a:t>Em </a:t>
            </a:r>
            <a:endParaRPr lang="en-GB" sz="320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95600" y="5130225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latin typeface="+mj-lt"/>
              </a:rPr>
              <a:t>h</a:t>
            </a:r>
            <a:r>
              <a:rPr lang="vi-VN" sz="3200" smtClean="0">
                <a:latin typeface="+mj-lt"/>
              </a:rPr>
              <a:t>ọc thuộc đoạn thơ.</a:t>
            </a:r>
            <a:endParaRPr lang="en-GB" sz="3200"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8600" y="5867400"/>
            <a:ext cx="2057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smtClean="0">
                <a:latin typeface="+mj-lt"/>
              </a:rPr>
              <a:t>Em </a:t>
            </a:r>
            <a:endParaRPr lang="en-GB" sz="320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95600" y="5868577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latin typeface="+mj-lt"/>
              </a:rPr>
              <a:t>l</a:t>
            </a:r>
            <a:r>
              <a:rPr lang="vi-VN" sz="3200" smtClean="0">
                <a:latin typeface="+mj-lt"/>
              </a:rPr>
              <a:t>àm ba bài tập toán.</a:t>
            </a:r>
            <a:endParaRPr lang="en-GB" sz="3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9723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2400" y="1803737"/>
            <a:ext cx="8686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3000" b="1" u="sng" err="1" smtClean="0"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AU" sz="3000" b="1" u="sng" smtClean="0">
                <a:latin typeface="Times New Roman" pitchFamily="18" charset="0"/>
                <a:cs typeface="Times New Roman" pitchFamily="18" charset="0"/>
              </a:rPr>
              <a:t> 3:</a:t>
            </a:r>
            <a:r>
              <a:rPr lang="en-AU" sz="3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và xếp các từ ở ba nhóm sau thành câu.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658704"/>
              </p:ext>
            </p:extLst>
          </p:nvPr>
        </p:nvGraphicFramePr>
        <p:xfrm>
          <a:off x="381000" y="2438400"/>
          <a:ext cx="83058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8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68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68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(1)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(2)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(3)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quét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dọn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nhà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cửa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chị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endParaRPr lang="vi-VN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giặt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sách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vở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Linh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xếp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bát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đũa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cậu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bé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rửa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quần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áo</a:t>
                      </a:r>
                      <a:endParaRPr lang="vi-VN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4" name="Straight Arrow Connector 3"/>
          <p:cNvCxnSpPr/>
          <p:nvPr/>
        </p:nvCxnSpPr>
        <p:spPr>
          <a:xfrm>
            <a:off x="2057400" y="3276600"/>
            <a:ext cx="17526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257800" y="3268717"/>
            <a:ext cx="14478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102624"/>
              </p:ext>
            </p:extLst>
          </p:nvPr>
        </p:nvGraphicFramePr>
        <p:xfrm>
          <a:off x="152400" y="5410200"/>
          <a:ext cx="868680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93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574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vi-VN" sz="2800" b="1" smtClean="0">
                          <a:solidFill>
                            <a:schemeClr val="tx1"/>
                          </a:solidFill>
                        </a:rPr>
                        <a:t>Ai ?</a:t>
                      </a:r>
                      <a:endParaRPr lang="vi-VN" sz="28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1" smtClean="0">
                          <a:solidFill>
                            <a:schemeClr val="tx1"/>
                          </a:solidFill>
                        </a:rPr>
                        <a:t>Làm</a:t>
                      </a:r>
                      <a:r>
                        <a:rPr lang="vi-VN" sz="2800" b="1" baseline="0" smtClean="0">
                          <a:solidFill>
                            <a:schemeClr val="tx1"/>
                          </a:solidFill>
                        </a:rPr>
                        <a:t> gì ?</a:t>
                      </a:r>
                      <a:endParaRPr lang="vi-VN" sz="28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lang="vi-VN" sz="2800" b="1" smtClean="0">
                          <a:solidFill>
                            <a:srgbClr val="FF0000"/>
                          </a:solidFill>
                        </a:rPr>
                        <a:t>M: </a:t>
                      </a:r>
                      <a:endParaRPr lang="vi-VN" sz="2800" b="1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28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1385068" y="2286000"/>
            <a:ext cx="173913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013968" y="2286000"/>
            <a:ext cx="185343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705600" y="2286000"/>
            <a:ext cx="1447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38200" y="59436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smtClean="0">
                <a:latin typeface="+mj-lt"/>
              </a:rPr>
              <a:t>Em </a:t>
            </a:r>
            <a:endParaRPr lang="en-GB" sz="320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43200" y="5943600"/>
            <a:ext cx="1759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latin typeface="+mj-lt"/>
              </a:rPr>
              <a:t>q</a:t>
            </a:r>
            <a:r>
              <a:rPr lang="vi-VN" sz="3200" smtClean="0">
                <a:latin typeface="+mj-lt"/>
              </a:rPr>
              <a:t>uét dọn </a:t>
            </a:r>
            <a:endParaRPr lang="en-GB" sz="3200"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67200" y="5943600"/>
            <a:ext cx="1759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latin typeface="+mj-lt"/>
              </a:rPr>
              <a:t>n</a:t>
            </a:r>
            <a:r>
              <a:rPr lang="vi-VN" sz="3200" smtClean="0">
                <a:latin typeface="+mj-lt"/>
              </a:rPr>
              <a:t>hà cửa.</a:t>
            </a:r>
            <a:endParaRPr lang="en-GB" sz="3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347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2400" y="1803737"/>
            <a:ext cx="8686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3000" b="1" u="sng" err="1" smtClean="0"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AU" sz="3000" b="1" u="sng" smtClean="0">
                <a:latin typeface="Times New Roman" pitchFamily="18" charset="0"/>
                <a:cs typeface="Times New Roman" pitchFamily="18" charset="0"/>
              </a:rPr>
              <a:t> 3:</a:t>
            </a:r>
            <a:r>
              <a:rPr lang="en-AU" sz="3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và xếp các từ ở ba nhóm sau thành câu.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161941"/>
              </p:ext>
            </p:extLst>
          </p:nvPr>
        </p:nvGraphicFramePr>
        <p:xfrm>
          <a:off x="381000" y="2438400"/>
          <a:ext cx="8153400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(1)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(2)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(3)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quét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dọn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nhà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cửa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chị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em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giặt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sách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vở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Linh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xếp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bát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đũa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cậu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bé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rửa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quần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áo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4" name="Straight Arrow Connector 3"/>
          <p:cNvCxnSpPr/>
          <p:nvPr/>
        </p:nvCxnSpPr>
        <p:spPr>
          <a:xfrm>
            <a:off x="1981200" y="3581400"/>
            <a:ext cx="17526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105400" y="3573517"/>
            <a:ext cx="14478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981200" y="3581400"/>
            <a:ext cx="2209800" cy="914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755931" y="4495800"/>
            <a:ext cx="1797269" cy="1676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981200" y="3581400"/>
            <a:ext cx="2209800" cy="1752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755931" y="4457700"/>
            <a:ext cx="1802524" cy="8763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981200" y="3581400"/>
            <a:ext cx="2209800" cy="2590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4755931" y="5334000"/>
            <a:ext cx="1802524" cy="838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08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2400" y="1803737"/>
            <a:ext cx="8686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3000" b="1" u="sng" dirty="0" err="1" smtClean="0"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AU" sz="3000" b="1" u="sng" dirty="0" smtClean="0">
                <a:latin typeface="Times New Roman" pitchFamily="18" charset="0"/>
                <a:cs typeface="Times New Roman" pitchFamily="18" charset="0"/>
              </a:rPr>
              <a:t> 3:</a:t>
            </a:r>
            <a:r>
              <a:rPr lang="en-A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xếp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̀ ở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nhóm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272425"/>
              </p:ext>
            </p:extLst>
          </p:nvPr>
        </p:nvGraphicFramePr>
        <p:xfrm>
          <a:off x="381000" y="2438400"/>
          <a:ext cx="8153400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(1)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(2)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(3)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endParaRPr lang="vi-VN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quét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dọn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nhà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cửa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chị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em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giặt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sách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vở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Linh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xếp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bát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đũa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cậu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bé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rửa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quần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áo</a:t>
                      </a:r>
                      <a:endParaRPr lang="vi-VN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4" name="Straight Arrow Connector 3"/>
          <p:cNvCxnSpPr/>
          <p:nvPr/>
        </p:nvCxnSpPr>
        <p:spPr>
          <a:xfrm flipV="1">
            <a:off x="2362200" y="3581400"/>
            <a:ext cx="1371600" cy="87630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105400" y="3573517"/>
            <a:ext cx="1447800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362200" y="4457700"/>
            <a:ext cx="1828800" cy="3810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755931" y="4495800"/>
            <a:ext cx="1797269" cy="167640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362200" y="4457700"/>
            <a:ext cx="1828800" cy="87630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755931" y="4457700"/>
            <a:ext cx="1802524" cy="87630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362200" y="4476750"/>
            <a:ext cx="1828800" cy="169545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4755931" y="5334000"/>
            <a:ext cx="1802524" cy="83820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642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2400" y="1803737"/>
            <a:ext cx="8686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3000" b="1" u="sng" dirty="0" err="1" smtClean="0"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AU" sz="3000" b="1" u="sng" dirty="0" smtClean="0">
                <a:latin typeface="Times New Roman" pitchFamily="18" charset="0"/>
                <a:cs typeface="Times New Roman" pitchFamily="18" charset="0"/>
              </a:rPr>
              <a:t> 3:</a:t>
            </a:r>
            <a:r>
              <a:rPr lang="en-A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xếp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̀ ở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nhóm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969735"/>
              </p:ext>
            </p:extLst>
          </p:nvPr>
        </p:nvGraphicFramePr>
        <p:xfrm>
          <a:off x="381000" y="2438400"/>
          <a:ext cx="8153400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(1)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(2)</a:t>
                      </a:r>
                      <a:endParaRPr lang="vi-VN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(3)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quét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dọn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nhà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cửa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chị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em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giặt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sách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vở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Linh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xếp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bát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đũa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cậu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bé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rửa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quần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áo</a:t>
                      </a:r>
                      <a:endParaRPr lang="vi-VN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4" name="Straight Arrow Connector 3"/>
          <p:cNvCxnSpPr/>
          <p:nvPr/>
        </p:nvCxnSpPr>
        <p:spPr>
          <a:xfrm flipV="1">
            <a:off x="2209800" y="3581400"/>
            <a:ext cx="1524000" cy="175260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105400" y="3573517"/>
            <a:ext cx="1447800" cy="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209800" y="4495800"/>
            <a:ext cx="1981200" cy="83820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755931" y="4495800"/>
            <a:ext cx="1797269" cy="167640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209800" y="5334000"/>
            <a:ext cx="1981200" cy="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755931" y="4457700"/>
            <a:ext cx="1802524" cy="87630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209800" y="5324475"/>
            <a:ext cx="1981200" cy="847725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4755931" y="5334000"/>
            <a:ext cx="1802524" cy="83820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9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2400" y="1803737"/>
            <a:ext cx="8686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3000" b="1" u="sng" dirty="0" err="1" smtClean="0"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AU" sz="3000" b="1" u="sng" dirty="0" smtClean="0">
                <a:latin typeface="Times New Roman" pitchFamily="18" charset="0"/>
                <a:cs typeface="Times New Roman" pitchFamily="18" charset="0"/>
              </a:rPr>
              <a:t> 3:</a:t>
            </a:r>
            <a:r>
              <a:rPr lang="en-A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xếp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nhóm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683388"/>
              </p:ext>
            </p:extLst>
          </p:nvPr>
        </p:nvGraphicFramePr>
        <p:xfrm>
          <a:off x="381000" y="2438400"/>
          <a:ext cx="8153400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(1)</a:t>
                      </a:r>
                      <a:endParaRPr lang="vi-VN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(2)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(3)</a:t>
                      </a:r>
                      <a:endParaRPr lang="vi-VN" sz="2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quét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dọn</a:t>
                      </a:r>
                      <a:endParaRPr lang="vi-VN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nhà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cửa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chị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em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giặt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sách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vở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Linh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xếp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bát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đũa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cậu</a:t>
                      </a:r>
                      <a:r>
                        <a:rPr lang="en-US" sz="28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bé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rửa</a:t>
                      </a:r>
                      <a:endParaRPr lang="vi-VN" sz="28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quần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áo</a:t>
                      </a:r>
                      <a:endParaRPr lang="vi-VN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4" name="Straight Arrow Connector 3"/>
          <p:cNvCxnSpPr/>
          <p:nvPr/>
        </p:nvCxnSpPr>
        <p:spPr>
          <a:xfrm flipV="1">
            <a:off x="2351690" y="3543300"/>
            <a:ext cx="1371600" cy="25908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105400" y="3573517"/>
            <a:ext cx="1447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351690" y="4457700"/>
            <a:ext cx="1828800" cy="16764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755931" y="4457700"/>
            <a:ext cx="1797269" cy="16764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351690" y="5295900"/>
            <a:ext cx="1828800" cy="8382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755931" y="4419600"/>
            <a:ext cx="1802524" cy="8763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351690" y="6134100"/>
            <a:ext cx="1828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4742793" y="5295900"/>
            <a:ext cx="1802524" cy="8382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86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2400" y="1803737"/>
            <a:ext cx="8686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3000" b="1" u="sng" err="1" smtClean="0"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AU" sz="3000" b="1" u="sng" smtClean="0">
                <a:latin typeface="Times New Roman" pitchFamily="18" charset="0"/>
                <a:cs typeface="Times New Roman" pitchFamily="18" charset="0"/>
              </a:rPr>
              <a:t> 3:</a:t>
            </a:r>
            <a:r>
              <a:rPr lang="en-AU" sz="3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và xếp các từ ở ba nhóm sau thành câu.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9950" y="2514600"/>
            <a:ext cx="37124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latin typeface="+mj-lt"/>
              </a:rPr>
              <a:t>- Em quét dọn nhà cửa.</a:t>
            </a:r>
          </a:p>
          <a:p>
            <a:r>
              <a:rPr lang="vi-VN" sz="2800" smtClean="0">
                <a:latin typeface="+mj-lt"/>
              </a:rPr>
              <a:t>- Em giặt quần áo.</a:t>
            </a:r>
          </a:p>
          <a:p>
            <a:r>
              <a:rPr lang="vi-VN" sz="2800" smtClean="0">
                <a:latin typeface="+mj-lt"/>
              </a:rPr>
              <a:t>- Em xếp sách vở.</a:t>
            </a:r>
          </a:p>
          <a:p>
            <a:r>
              <a:rPr lang="vi-VN" sz="2800" smtClean="0">
                <a:latin typeface="+mj-lt"/>
              </a:rPr>
              <a:t>- Em rửa bát đũa.</a:t>
            </a:r>
            <a:endParaRPr lang="en-GB" sz="2800"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9950" y="4508718"/>
            <a:ext cx="40553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latin typeface="+mj-lt"/>
              </a:rPr>
              <a:t>- Chị em quét dọn nhà cửa.</a:t>
            </a:r>
          </a:p>
          <a:p>
            <a:r>
              <a:rPr lang="vi-VN" sz="2800" smtClean="0">
                <a:latin typeface="+mj-lt"/>
              </a:rPr>
              <a:t>- </a:t>
            </a:r>
            <a:r>
              <a:rPr lang="vi-VN" sz="2800">
                <a:latin typeface="+mj-lt"/>
              </a:rPr>
              <a:t>Chị em</a:t>
            </a:r>
            <a:r>
              <a:rPr lang="vi-VN" sz="2800" smtClean="0">
                <a:latin typeface="+mj-lt"/>
              </a:rPr>
              <a:t> giặt quần áo.</a:t>
            </a:r>
          </a:p>
          <a:p>
            <a:r>
              <a:rPr lang="vi-VN" sz="2800" smtClean="0">
                <a:latin typeface="+mj-lt"/>
              </a:rPr>
              <a:t>- </a:t>
            </a:r>
            <a:r>
              <a:rPr lang="vi-VN" sz="2800">
                <a:latin typeface="+mj-lt"/>
              </a:rPr>
              <a:t>Chị em</a:t>
            </a:r>
            <a:r>
              <a:rPr lang="vi-VN" sz="2800" smtClean="0">
                <a:latin typeface="+mj-lt"/>
              </a:rPr>
              <a:t> xếp sách vở.</a:t>
            </a:r>
          </a:p>
          <a:p>
            <a:r>
              <a:rPr lang="vi-VN" sz="2800" smtClean="0">
                <a:latin typeface="+mj-lt"/>
              </a:rPr>
              <a:t>- </a:t>
            </a:r>
            <a:r>
              <a:rPr lang="vi-VN" sz="2800">
                <a:latin typeface="+mj-lt"/>
              </a:rPr>
              <a:t>Chị em</a:t>
            </a:r>
            <a:r>
              <a:rPr lang="vi-VN" sz="2800" smtClean="0">
                <a:latin typeface="+mj-lt"/>
              </a:rPr>
              <a:t> rửa bát đũa.</a:t>
            </a:r>
            <a:endParaRPr lang="en-GB" sz="280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17150" y="2514600"/>
            <a:ext cx="37124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latin typeface="+mj-lt"/>
              </a:rPr>
              <a:t>- Linh quét dọn nhà cửa.</a:t>
            </a:r>
          </a:p>
          <a:p>
            <a:r>
              <a:rPr lang="vi-VN" sz="2800" smtClean="0">
                <a:latin typeface="+mj-lt"/>
              </a:rPr>
              <a:t>- </a:t>
            </a:r>
            <a:r>
              <a:rPr lang="vi-VN" sz="2800">
                <a:latin typeface="+mj-lt"/>
              </a:rPr>
              <a:t>Linh</a:t>
            </a:r>
            <a:r>
              <a:rPr lang="vi-VN" sz="2800" smtClean="0">
                <a:latin typeface="+mj-lt"/>
              </a:rPr>
              <a:t> giặt quần áo.</a:t>
            </a:r>
          </a:p>
          <a:p>
            <a:r>
              <a:rPr lang="vi-VN" sz="2800" smtClean="0">
                <a:latin typeface="+mj-lt"/>
              </a:rPr>
              <a:t>- </a:t>
            </a:r>
            <a:r>
              <a:rPr lang="vi-VN" sz="2800">
                <a:latin typeface="+mj-lt"/>
              </a:rPr>
              <a:t>Linh</a:t>
            </a:r>
            <a:r>
              <a:rPr lang="vi-VN" sz="2800" smtClean="0">
                <a:latin typeface="+mj-lt"/>
              </a:rPr>
              <a:t> xếp sách vở.</a:t>
            </a:r>
          </a:p>
          <a:p>
            <a:r>
              <a:rPr lang="vi-VN" sz="2800" smtClean="0">
                <a:latin typeface="+mj-lt"/>
              </a:rPr>
              <a:t>- </a:t>
            </a:r>
            <a:r>
              <a:rPr lang="vi-VN" sz="2800">
                <a:latin typeface="+mj-lt"/>
              </a:rPr>
              <a:t>Linh</a:t>
            </a:r>
            <a:r>
              <a:rPr lang="vi-VN" sz="2800" smtClean="0">
                <a:latin typeface="+mj-lt"/>
              </a:rPr>
              <a:t> rửa bát đũa.</a:t>
            </a:r>
            <a:endParaRPr lang="en-GB" sz="280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17150" y="4508718"/>
            <a:ext cx="43220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>
                <a:latin typeface="+mj-lt"/>
              </a:rPr>
              <a:t>- Cậu bé quét dọn nhà cửa.</a:t>
            </a:r>
          </a:p>
          <a:p>
            <a:r>
              <a:rPr lang="vi-VN" sz="2800" smtClean="0">
                <a:latin typeface="+mj-lt"/>
              </a:rPr>
              <a:t>- </a:t>
            </a:r>
            <a:r>
              <a:rPr lang="vi-VN" sz="2800">
                <a:latin typeface="+mj-lt"/>
              </a:rPr>
              <a:t>Cậu bé</a:t>
            </a:r>
            <a:r>
              <a:rPr lang="vi-VN" sz="2800" smtClean="0">
                <a:latin typeface="+mj-lt"/>
              </a:rPr>
              <a:t> giặt quần áo.</a:t>
            </a:r>
          </a:p>
          <a:p>
            <a:r>
              <a:rPr lang="vi-VN" sz="2800" smtClean="0">
                <a:latin typeface="+mj-lt"/>
              </a:rPr>
              <a:t>- </a:t>
            </a:r>
            <a:r>
              <a:rPr lang="vi-VN" sz="2800">
                <a:latin typeface="+mj-lt"/>
              </a:rPr>
              <a:t>Cậu bé</a:t>
            </a:r>
            <a:r>
              <a:rPr lang="vi-VN" sz="2800" smtClean="0">
                <a:latin typeface="+mj-lt"/>
              </a:rPr>
              <a:t> xếp sách vở.</a:t>
            </a:r>
          </a:p>
          <a:p>
            <a:r>
              <a:rPr lang="vi-VN" sz="2800" smtClean="0">
                <a:latin typeface="+mj-lt"/>
              </a:rPr>
              <a:t>- </a:t>
            </a:r>
            <a:r>
              <a:rPr lang="vi-VN" sz="2800">
                <a:latin typeface="+mj-lt"/>
              </a:rPr>
              <a:t>Cậu bé</a:t>
            </a:r>
            <a:r>
              <a:rPr lang="vi-VN" sz="2800" smtClean="0">
                <a:latin typeface="+mj-lt"/>
              </a:rPr>
              <a:t> rửa bát đũa.</a:t>
            </a:r>
            <a:endParaRPr lang="en-GB" sz="2800"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305300" y="2514600"/>
            <a:ext cx="38100" cy="381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952500" y="1745159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Kiểm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cũ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381000" y="2786418"/>
            <a:ext cx="82296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AU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A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A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vốn</a:t>
            </a:r>
            <a:r>
              <a:rPr lang="en-A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từ:Từ</a:t>
            </a:r>
            <a:r>
              <a:rPr lang="en-A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A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vê</a:t>
            </a:r>
            <a:r>
              <a:rPr lang="en-A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AU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tình</a:t>
            </a:r>
            <a:r>
              <a:rPr lang="en-A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cảm</a:t>
            </a:r>
            <a:endParaRPr lang="en-A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AU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Dấu</a:t>
            </a:r>
            <a:r>
              <a:rPr lang="en-A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phẩy</a:t>
            </a:r>
            <a:endParaRPr lang="en-US" sz="40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02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12"/>
          <p:cNvSpPr>
            <a:spLocks noChangeArrowheads="1" noChangeShapeType="1" noTextEdit="1"/>
          </p:cNvSpPr>
          <p:nvPr/>
        </p:nvSpPr>
        <p:spPr bwMode="auto">
          <a:xfrm>
            <a:off x="609600" y="1143000"/>
            <a:ext cx="8077200" cy="37338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8697"/>
                <a:gd name="adj2" fmla="val 165"/>
              </a:avLst>
            </a:prstTxWarp>
          </a:bodyPr>
          <a:lstStyle/>
          <a:p>
            <a:pPr>
              <a:defRPr/>
            </a:pPr>
            <a:r>
              <a:rPr lang="en-US" sz="6000" b="1" i="1" kern="1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Trò chơi:</a:t>
            </a:r>
            <a:endParaRPr lang="en-US" sz="6000" b="1" i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vi-VN" sz="6000" b="1" i="1" kern="10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/>
                <a:cs typeface="Times New Roman"/>
              </a:rPr>
              <a:t>Ai nhanh – </a:t>
            </a:r>
            <a:r>
              <a:rPr lang="vi-VN" sz="6000" b="1" i="1" kern="1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/>
                <a:cs typeface="Times New Roman"/>
              </a:rPr>
              <a:t>Ai </a:t>
            </a:r>
            <a:r>
              <a:rPr lang="vi-VN" sz="6000" b="1" i="1" kern="1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/>
                <a:cs typeface="Times New Roman"/>
              </a:rPr>
              <a:t>đúng</a:t>
            </a:r>
            <a:endParaRPr lang="en-US" sz="6000" b="1" i="1" kern="1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5105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mph" presetSubtype="0" repeatCount="1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49518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00075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hoa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410200"/>
            <a:ext cx="1981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hoa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15000"/>
            <a:ext cx="129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hoa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715000"/>
            <a:ext cx="129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49518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00075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 descr="PULSTAR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9" descr="PULSTAR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00" y="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0" descr="PULSTAR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550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4" descr="PULSTAR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00" y="590550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Smiley Face 11">
            <a:hlinkClick r:id="rId10" action="ppaction://hlinkpres?slideindex=19&amp;slidetitle=Slide 19"/>
          </p:cNvPr>
          <p:cNvSpPr>
            <a:spLocks noChangeArrowheads="1"/>
          </p:cNvSpPr>
          <p:nvPr/>
        </p:nvSpPr>
        <p:spPr bwMode="auto">
          <a:xfrm>
            <a:off x="7886250" y="5929312"/>
            <a:ext cx="857250" cy="714375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id-ID" altLang="id-ID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6156" name="Text Box 16"/>
          <p:cNvSpPr txBox="1">
            <a:spLocks noChangeArrowheads="1"/>
          </p:cNvSpPr>
          <p:nvPr/>
        </p:nvSpPr>
        <p:spPr bwMode="auto">
          <a:xfrm>
            <a:off x="228600" y="1752600"/>
            <a:ext cx="8686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nói về công việc trong gia đình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7" name="TextBox 17"/>
          <p:cNvSpPr txBox="1">
            <a:spLocks noChangeArrowheads="1"/>
          </p:cNvSpPr>
          <p:nvPr/>
        </p:nvSpPr>
        <p:spPr bwMode="auto">
          <a:xfrm>
            <a:off x="0" y="1244600"/>
            <a:ext cx="8610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200" b="1" u="sng">
                <a:latin typeface="Times New Roman" pitchFamily="18" charset="0"/>
                <a:cs typeface="Times New Roman" pitchFamily="18" charset="0"/>
              </a:rPr>
              <a:t>Câu hỏi </a:t>
            </a:r>
            <a:r>
              <a:rPr lang="en-US" altLang="en-US" sz="3200" b="1" u="sng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en-US" sz="3200" b="1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altLang="en-US" sz="3200">
                <a:latin typeface="Times New Roman" pitchFamily="18" charset="0"/>
                <a:cs typeface="Times New Roman" pitchFamily="18" charset="0"/>
              </a:rPr>
              <a:t>Em h</a:t>
            </a:r>
            <a:r>
              <a:rPr lang="en-US" altLang="en-US" sz="3200">
                <a:latin typeface="Times New Roman" pitchFamily="18" charset="0"/>
                <a:cs typeface="Times New Roman" pitchFamily="18" charset="0"/>
              </a:rPr>
              <a:t>ãy chọn</a:t>
            </a:r>
            <a:r>
              <a:rPr lang="en-US" altLang="id-ID" sz="3200">
                <a:latin typeface="Times New Roman" pitchFamily="18" charset="0"/>
                <a:cs typeface="Times New Roman" pitchFamily="18" charset="0"/>
              </a:rPr>
              <a:t> đáp án đúng</a:t>
            </a:r>
            <a:r>
              <a:rPr lang="en-US" altLang="en-US" sz="320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158" name="Text Box 24"/>
          <p:cNvSpPr txBox="1">
            <a:spLocks noChangeArrowheads="1"/>
          </p:cNvSpPr>
          <p:nvPr/>
        </p:nvSpPr>
        <p:spPr bwMode="auto">
          <a:xfrm>
            <a:off x="1460499" y="3465731"/>
            <a:ext cx="50505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smtClean="0">
                <a:latin typeface="Times New Roman" pitchFamily="18" charset="0"/>
              </a:rPr>
              <a:t>B. 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lau nhà</a:t>
            </a:r>
            <a:endParaRPr lang="en-US" altLang="en-US" sz="3600" b="1">
              <a:latin typeface="Times New Roman" pitchFamily="18" charset="0"/>
            </a:endParaRPr>
          </a:p>
        </p:txBody>
      </p:sp>
      <p:sp>
        <p:nvSpPr>
          <p:cNvPr id="6159" name="Text Box 26"/>
          <p:cNvSpPr txBox="1">
            <a:spLocks noChangeArrowheads="1"/>
          </p:cNvSpPr>
          <p:nvPr/>
        </p:nvSpPr>
        <p:spPr bwMode="auto">
          <a:xfrm>
            <a:off x="1447799" y="2743200"/>
            <a:ext cx="524601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3600" b="1" dirty="0">
                <a:latin typeface="Times New Roman" pitchFamily="18" charset="0"/>
              </a:rPr>
              <a:t>A.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áo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quần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Oval 22"/>
          <p:cNvGrpSpPr>
            <a:grpSpLocks/>
          </p:cNvGrpSpPr>
          <p:nvPr/>
        </p:nvGrpSpPr>
        <p:grpSpPr bwMode="auto">
          <a:xfrm>
            <a:off x="1219200" y="4191000"/>
            <a:ext cx="914400" cy="914400"/>
            <a:chOff x="0" y="0"/>
            <a:chExt cx="603" cy="603"/>
          </a:xfrm>
        </p:grpSpPr>
        <p:pic>
          <p:nvPicPr>
            <p:cNvPr id="6172" name="Oval 22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03" cy="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73" name="Text Box 22"/>
            <p:cNvSpPr txBox="1">
              <a:spLocks noChangeArrowheads="1"/>
            </p:cNvSpPr>
            <p:nvPr/>
          </p:nvSpPr>
          <p:spPr bwMode="auto">
            <a:xfrm>
              <a:off x="149" y="149"/>
              <a:ext cx="305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id-ID" altLang="id-ID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19" name="AutoShape 27"/>
          <p:cNvSpPr>
            <a:spLocks noChangeArrowheads="1"/>
          </p:cNvSpPr>
          <p:nvPr/>
        </p:nvSpPr>
        <p:spPr bwMode="auto">
          <a:xfrm>
            <a:off x="107950" y="587375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120" name="AutoShape 28"/>
          <p:cNvSpPr>
            <a:spLocks noChangeArrowheads="1"/>
          </p:cNvSpPr>
          <p:nvPr/>
        </p:nvSpPr>
        <p:spPr bwMode="auto">
          <a:xfrm>
            <a:off x="111125" y="58801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800000"/>
                </a:solidFill>
              </a:rPr>
              <a:t>1</a:t>
            </a:r>
          </a:p>
        </p:txBody>
      </p:sp>
      <p:sp>
        <p:nvSpPr>
          <p:cNvPr id="4121" name="AutoShape 29"/>
          <p:cNvSpPr>
            <a:spLocks noChangeArrowheads="1"/>
          </p:cNvSpPr>
          <p:nvPr/>
        </p:nvSpPr>
        <p:spPr bwMode="auto">
          <a:xfrm>
            <a:off x="115888" y="586422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0033CC"/>
                </a:solidFill>
              </a:rPr>
              <a:t>2</a:t>
            </a:r>
          </a:p>
        </p:txBody>
      </p:sp>
      <p:sp>
        <p:nvSpPr>
          <p:cNvPr id="4122" name="AutoShape 30"/>
          <p:cNvSpPr>
            <a:spLocks noChangeArrowheads="1"/>
          </p:cNvSpPr>
          <p:nvPr/>
        </p:nvSpPr>
        <p:spPr bwMode="auto">
          <a:xfrm>
            <a:off x="107950" y="5859463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4123" name="AutoShape 31"/>
          <p:cNvSpPr>
            <a:spLocks noChangeArrowheads="1"/>
          </p:cNvSpPr>
          <p:nvPr/>
        </p:nvSpPr>
        <p:spPr bwMode="auto">
          <a:xfrm>
            <a:off x="107950" y="586422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0033CC"/>
                </a:solidFill>
              </a:rPr>
              <a:t>4</a:t>
            </a:r>
          </a:p>
        </p:txBody>
      </p:sp>
      <p:sp>
        <p:nvSpPr>
          <p:cNvPr id="4124" name="AutoShape 32"/>
          <p:cNvSpPr>
            <a:spLocks noChangeArrowheads="1"/>
          </p:cNvSpPr>
          <p:nvPr/>
        </p:nvSpPr>
        <p:spPr bwMode="auto">
          <a:xfrm>
            <a:off x="98425" y="58547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0033CC"/>
                </a:solidFill>
              </a:rPr>
              <a:t>5</a:t>
            </a:r>
          </a:p>
        </p:txBody>
      </p:sp>
      <p:pic>
        <p:nvPicPr>
          <p:cNvPr id="4130" name="FPT - Studio - Nhac mung chien thang 2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6248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696200" y="6643688"/>
            <a:ext cx="188913" cy="214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Text Box 24"/>
          <p:cNvSpPr txBox="1">
            <a:spLocks noChangeArrowheads="1"/>
          </p:cNvSpPr>
          <p:nvPr/>
        </p:nvSpPr>
        <p:spPr bwMode="auto">
          <a:xfrm>
            <a:off x="1447800" y="4306669"/>
            <a:ext cx="50505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3600" b="1" smtClean="0">
                <a:latin typeface="Times New Roman" pitchFamily="18" charset="0"/>
              </a:rPr>
              <a:t>C. 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chị Na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28445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8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000" fill="hold"/>
                                        <p:tgtEl>
                                          <p:spTgt spid="411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078" fill="hold"/>
                                        <p:tgtEl>
                                          <p:spTgt spid="41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0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30"/>
                </p:tgtEl>
              </p:cMediaNode>
            </p:audio>
          </p:childTnLst>
        </p:cTn>
      </p:par>
    </p:tnLst>
    <p:bldLst>
      <p:bldP spid="4119" grpId="0" animBg="1" autoUpdateAnimBg="0"/>
      <p:bldP spid="4120" grpId="0" animBg="1" autoUpdateAnimBg="0"/>
      <p:bldP spid="4121" grpId="0" animBg="1" autoUpdateAnimBg="0"/>
      <p:bldP spid="4122" grpId="0" animBg="1" autoUpdateAnimBg="0"/>
      <p:bldP spid="4123" grpId="0" animBg="1" autoUpdateAnimBg="0"/>
      <p:bldP spid="4124" grpId="0" animBg="1" autoUpdateAnimBg="0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49518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00075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hoa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410200"/>
            <a:ext cx="1981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hoa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15000"/>
            <a:ext cx="129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hoa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715000"/>
            <a:ext cx="129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49518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00075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 descr="PULSTAR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9" descr="PULSTAR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00" y="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0" descr="PULSTAR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550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4" descr="PULSTAR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00" y="590550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Smiley Face 11">
            <a:hlinkClick r:id="rId10" action="ppaction://hlinkpres?slideindex=19&amp;slidetitle=Slide 19"/>
          </p:cNvPr>
          <p:cNvSpPr>
            <a:spLocks noChangeArrowheads="1"/>
          </p:cNvSpPr>
          <p:nvPr/>
        </p:nvSpPr>
        <p:spPr bwMode="auto">
          <a:xfrm>
            <a:off x="7886250" y="5929312"/>
            <a:ext cx="857250" cy="714375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id-ID" altLang="id-ID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6156" name="Text Box 16"/>
          <p:cNvSpPr txBox="1">
            <a:spLocks noChangeArrowheads="1"/>
          </p:cNvSpPr>
          <p:nvPr/>
        </p:nvSpPr>
        <p:spPr bwMode="auto">
          <a:xfrm>
            <a:off x="228600" y="1752600"/>
            <a:ext cx="8686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Bộ phận trả lời cho câu hỏi </a:t>
            </a:r>
            <a:r>
              <a:rPr lang="en-US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 trong câu sau là:</a:t>
            </a:r>
          </a:p>
          <a:p>
            <a:pPr algn="ctr"/>
            <a:r>
              <a:rPr lang="en-US" sz="3200" b="1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Bạn Lam viết 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chính </a:t>
            </a:r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tả.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7" name="TextBox 17"/>
          <p:cNvSpPr txBox="1">
            <a:spLocks noChangeArrowheads="1"/>
          </p:cNvSpPr>
          <p:nvPr/>
        </p:nvSpPr>
        <p:spPr bwMode="auto">
          <a:xfrm>
            <a:off x="0" y="1244600"/>
            <a:ext cx="8610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200" b="1" u="sng">
                <a:latin typeface="Times New Roman" pitchFamily="18" charset="0"/>
                <a:cs typeface="Times New Roman" pitchFamily="18" charset="0"/>
              </a:rPr>
              <a:t>Câu hỏi </a:t>
            </a:r>
            <a:r>
              <a:rPr lang="en-US" altLang="en-US" sz="3200" b="1" u="sng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en-US" sz="3200" b="1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altLang="en-US" sz="3200">
                <a:latin typeface="Times New Roman" pitchFamily="18" charset="0"/>
                <a:cs typeface="Times New Roman" pitchFamily="18" charset="0"/>
              </a:rPr>
              <a:t>Em h</a:t>
            </a:r>
            <a:r>
              <a:rPr lang="en-US" altLang="en-US" sz="3200">
                <a:latin typeface="Times New Roman" pitchFamily="18" charset="0"/>
                <a:cs typeface="Times New Roman" pitchFamily="18" charset="0"/>
              </a:rPr>
              <a:t>ãy chọn</a:t>
            </a:r>
            <a:r>
              <a:rPr lang="en-US" altLang="id-ID" sz="3200">
                <a:latin typeface="Times New Roman" pitchFamily="18" charset="0"/>
                <a:cs typeface="Times New Roman" pitchFamily="18" charset="0"/>
              </a:rPr>
              <a:t> đáp án đúng</a:t>
            </a:r>
            <a:r>
              <a:rPr lang="en-US" altLang="en-US" sz="320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158" name="Text Box 24"/>
          <p:cNvSpPr txBox="1">
            <a:spLocks noChangeArrowheads="1"/>
          </p:cNvSpPr>
          <p:nvPr/>
        </p:nvSpPr>
        <p:spPr bwMode="auto">
          <a:xfrm>
            <a:off x="1460499" y="4992469"/>
            <a:ext cx="50505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3600" b="1">
                <a:latin typeface="Times New Roman" pitchFamily="18" charset="0"/>
              </a:rPr>
              <a:t>C.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viết 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chính tả.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9" name="Text Box 26"/>
          <p:cNvSpPr txBox="1">
            <a:spLocks noChangeArrowheads="1"/>
          </p:cNvSpPr>
          <p:nvPr/>
        </p:nvSpPr>
        <p:spPr bwMode="auto">
          <a:xfrm>
            <a:off x="1447799" y="3355538"/>
            <a:ext cx="524601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3600" b="1">
                <a:latin typeface="Times New Roman" pitchFamily="18" charset="0"/>
              </a:rPr>
              <a:t>A. 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Bạn Lam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60" name="Text Box 26"/>
          <p:cNvSpPr txBox="1">
            <a:spLocks noChangeArrowheads="1"/>
          </p:cNvSpPr>
          <p:nvPr/>
        </p:nvSpPr>
        <p:spPr bwMode="auto">
          <a:xfrm>
            <a:off x="1427163" y="4193738"/>
            <a:ext cx="47450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3600" b="1">
                <a:latin typeface="Times New Roman" pitchFamily="18" charset="0"/>
              </a:rPr>
              <a:t>B.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viết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Oval 22"/>
          <p:cNvGrpSpPr>
            <a:grpSpLocks/>
          </p:cNvGrpSpPr>
          <p:nvPr/>
        </p:nvGrpSpPr>
        <p:grpSpPr bwMode="auto">
          <a:xfrm>
            <a:off x="1219200" y="3276600"/>
            <a:ext cx="914400" cy="914400"/>
            <a:chOff x="0" y="0"/>
            <a:chExt cx="603" cy="603"/>
          </a:xfrm>
        </p:grpSpPr>
        <p:pic>
          <p:nvPicPr>
            <p:cNvPr id="6172" name="Oval 22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03" cy="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73" name="Text Box 22"/>
            <p:cNvSpPr txBox="1">
              <a:spLocks noChangeArrowheads="1"/>
            </p:cNvSpPr>
            <p:nvPr/>
          </p:nvSpPr>
          <p:spPr bwMode="auto">
            <a:xfrm>
              <a:off x="149" y="149"/>
              <a:ext cx="305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id-ID" altLang="id-ID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19" name="AutoShape 27"/>
          <p:cNvSpPr>
            <a:spLocks noChangeArrowheads="1"/>
          </p:cNvSpPr>
          <p:nvPr/>
        </p:nvSpPr>
        <p:spPr bwMode="auto">
          <a:xfrm>
            <a:off x="107950" y="587375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120" name="AutoShape 28"/>
          <p:cNvSpPr>
            <a:spLocks noChangeArrowheads="1"/>
          </p:cNvSpPr>
          <p:nvPr/>
        </p:nvSpPr>
        <p:spPr bwMode="auto">
          <a:xfrm>
            <a:off x="111125" y="58801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800000"/>
                </a:solidFill>
              </a:rPr>
              <a:t>1</a:t>
            </a:r>
          </a:p>
        </p:txBody>
      </p:sp>
      <p:sp>
        <p:nvSpPr>
          <p:cNvPr id="4121" name="AutoShape 29"/>
          <p:cNvSpPr>
            <a:spLocks noChangeArrowheads="1"/>
          </p:cNvSpPr>
          <p:nvPr/>
        </p:nvSpPr>
        <p:spPr bwMode="auto">
          <a:xfrm>
            <a:off x="115888" y="586422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0033CC"/>
                </a:solidFill>
              </a:rPr>
              <a:t>2</a:t>
            </a:r>
          </a:p>
        </p:txBody>
      </p:sp>
      <p:sp>
        <p:nvSpPr>
          <p:cNvPr id="4122" name="AutoShape 30"/>
          <p:cNvSpPr>
            <a:spLocks noChangeArrowheads="1"/>
          </p:cNvSpPr>
          <p:nvPr/>
        </p:nvSpPr>
        <p:spPr bwMode="auto">
          <a:xfrm>
            <a:off x="107950" y="5859463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4123" name="AutoShape 31"/>
          <p:cNvSpPr>
            <a:spLocks noChangeArrowheads="1"/>
          </p:cNvSpPr>
          <p:nvPr/>
        </p:nvSpPr>
        <p:spPr bwMode="auto">
          <a:xfrm>
            <a:off x="107950" y="586422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0033CC"/>
                </a:solidFill>
              </a:rPr>
              <a:t>4</a:t>
            </a:r>
          </a:p>
        </p:txBody>
      </p:sp>
      <p:sp>
        <p:nvSpPr>
          <p:cNvPr id="4124" name="AutoShape 32"/>
          <p:cNvSpPr>
            <a:spLocks noChangeArrowheads="1"/>
          </p:cNvSpPr>
          <p:nvPr/>
        </p:nvSpPr>
        <p:spPr bwMode="auto">
          <a:xfrm>
            <a:off x="98425" y="58547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0033CC"/>
                </a:solidFill>
              </a:rPr>
              <a:t>5</a:t>
            </a:r>
          </a:p>
        </p:txBody>
      </p:sp>
      <p:pic>
        <p:nvPicPr>
          <p:cNvPr id="4130" name="FPT - Studio - Nhac mung chien thang 2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6248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696200" y="6643688"/>
            <a:ext cx="188913" cy="214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6355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8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000" fill="hold"/>
                                        <p:tgtEl>
                                          <p:spTgt spid="411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078" fill="hold"/>
                                        <p:tgtEl>
                                          <p:spTgt spid="41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0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30"/>
                </p:tgtEl>
              </p:cMediaNode>
            </p:audio>
          </p:childTnLst>
        </p:cTn>
      </p:par>
    </p:tnLst>
    <p:bldLst>
      <p:bldP spid="4119" grpId="0" animBg="1" autoUpdateAnimBg="0"/>
      <p:bldP spid="4120" grpId="0" animBg="1" autoUpdateAnimBg="0"/>
      <p:bldP spid="4121" grpId="0" animBg="1" autoUpdateAnimBg="0"/>
      <p:bldP spid="4122" grpId="0" animBg="1" autoUpdateAnimBg="0"/>
      <p:bldP spid="4123" grpId="0" animBg="1" autoUpdateAnimBg="0"/>
      <p:bldP spid="4124" grpId="0" animBg="1" autoUpdateAnimBg="0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49518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00075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hoa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410200"/>
            <a:ext cx="1981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hoa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15000"/>
            <a:ext cx="129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hoa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715000"/>
            <a:ext cx="129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49518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00075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 descr="PULSTAR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9" descr="PULSTAR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00" y="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0" descr="PULSTAR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550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4" descr="PULSTAR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00" y="590550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Smiley Face 11">
            <a:hlinkClick r:id="rId10" action="ppaction://hlinkpres?slideindex=19&amp;slidetitle=Slide 19"/>
          </p:cNvPr>
          <p:cNvSpPr>
            <a:spLocks noChangeArrowheads="1"/>
          </p:cNvSpPr>
          <p:nvPr/>
        </p:nvSpPr>
        <p:spPr bwMode="auto">
          <a:xfrm>
            <a:off x="7886250" y="5929312"/>
            <a:ext cx="857250" cy="714375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id-ID" altLang="id-ID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6156" name="Text Box 16"/>
          <p:cNvSpPr txBox="1">
            <a:spLocks noChangeArrowheads="1"/>
          </p:cNvSpPr>
          <p:nvPr/>
        </p:nvSpPr>
        <p:spPr bwMode="auto">
          <a:xfrm>
            <a:off x="76200" y="1818382"/>
            <a:ext cx="8991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Bô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̣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phận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lời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hỏi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Làm</a:t>
            </a:r>
            <a:r>
              <a:rPr 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en-US" sz="3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̀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là:</a:t>
            </a:r>
          </a:p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Mẹ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giặt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quần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áo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157" name="TextBox 17"/>
          <p:cNvSpPr txBox="1">
            <a:spLocks noChangeArrowheads="1"/>
          </p:cNvSpPr>
          <p:nvPr/>
        </p:nvSpPr>
        <p:spPr bwMode="auto">
          <a:xfrm>
            <a:off x="0" y="1244600"/>
            <a:ext cx="8610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alt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u="sng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altLang="en-US" sz="3200" dirty="0">
                <a:latin typeface="Times New Roman" pitchFamily="18" charset="0"/>
                <a:cs typeface="Times New Roman" pitchFamily="18" charset="0"/>
              </a:rPr>
              <a:t>Em h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ãy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id-ID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3200" dirty="0" err="1">
                <a:latin typeface="Times New Roman" pitchFamily="18" charset="0"/>
                <a:cs typeface="Times New Roman" pitchFamily="18" charset="0"/>
              </a:rPr>
              <a:t>đáp</a:t>
            </a:r>
            <a:r>
              <a:rPr lang="en-US" altLang="id-ID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3200" dirty="0" err="1">
                <a:latin typeface="Times New Roman" pitchFamily="18" charset="0"/>
                <a:cs typeface="Times New Roman" pitchFamily="18" charset="0"/>
              </a:rPr>
              <a:t>án</a:t>
            </a:r>
            <a:r>
              <a:rPr lang="en-US" altLang="id-ID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id-ID" sz="3200" dirty="0" err="1">
                <a:latin typeface="Times New Roman" pitchFamily="18" charset="0"/>
                <a:cs typeface="Times New Roman" pitchFamily="18" charset="0"/>
              </a:rPr>
              <a:t>đúng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158" name="Text Box 24"/>
          <p:cNvSpPr txBox="1">
            <a:spLocks noChangeArrowheads="1"/>
          </p:cNvSpPr>
          <p:nvPr/>
        </p:nvSpPr>
        <p:spPr bwMode="auto">
          <a:xfrm>
            <a:off x="1460499" y="4992469"/>
            <a:ext cx="50505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3600" b="1">
                <a:latin typeface="Times New Roman" pitchFamily="18" charset="0"/>
              </a:rPr>
              <a:t>C. 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giặt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9" name="Text Box 26"/>
          <p:cNvSpPr txBox="1">
            <a:spLocks noChangeArrowheads="1"/>
          </p:cNvSpPr>
          <p:nvPr/>
        </p:nvSpPr>
        <p:spPr bwMode="auto">
          <a:xfrm>
            <a:off x="1447799" y="3355538"/>
            <a:ext cx="524601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3600" b="1">
                <a:latin typeface="Times New Roman" pitchFamily="18" charset="0"/>
              </a:rPr>
              <a:t>A.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Mẹ em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60" name="Text Box 26"/>
          <p:cNvSpPr txBox="1">
            <a:spLocks noChangeArrowheads="1"/>
          </p:cNvSpPr>
          <p:nvPr/>
        </p:nvSpPr>
        <p:spPr bwMode="auto">
          <a:xfrm>
            <a:off x="1427163" y="4193738"/>
            <a:ext cx="47450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3600" b="1">
                <a:latin typeface="Times New Roman" pitchFamily="18" charset="0"/>
              </a:rPr>
              <a:t>B. 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giặt quần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áo.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Oval 22"/>
          <p:cNvGrpSpPr>
            <a:grpSpLocks/>
          </p:cNvGrpSpPr>
          <p:nvPr/>
        </p:nvGrpSpPr>
        <p:grpSpPr bwMode="auto">
          <a:xfrm>
            <a:off x="1219200" y="4038600"/>
            <a:ext cx="914400" cy="914400"/>
            <a:chOff x="0" y="0"/>
            <a:chExt cx="603" cy="603"/>
          </a:xfrm>
        </p:grpSpPr>
        <p:pic>
          <p:nvPicPr>
            <p:cNvPr id="6172" name="Oval 22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03" cy="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73" name="Text Box 22"/>
            <p:cNvSpPr txBox="1">
              <a:spLocks noChangeArrowheads="1"/>
            </p:cNvSpPr>
            <p:nvPr/>
          </p:nvSpPr>
          <p:spPr bwMode="auto">
            <a:xfrm>
              <a:off x="149" y="149"/>
              <a:ext cx="305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id-ID" altLang="id-ID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19" name="AutoShape 27"/>
          <p:cNvSpPr>
            <a:spLocks noChangeArrowheads="1"/>
          </p:cNvSpPr>
          <p:nvPr/>
        </p:nvSpPr>
        <p:spPr bwMode="auto">
          <a:xfrm>
            <a:off x="107950" y="587375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120" name="AutoShape 28"/>
          <p:cNvSpPr>
            <a:spLocks noChangeArrowheads="1"/>
          </p:cNvSpPr>
          <p:nvPr/>
        </p:nvSpPr>
        <p:spPr bwMode="auto">
          <a:xfrm>
            <a:off x="111125" y="58801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800000"/>
                </a:solidFill>
              </a:rPr>
              <a:t>1</a:t>
            </a:r>
          </a:p>
        </p:txBody>
      </p:sp>
      <p:sp>
        <p:nvSpPr>
          <p:cNvPr id="4121" name="AutoShape 29"/>
          <p:cNvSpPr>
            <a:spLocks noChangeArrowheads="1"/>
          </p:cNvSpPr>
          <p:nvPr/>
        </p:nvSpPr>
        <p:spPr bwMode="auto">
          <a:xfrm>
            <a:off x="115888" y="586422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0033CC"/>
                </a:solidFill>
              </a:rPr>
              <a:t>2</a:t>
            </a:r>
          </a:p>
        </p:txBody>
      </p:sp>
      <p:sp>
        <p:nvSpPr>
          <p:cNvPr id="4122" name="AutoShape 30"/>
          <p:cNvSpPr>
            <a:spLocks noChangeArrowheads="1"/>
          </p:cNvSpPr>
          <p:nvPr/>
        </p:nvSpPr>
        <p:spPr bwMode="auto">
          <a:xfrm>
            <a:off x="107950" y="5859463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4123" name="AutoShape 31"/>
          <p:cNvSpPr>
            <a:spLocks noChangeArrowheads="1"/>
          </p:cNvSpPr>
          <p:nvPr/>
        </p:nvSpPr>
        <p:spPr bwMode="auto">
          <a:xfrm>
            <a:off x="107950" y="586422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0033CC"/>
                </a:solidFill>
              </a:rPr>
              <a:t>4</a:t>
            </a:r>
          </a:p>
        </p:txBody>
      </p:sp>
      <p:sp>
        <p:nvSpPr>
          <p:cNvPr id="4124" name="AutoShape 32"/>
          <p:cNvSpPr>
            <a:spLocks noChangeArrowheads="1"/>
          </p:cNvSpPr>
          <p:nvPr/>
        </p:nvSpPr>
        <p:spPr bwMode="auto">
          <a:xfrm>
            <a:off x="98425" y="58547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id-ID">
                <a:solidFill>
                  <a:srgbClr val="0033CC"/>
                </a:solidFill>
              </a:rPr>
              <a:t>5</a:t>
            </a:r>
          </a:p>
        </p:txBody>
      </p:sp>
      <p:pic>
        <p:nvPicPr>
          <p:cNvPr id="4130" name="FPT - Studio - Nhac mung chien thang 2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6248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696200" y="6643688"/>
            <a:ext cx="188913" cy="214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55053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8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000" fill="hold"/>
                                        <p:tgtEl>
                                          <p:spTgt spid="411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078" fill="hold"/>
                                        <p:tgtEl>
                                          <p:spTgt spid="41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0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30"/>
                </p:tgtEl>
              </p:cMediaNode>
            </p:audio>
          </p:childTnLst>
        </p:cTn>
      </p:par>
    </p:tnLst>
    <p:bldLst>
      <p:bldP spid="4119" grpId="0" animBg="1" autoUpdateAnimBg="0"/>
      <p:bldP spid="4120" grpId="0" animBg="1" autoUpdateAnimBg="0"/>
      <p:bldP spid="4121" grpId="0" animBg="1" autoUpdateAnimBg="0"/>
      <p:bldP spid="4122" grpId="0" animBg="1" autoUpdateAnimBg="0"/>
      <p:bldP spid="4123" grpId="0" animBg="1" autoUpdateAnimBg="0"/>
      <p:bldP spid="4124" grpId="0" animBg="1" autoUpdateAnimBg="0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600200"/>
            <a:ext cx="5257800" cy="16764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 !</a:t>
            </a:r>
            <a:endParaRPr lang="en-US" b="1" dirty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304800" y="2362200"/>
            <a:ext cx="8229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u="sng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altLang="en-US" sz="3200" b="1" u="sng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Hãy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ừ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chỉ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tình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cảm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 của mọi người trong 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đình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mà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biết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179388" y="4043363"/>
            <a:ext cx="88122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>
              <a:defRPr sz="2800">
                <a:solidFill>
                  <a:schemeClr val="tx1"/>
                </a:solidFill>
                <a:latin typeface="VNI-Times" pitchFamily="2" charset="0"/>
              </a:defRPr>
            </a:lvl2pPr>
            <a:lvl3pPr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>
              <a:defRPr sz="2000">
                <a:solidFill>
                  <a:schemeClr val="tx1"/>
                </a:solidFill>
                <a:latin typeface="VNI-Times" pitchFamily="2" charset="0"/>
              </a:defRPr>
            </a:lvl4pPr>
            <a:lvl5pPr>
              <a:defRPr sz="2000">
                <a:solidFill>
                  <a:schemeClr val="tx1"/>
                </a:solidFill>
                <a:latin typeface="VNI-Times" pitchFamily="2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342900" indent="-342900" eaLnBrk="1" hangingPunct="1">
              <a:spcBef>
                <a:spcPct val="20000"/>
              </a:spcBef>
            </a:pPr>
            <a:r>
              <a:rPr lang="vi-VN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mến</a:t>
            </a:r>
            <a:r>
              <a:rPr lang="vi-VN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yêu </a:t>
            </a:r>
            <a:r>
              <a:rPr lang="vi-VN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thương, yêu </a:t>
            </a:r>
            <a:r>
              <a:rPr lang="vi-VN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quý, kính yêu, kính mến, mến yêu, thương mến,...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50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49518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00075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hoa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410200"/>
            <a:ext cx="1981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hoa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15000"/>
            <a:ext cx="129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hoa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715000"/>
            <a:ext cx="129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49518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00075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0" descr="PULSTAR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550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4" descr="PULSTAR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00" y="5905500"/>
            <a:ext cx="10287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6" name="Text Box 16"/>
          <p:cNvSpPr txBox="1">
            <a:spLocks noChangeArrowheads="1"/>
          </p:cNvSpPr>
          <p:nvPr/>
        </p:nvSpPr>
        <p:spPr bwMode="auto">
          <a:xfrm>
            <a:off x="228600" y="1097340"/>
            <a:ext cx="8686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vi-VN" sz="3200" b="1" dirty="0" smtClean="0">
                <a:latin typeface="Times New Roman" pitchFamily="18" charset="0"/>
                <a:cs typeface="Times New Roman" pitchFamily="18" charset="0"/>
              </a:rPr>
              <a:t>Câu hỏi 2 : 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Em chọn từ thích hợp điền vào chỗ trống để tạo thành câu hoàn chỉnh nói về tình cảm của con người với con người.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9" name="Text Box 26"/>
          <p:cNvSpPr txBox="1">
            <a:spLocks noChangeArrowheads="1"/>
          </p:cNvSpPr>
          <p:nvPr/>
        </p:nvSpPr>
        <p:spPr bwMode="auto">
          <a:xfrm>
            <a:off x="1447799" y="2743200"/>
            <a:ext cx="65532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vi-VN" altLang="en-US" sz="3600" b="1" dirty="0">
                <a:latin typeface="+mj-lt"/>
              </a:rPr>
              <a:t>a</a:t>
            </a:r>
            <a:r>
              <a:rPr lang="en-US" altLang="en-US" sz="3600" b="1" dirty="0" smtClean="0">
                <a:latin typeface="+mj-lt"/>
              </a:rPr>
              <a:t>. </a:t>
            </a:r>
            <a:r>
              <a:rPr lang="vi-VN" sz="3600" dirty="0">
                <a:latin typeface="+mj-lt"/>
              </a:rPr>
              <a:t>Hoa  rất </a:t>
            </a:r>
            <a:r>
              <a:rPr lang="vi-VN" sz="3600" dirty="0" smtClean="0">
                <a:latin typeface="+mj-lt"/>
              </a:rPr>
              <a:t>................... em</a:t>
            </a:r>
            <a:r>
              <a:rPr lang="vi-VN" sz="3600" dirty="0">
                <a:latin typeface="+mj-lt"/>
              </a:rPr>
              <a:t>.</a:t>
            </a:r>
            <a:endParaRPr lang="en-US" sz="3600" dirty="0">
              <a:latin typeface="+mj-lt"/>
              <a:cs typeface="Times New Roman" pitchFamily="18" charset="0"/>
            </a:endParaRPr>
          </a:p>
        </p:txBody>
      </p:sp>
      <p:sp>
        <p:nvSpPr>
          <p:cNvPr id="6160" name="Text Box 26"/>
          <p:cNvSpPr txBox="1">
            <a:spLocks noChangeArrowheads="1"/>
          </p:cNvSpPr>
          <p:nvPr/>
        </p:nvSpPr>
        <p:spPr bwMode="auto">
          <a:xfrm>
            <a:off x="1427163" y="3519210"/>
            <a:ext cx="69548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3600" b="1" dirty="0">
                <a:latin typeface="+mj-lt"/>
              </a:rPr>
              <a:t>b</a:t>
            </a:r>
            <a:r>
              <a:rPr lang="en-US" altLang="en-US" sz="3600" b="1" dirty="0" smtClean="0">
                <a:latin typeface="+mj-lt"/>
              </a:rPr>
              <a:t>. </a:t>
            </a:r>
            <a:r>
              <a:rPr lang="vi-VN" sz="3600" dirty="0">
                <a:latin typeface="+mj-lt"/>
              </a:rPr>
              <a:t>Con </a:t>
            </a:r>
            <a:r>
              <a:rPr lang="vi-VN" sz="3600" dirty="0" smtClean="0">
                <a:latin typeface="+mj-lt"/>
              </a:rPr>
              <a:t>cháu rất ....................ông </a:t>
            </a:r>
            <a:r>
              <a:rPr lang="vi-VN" sz="3600" dirty="0">
                <a:latin typeface="+mj-lt"/>
              </a:rPr>
              <a:t>bà.</a:t>
            </a:r>
            <a:endParaRPr lang="en-US" altLang="en-US" sz="3600" b="1" dirty="0">
              <a:latin typeface="+mj-lt"/>
            </a:endParaRPr>
          </a:p>
        </p:txBody>
      </p:sp>
      <p:pic>
        <p:nvPicPr>
          <p:cNvPr id="4130" name="FPT - Studio - Nhac mung chien thang 2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6248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3733800" y="2849562"/>
            <a:ext cx="226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>
              <a:defRPr sz="2800">
                <a:solidFill>
                  <a:schemeClr val="tx1"/>
                </a:solidFill>
                <a:latin typeface="VNI-Times" pitchFamily="2" charset="0"/>
              </a:defRPr>
            </a:lvl2pPr>
            <a:lvl3pPr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>
              <a:defRPr sz="2000">
                <a:solidFill>
                  <a:schemeClr val="tx1"/>
                </a:solidFill>
                <a:latin typeface="VNI-Times" pitchFamily="2" charset="0"/>
              </a:defRPr>
            </a:lvl4pPr>
            <a:lvl5pPr>
              <a:defRPr sz="2000">
                <a:solidFill>
                  <a:schemeClr val="tx1"/>
                </a:solidFill>
                <a:latin typeface="VNI-Times" pitchFamily="2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vi-VN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835400" y="2849563"/>
            <a:ext cx="1955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>
              <a:defRPr sz="2800">
                <a:solidFill>
                  <a:schemeClr val="tx1"/>
                </a:solidFill>
                <a:latin typeface="VNI-Times" pitchFamily="2" charset="0"/>
              </a:defRPr>
            </a:lvl2pPr>
            <a:lvl3pPr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>
              <a:defRPr sz="2000">
                <a:solidFill>
                  <a:schemeClr val="tx1"/>
                </a:solidFill>
                <a:latin typeface="VNI-Times" pitchFamily="2" charset="0"/>
              </a:defRPr>
            </a:lvl4pPr>
            <a:lvl5pPr>
              <a:defRPr sz="2000">
                <a:solidFill>
                  <a:schemeClr val="tx1"/>
                </a:solidFill>
                <a:latin typeface="VNI-Times" pitchFamily="2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vi-VN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êu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mến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4081463" y="2829580"/>
            <a:ext cx="23955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>
              <a:defRPr sz="2800">
                <a:solidFill>
                  <a:schemeClr val="tx1"/>
                </a:solidFill>
                <a:latin typeface="VNI-Times" pitchFamily="2" charset="0"/>
              </a:defRPr>
            </a:lvl2pPr>
            <a:lvl3pPr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>
              <a:defRPr sz="2000">
                <a:solidFill>
                  <a:schemeClr val="tx1"/>
                </a:solidFill>
                <a:latin typeface="VNI-Times" pitchFamily="2" charset="0"/>
              </a:defRPr>
            </a:lvl4pPr>
            <a:lvl5pPr>
              <a:defRPr sz="2000">
                <a:solidFill>
                  <a:schemeClr val="tx1"/>
                </a:solidFill>
                <a:latin typeface="VNI-Times" pitchFamily="2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538663" y="3591580"/>
            <a:ext cx="23955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>
              <a:defRPr sz="2800">
                <a:solidFill>
                  <a:schemeClr val="tx1"/>
                </a:solidFill>
                <a:latin typeface="VNI-Times" pitchFamily="2" charset="0"/>
              </a:defRPr>
            </a:lvl2pPr>
            <a:lvl3pPr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>
              <a:defRPr sz="2000">
                <a:solidFill>
                  <a:schemeClr val="tx1"/>
                </a:solidFill>
                <a:latin typeface="VNI-Times" pitchFamily="2" charset="0"/>
              </a:defRPr>
            </a:lvl4pPr>
            <a:lvl5pPr>
              <a:defRPr sz="2000">
                <a:solidFill>
                  <a:schemeClr val="tx1"/>
                </a:solidFill>
                <a:latin typeface="VNI-Times" pitchFamily="2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4614863" y="3591580"/>
            <a:ext cx="23955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>
              <a:defRPr sz="2800">
                <a:solidFill>
                  <a:schemeClr val="tx1"/>
                </a:solidFill>
                <a:latin typeface="VNI-Times" pitchFamily="2" charset="0"/>
              </a:defRPr>
            </a:lvl2pPr>
            <a:lvl3pPr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>
              <a:defRPr sz="2000">
                <a:solidFill>
                  <a:schemeClr val="tx1"/>
                </a:solidFill>
                <a:latin typeface="VNI-Times" pitchFamily="2" charset="0"/>
              </a:defRPr>
            </a:lvl4pPr>
            <a:lvl5pPr>
              <a:defRPr sz="2000">
                <a:solidFill>
                  <a:schemeClr val="tx1"/>
                </a:solidFill>
                <a:latin typeface="VNI-Times" pitchFamily="2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hương yêu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4462463" y="3581400"/>
            <a:ext cx="23955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VNI-Times" pitchFamily="2" charset="0"/>
              </a:defRPr>
            </a:lvl1pPr>
            <a:lvl2pPr>
              <a:defRPr sz="2800">
                <a:solidFill>
                  <a:schemeClr val="tx1"/>
                </a:solidFill>
                <a:latin typeface="VNI-Times" pitchFamily="2" charset="0"/>
              </a:defRPr>
            </a:lvl2pPr>
            <a:lvl3pPr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>
              <a:defRPr sz="2000">
                <a:solidFill>
                  <a:schemeClr val="tx1"/>
                </a:solidFill>
                <a:latin typeface="VNI-Times" pitchFamily="2" charset="0"/>
              </a:defRPr>
            </a:lvl4pPr>
            <a:lvl5pPr>
              <a:defRPr sz="2000">
                <a:solidFill>
                  <a:schemeClr val="tx1"/>
                </a:solidFill>
                <a:latin typeface="VNI-Times" pitchFamily="2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 yêu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56507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3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30"/>
                </p:tgtEl>
              </p:cMediaNode>
            </p:audio>
          </p:childTnLst>
        </p:cTn>
      </p:par>
    </p:tnLst>
    <p:bldLst>
      <p:bldP spid="14" grpId="0"/>
      <p:bldP spid="14" grpId="1"/>
      <p:bldP spid="15" grpId="0"/>
      <p:bldP spid="15" grpId="1"/>
      <p:bldP spid="16" grpId="0"/>
      <p:bldP spid="18" grpId="0"/>
      <p:bldP spid="18" grpId="1"/>
      <p:bldP spid="19" grpId="0"/>
      <p:bldP spid="19" grpId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94733" y="2693313"/>
            <a:ext cx="8382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en-AU" sz="3600" b="1" u="sng" dirty="0" err="1" smtClean="0"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AU" sz="3600" b="1" u="sng" dirty="0" smtClean="0"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A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AU" sz="3600" dirty="0" err="1" smtClean="0"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AU" sz="3600" dirty="0" smtClean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AU" sz="36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A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3600" dirty="0" err="1" smtClean="0">
                <a:latin typeface="Times New Roman" pitchFamily="18" charset="0"/>
                <a:cs typeface="Times New Roman" pitchFamily="18" charset="0"/>
              </a:rPr>
              <a:t>những</a:t>
            </a:r>
            <a:r>
              <a:rPr lang="en-A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3600" dirty="0" err="1" smtClean="0">
                <a:latin typeface="Times New Roman" pitchFamily="18" charset="0"/>
                <a:cs typeface="Times New Roman" pitchFamily="18" charset="0"/>
              </a:rPr>
              <a:t>việc</a:t>
            </a:r>
            <a:r>
              <a:rPr lang="en-A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A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36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A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3600" dirty="0" err="1" smtClean="0">
                <a:latin typeface="Times New Roman" pitchFamily="18" charset="0"/>
                <a:cs typeface="Times New Roman" pitchFamily="18" charset="0"/>
              </a:rPr>
              <a:t>làm</a:t>
            </a:r>
            <a:r>
              <a:rPr lang="en-AU" sz="3600" dirty="0" smtClean="0">
                <a:latin typeface="Times New Roman" pitchFamily="18" charset="0"/>
                <a:cs typeface="Times New Roman" pitchFamily="18" charset="0"/>
              </a:rPr>
              <a:t> ở </a:t>
            </a:r>
            <a:r>
              <a:rPr lang="en-AU" sz="36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AU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AU" sz="3600" dirty="0" err="1" smtClean="0">
                <a:latin typeface="Times New Roman" pitchFamily="18" charset="0"/>
                <a:cs typeface="Times New Roman" pitchFamily="18" charset="0"/>
              </a:rPr>
              <a:t>giúp</a:t>
            </a:r>
            <a:r>
              <a:rPr lang="en-AU" sz="3600" dirty="0" smtClean="0">
                <a:latin typeface="Times New Roman" pitchFamily="18" charset="0"/>
                <a:cs typeface="Times New Roman" pitchFamily="18" charset="0"/>
              </a:rPr>
              <a:t> cha mẹ.</a:t>
            </a:r>
            <a:endParaRPr lang="en-US" sz="3600" u="sng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385733" y="3293477"/>
            <a:ext cx="381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752600" y="3278833"/>
            <a:ext cx="1219200" cy="1464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33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4"/>
          <p:cNvSpPr>
            <a:spLocks noChangeArrowheads="1"/>
          </p:cNvSpPr>
          <p:nvPr/>
        </p:nvSpPr>
        <p:spPr bwMode="auto">
          <a:xfrm>
            <a:off x="2823374" y="1772816"/>
            <a:ext cx="3744416" cy="3035244"/>
          </a:xfrm>
          <a:prstGeom prst="ellipse">
            <a:avLst/>
          </a:prstGeom>
          <a:solidFill>
            <a:schemeClr val="bg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4000" b="1">
                <a:solidFill>
                  <a:schemeClr val="tx1"/>
                </a:solidFill>
                <a:latin typeface="Times New Roman" pitchFamily="18" charset="0"/>
              </a:rPr>
              <a:t>Từ </a:t>
            </a:r>
            <a:r>
              <a:rPr lang="en-US" sz="4000" b="1">
                <a:solidFill>
                  <a:schemeClr val="tx1"/>
                </a:solidFill>
                <a:latin typeface=".VnTime" pitchFamily="34" charset="0"/>
              </a:rPr>
              <a:t> </a:t>
            </a:r>
            <a:r>
              <a:rPr lang="vi-VN" sz="4000" b="1" smtClean="0">
                <a:solidFill>
                  <a:schemeClr val="tx1"/>
                </a:solidFill>
                <a:latin typeface=".VnTime" pitchFamily="34" charset="0"/>
              </a:rPr>
              <a:t>ng</a:t>
            </a:r>
            <a:r>
              <a:rPr lang="vi-VN" sz="4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ữ về </a:t>
            </a:r>
          </a:p>
          <a:p>
            <a:pPr algn="ctr"/>
            <a:r>
              <a:rPr lang="vi-VN" sz="4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công việc </a:t>
            </a:r>
          </a:p>
          <a:p>
            <a:pPr algn="ctr"/>
            <a:r>
              <a:rPr lang="vi-VN" sz="4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 đình</a:t>
            </a:r>
            <a:endParaRPr lang="en-US" sz="440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32770" name="Group 2"/>
          <p:cNvGrpSpPr>
            <a:grpSpLocks/>
          </p:cNvGrpSpPr>
          <p:nvPr/>
        </p:nvGrpSpPr>
        <p:grpSpPr bwMode="auto">
          <a:xfrm>
            <a:off x="36523" y="56623"/>
            <a:ext cx="9018128" cy="6752583"/>
            <a:chOff x="813" y="211"/>
            <a:chExt cx="4419" cy="3612"/>
          </a:xfrm>
        </p:grpSpPr>
        <p:sp>
          <p:nvSpPr>
            <p:cNvPr id="5135" name="AutoShape 3"/>
            <p:cNvSpPr>
              <a:spLocks noChangeArrowheads="1"/>
            </p:cNvSpPr>
            <p:nvPr/>
          </p:nvSpPr>
          <p:spPr bwMode="auto">
            <a:xfrm>
              <a:off x="848" y="1227"/>
              <a:ext cx="868" cy="576"/>
            </a:xfrm>
            <a:prstGeom prst="hexagon">
              <a:avLst>
                <a:gd name="adj" fmla="val 39583"/>
                <a:gd name="vf" fmla="val 11547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5400" algn="ctr">
              <a:solidFill>
                <a:srgbClr val="0000FF"/>
              </a:solidFill>
              <a:miter lim="800000"/>
              <a:headEnd/>
              <a:tailEnd/>
            </a:ln>
            <a:effectLst>
              <a:outerShdw dist="45791" dir="2021404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6600CC"/>
                  </a:solidFill>
                  <a:latin typeface="Times New Roman" pitchFamily="18" charset="0"/>
                </a:rPr>
                <a:t/>
              </a:r>
              <a:br>
                <a:rPr lang="en-US" sz="1800">
                  <a:solidFill>
                    <a:srgbClr val="6600CC"/>
                  </a:solidFill>
                  <a:latin typeface="Times New Roman" pitchFamily="18" charset="0"/>
                </a:rPr>
              </a:br>
              <a:r>
                <a:rPr lang="en-US" sz="2400">
                  <a:solidFill>
                    <a:srgbClr val="6600CC"/>
                  </a:solidFill>
                  <a:latin typeface="Times New Roman" pitchFamily="18" charset="0"/>
                </a:rPr>
                <a:t>cho gà ăn</a:t>
              </a:r>
              <a:endParaRPr lang="en-US" sz="2400">
                <a:solidFill>
                  <a:srgbClr val="6600CC"/>
                </a:solidFill>
                <a:latin typeface=".VnTime" pitchFamily="34" charset="0"/>
              </a:endParaRPr>
            </a:p>
            <a:p>
              <a:pPr algn="ctr" eaLnBrk="0" hangingPunct="0"/>
              <a:endParaRPr lang="en-US" sz="2400">
                <a:solidFill>
                  <a:srgbClr val="333399"/>
                </a:solidFill>
                <a:latin typeface="Times New Roman" pitchFamily="18" charset="0"/>
              </a:endParaRPr>
            </a:p>
          </p:txBody>
        </p:sp>
        <p:sp>
          <p:nvSpPr>
            <p:cNvPr id="5136" name="AutoShape 4"/>
            <p:cNvSpPr>
              <a:spLocks noChangeArrowheads="1"/>
            </p:cNvSpPr>
            <p:nvPr/>
          </p:nvSpPr>
          <p:spPr bwMode="auto">
            <a:xfrm>
              <a:off x="1453" y="262"/>
              <a:ext cx="833" cy="576"/>
            </a:xfrm>
            <a:prstGeom prst="hexagon">
              <a:avLst>
                <a:gd name="adj" fmla="val 39583"/>
                <a:gd name="vf" fmla="val 11547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5400" algn="ctr">
              <a:solidFill>
                <a:srgbClr val="0000FF"/>
              </a:solidFill>
              <a:miter lim="800000"/>
              <a:headEnd/>
              <a:tailEnd/>
            </a:ln>
            <a:effectLst>
              <a:outerShdw dist="45791" dir="2021404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solidFill>
                    <a:srgbClr val="FF3300"/>
                  </a:solidFill>
                  <a:latin typeface="Times New Roman" pitchFamily="18" charset="0"/>
                </a:rPr>
                <a:t>quét nhà</a:t>
              </a:r>
            </a:p>
          </p:txBody>
        </p:sp>
        <p:sp>
          <p:nvSpPr>
            <p:cNvPr id="5137" name="AutoShape 5"/>
            <p:cNvSpPr>
              <a:spLocks noChangeArrowheads="1"/>
            </p:cNvSpPr>
            <p:nvPr/>
          </p:nvSpPr>
          <p:spPr bwMode="auto">
            <a:xfrm>
              <a:off x="813" y="2178"/>
              <a:ext cx="912" cy="576"/>
            </a:xfrm>
            <a:prstGeom prst="hexagon">
              <a:avLst>
                <a:gd name="adj" fmla="val 39583"/>
                <a:gd name="vf" fmla="val 11547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5400" algn="ctr">
              <a:solidFill>
                <a:srgbClr val="0000FF"/>
              </a:solidFill>
              <a:miter lim="800000"/>
              <a:headEnd/>
              <a:tailEnd/>
            </a:ln>
            <a:effectLst>
              <a:outerShdw dist="45791" dir="2021404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0" hangingPunct="0"/>
              <a:r>
                <a:rPr lang="vi-VN" sz="2400" smtClean="0">
                  <a:solidFill>
                    <a:srgbClr val="FF0066"/>
                  </a:solidFill>
                  <a:latin typeface="Times New Roman" pitchFamily="18" charset="0"/>
                </a:rPr>
                <a:t>dọn dẹp</a:t>
              </a:r>
              <a:endParaRPr lang="en-US" sz="1800">
                <a:solidFill>
                  <a:srgbClr val="FF0066"/>
                </a:solidFill>
                <a:latin typeface="Times New Roman" pitchFamily="18" charset="0"/>
              </a:endParaRPr>
            </a:p>
          </p:txBody>
        </p:sp>
        <p:sp>
          <p:nvSpPr>
            <p:cNvPr id="5138" name="AutoShape 6"/>
            <p:cNvSpPr>
              <a:spLocks noChangeArrowheads="1"/>
            </p:cNvSpPr>
            <p:nvPr/>
          </p:nvSpPr>
          <p:spPr bwMode="auto">
            <a:xfrm>
              <a:off x="1392" y="3183"/>
              <a:ext cx="912" cy="576"/>
            </a:xfrm>
            <a:prstGeom prst="hexagon">
              <a:avLst>
                <a:gd name="adj" fmla="val 39583"/>
                <a:gd name="vf" fmla="val 11547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5400" algn="ctr">
              <a:solidFill>
                <a:srgbClr val="0000FF"/>
              </a:solidFill>
              <a:miter lim="800000"/>
              <a:headEnd/>
              <a:tailEnd/>
            </a:ln>
            <a:effectLst>
              <a:outerShdw dist="45791" dir="2021404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solidFill>
                    <a:srgbClr val="33184E"/>
                  </a:solidFill>
                  <a:latin typeface="Times New Roman" pitchFamily="18" charset="0"/>
                </a:rPr>
                <a:t>tưới cây</a:t>
              </a:r>
              <a:r>
                <a:rPr lang="en-US" sz="1800">
                  <a:solidFill>
                    <a:srgbClr val="00FF00"/>
                  </a:solidFill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5139" name="AutoShape 7"/>
            <p:cNvSpPr>
              <a:spLocks noChangeArrowheads="1"/>
            </p:cNvSpPr>
            <p:nvPr/>
          </p:nvSpPr>
          <p:spPr bwMode="auto">
            <a:xfrm>
              <a:off x="2640" y="3247"/>
              <a:ext cx="912" cy="576"/>
            </a:xfrm>
            <a:prstGeom prst="hexagon">
              <a:avLst>
                <a:gd name="adj" fmla="val 39583"/>
                <a:gd name="vf" fmla="val 11547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5400" algn="ctr">
              <a:solidFill>
                <a:srgbClr val="0000FF"/>
              </a:solidFill>
              <a:miter lim="800000"/>
              <a:headEnd/>
              <a:tailEnd/>
            </a:ln>
            <a:effectLst>
              <a:outerShdw dist="45791" dir="2021404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0" hangingPunct="0"/>
              <a:r>
                <a:rPr lang="vi-VN" sz="2400" b="1" smtClean="0">
                  <a:latin typeface="Times New Roman" pitchFamily="18" charset="0"/>
                </a:rPr>
                <a:t>..........</a:t>
              </a:r>
              <a:endParaRPr lang="en-US" sz="1800" b="1">
                <a:latin typeface="Times New Roman" pitchFamily="18" charset="0"/>
              </a:endParaRPr>
            </a:p>
          </p:txBody>
        </p:sp>
        <p:sp>
          <p:nvSpPr>
            <p:cNvPr id="5140" name="AutoShape 8"/>
            <p:cNvSpPr>
              <a:spLocks noChangeArrowheads="1"/>
            </p:cNvSpPr>
            <p:nvPr/>
          </p:nvSpPr>
          <p:spPr bwMode="auto">
            <a:xfrm>
              <a:off x="3936" y="3210"/>
              <a:ext cx="912" cy="576"/>
            </a:xfrm>
            <a:prstGeom prst="hexagon">
              <a:avLst>
                <a:gd name="adj" fmla="val 39583"/>
                <a:gd name="vf" fmla="val 11547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5400" algn="ctr">
              <a:solidFill>
                <a:srgbClr val="0000FF"/>
              </a:solidFill>
              <a:miter lim="800000"/>
              <a:headEnd/>
              <a:tailEnd/>
            </a:ln>
            <a:effectLst>
              <a:outerShdw dist="45791" dir="2021404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0" hangingPunct="0"/>
              <a:r>
                <a:rPr lang="en-US" sz="2400" dirty="0" err="1">
                  <a:solidFill>
                    <a:srgbClr val="FF3300"/>
                  </a:solidFill>
                  <a:latin typeface="Times New Roman" pitchFamily="18" charset="0"/>
                </a:rPr>
                <a:t>lau</a:t>
              </a:r>
              <a:r>
                <a:rPr lang="en-US" sz="2400" dirty="0">
                  <a:solidFill>
                    <a:srgbClr val="FF3300"/>
                  </a:solidFill>
                  <a:latin typeface="Times New Roman" pitchFamily="18" charset="0"/>
                </a:rPr>
                <a:t> </a:t>
              </a:r>
              <a:r>
                <a:rPr lang="en-US" sz="2400" dirty="0" err="1" smtClean="0">
                  <a:solidFill>
                    <a:srgbClr val="FF3300"/>
                  </a:solidFill>
                  <a:latin typeface="Times New Roman" pitchFamily="18" charset="0"/>
                </a:rPr>
                <a:t>nh</a:t>
              </a:r>
              <a:r>
                <a:rPr lang="en-US" sz="2400" dirty="0" err="1">
                  <a:solidFill>
                    <a:srgbClr val="FF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à</a:t>
              </a:r>
              <a:endParaRPr lang="en-US" sz="2400" dirty="0">
                <a:solidFill>
                  <a:srgbClr val="FF3300"/>
                </a:solidFill>
                <a:latin typeface="Times New Roman" pitchFamily="18" charset="0"/>
              </a:endParaRPr>
            </a:p>
          </p:txBody>
        </p:sp>
        <p:sp>
          <p:nvSpPr>
            <p:cNvPr id="5141" name="AutoShape 9"/>
            <p:cNvSpPr>
              <a:spLocks noChangeArrowheads="1"/>
            </p:cNvSpPr>
            <p:nvPr/>
          </p:nvSpPr>
          <p:spPr bwMode="auto">
            <a:xfrm>
              <a:off x="4338" y="2169"/>
              <a:ext cx="894" cy="670"/>
            </a:xfrm>
            <a:prstGeom prst="hexagon">
              <a:avLst>
                <a:gd name="adj" fmla="val 39583"/>
                <a:gd name="vf" fmla="val 11547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5400" algn="ctr">
              <a:solidFill>
                <a:srgbClr val="0000FF"/>
              </a:solidFill>
              <a:miter lim="800000"/>
              <a:headEnd/>
              <a:tailEnd/>
            </a:ln>
            <a:effectLst>
              <a:outerShdw dist="45791" dir="2021404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solidFill>
                    <a:srgbClr val="000099"/>
                  </a:solidFill>
                  <a:latin typeface="Times New Roman" pitchFamily="18" charset="0"/>
                </a:rPr>
                <a:t>r</a:t>
              </a:r>
              <a:r>
                <a:rPr lang="en-US" sz="2400" smtClean="0">
                  <a:solidFill>
                    <a:srgbClr val="000099"/>
                  </a:solidFill>
                  <a:latin typeface="Times New Roman" pitchFamily="18" charset="0"/>
                </a:rPr>
                <a:t>ửa chén</a:t>
              </a:r>
              <a:r>
                <a:rPr lang="en-US" sz="1800" smtClean="0">
                  <a:solidFill>
                    <a:srgbClr val="FF6600"/>
                  </a:solidFill>
                  <a:latin typeface="Times New Roman" pitchFamily="18" charset="0"/>
                </a:rPr>
                <a:t> </a:t>
              </a:r>
              <a:endParaRPr lang="en-US" sz="1800">
                <a:solidFill>
                  <a:srgbClr val="FF6600"/>
                </a:solidFill>
                <a:latin typeface="Times New Roman" pitchFamily="18" charset="0"/>
              </a:endParaRPr>
            </a:p>
          </p:txBody>
        </p:sp>
        <p:sp>
          <p:nvSpPr>
            <p:cNvPr id="5142" name="AutoShape 10"/>
            <p:cNvSpPr>
              <a:spLocks noChangeArrowheads="1"/>
            </p:cNvSpPr>
            <p:nvPr/>
          </p:nvSpPr>
          <p:spPr bwMode="auto">
            <a:xfrm>
              <a:off x="2720" y="211"/>
              <a:ext cx="877" cy="539"/>
            </a:xfrm>
            <a:prstGeom prst="hexagon">
              <a:avLst>
                <a:gd name="adj" fmla="val 39583"/>
                <a:gd name="vf" fmla="val 11547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5400" algn="ctr">
              <a:solidFill>
                <a:srgbClr val="0000FF"/>
              </a:solidFill>
              <a:miter lim="800000"/>
              <a:headEnd/>
              <a:tailEnd/>
            </a:ln>
            <a:effectLst>
              <a:outerShdw dist="45791" dir="2021404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solidFill>
                    <a:srgbClr val="003300"/>
                  </a:solidFill>
                  <a:latin typeface="Times New Roman" pitchFamily="18" charset="0"/>
                </a:rPr>
                <a:t>trông em</a:t>
              </a:r>
            </a:p>
          </p:txBody>
        </p:sp>
        <p:sp>
          <p:nvSpPr>
            <p:cNvPr id="5143" name="AutoShape 11"/>
            <p:cNvSpPr>
              <a:spLocks noChangeArrowheads="1"/>
            </p:cNvSpPr>
            <p:nvPr/>
          </p:nvSpPr>
          <p:spPr bwMode="auto">
            <a:xfrm>
              <a:off x="4392" y="1248"/>
              <a:ext cx="840" cy="576"/>
            </a:xfrm>
            <a:prstGeom prst="hexagon">
              <a:avLst>
                <a:gd name="adj" fmla="val 39583"/>
                <a:gd name="vf" fmla="val 11547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5400" algn="ctr">
              <a:solidFill>
                <a:srgbClr val="0000FF"/>
              </a:solidFill>
              <a:miter lim="800000"/>
              <a:headEnd/>
              <a:tailEnd/>
            </a:ln>
            <a:effectLst>
              <a:outerShdw dist="45791" dir="2021404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solidFill>
                    <a:srgbClr val="33184E"/>
                  </a:solidFill>
                  <a:latin typeface="Times New Roman" pitchFamily="18" charset="0"/>
                </a:rPr>
                <a:t>nhặt rau</a:t>
              </a:r>
            </a:p>
          </p:txBody>
        </p:sp>
        <p:sp>
          <p:nvSpPr>
            <p:cNvPr id="5144" name="AutoShape 12"/>
            <p:cNvSpPr>
              <a:spLocks noChangeArrowheads="1"/>
            </p:cNvSpPr>
            <p:nvPr/>
          </p:nvSpPr>
          <p:spPr bwMode="auto">
            <a:xfrm>
              <a:off x="3936" y="255"/>
              <a:ext cx="804" cy="576"/>
            </a:xfrm>
            <a:prstGeom prst="hexagon">
              <a:avLst>
                <a:gd name="adj" fmla="val 39583"/>
                <a:gd name="vf" fmla="val 11547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5400" algn="ctr">
              <a:solidFill>
                <a:srgbClr val="0000FF"/>
              </a:solidFill>
              <a:miter lim="800000"/>
              <a:headEnd/>
              <a:tailEnd/>
            </a:ln>
            <a:effectLst>
              <a:outerShdw dist="45791" dir="2021404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solidFill>
                    <a:srgbClr val="FF0000"/>
                  </a:solidFill>
                  <a:latin typeface="Times New Roman" pitchFamily="18" charset="0"/>
                </a:rPr>
                <a:t>nấu cơm</a:t>
              </a:r>
            </a:p>
          </p:txBody>
        </p:sp>
      </p:grpSp>
      <p:sp>
        <p:nvSpPr>
          <p:cNvPr id="32781" name="Line 13"/>
          <p:cNvSpPr>
            <a:spLocks noChangeShapeType="1"/>
          </p:cNvSpPr>
          <p:nvPr/>
        </p:nvSpPr>
        <p:spPr bwMode="auto">
          <a:xfrm>
            <a:off x="4823129" y="1064277"/>
            <a:ext cx="1" cy="7326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en-GB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5943597" y="1203164"/>
            <a:ext cx="879460" cy="95377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en-GB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 flipV="1">
            <a:off x="5718004" y="4509120"/>
            <a:ext cx="1131192" cy="115032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en-GB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>
            <a:off x="2601913" y="1228791"/>
            <a:ext cx="889967" cy="90406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en-GB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V="1">
            <a:off x="2601913" y="4509120"/>
            <a:ext cx="1033984" cy="107201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en-GB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 flipV="1">
            <a:off x="4677427" y="4797152"/>
            <a:ext cx="0" cy="97026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en-GB"/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 flipH="1">
            <a:off x="6516215" y="2538688"/>
            <a:ext cx="824195" cy="33833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en-GB"/>
          </a:p>
        </p:txBody>
      </p:sp>
      <p:sp>
        <p:nvSpPr>
          <p:cNvPr id="32788" name="Line 20"/>
          <p:cNvSpPr>
            <a:spLocks noChangeShapeType="1"/>
          </p:cNvSpPr>
          <p:nvPr/>
        </p:nvSpPr>
        <p:spPr bwMode="auto">
          <a:xfrm flipH="1" flipV="1">
            <a:off x="6409822" y="3861048"/>
            <a:ext cx="826473" cy="50405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en-GB"/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>
            <a:off x="1878619" y="2516644"/>
            <a:ext cx="1039143" cy="36038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en-GB"/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 flipV="1">
            <a:off x="1861175" y="3962675"/>
            <a:ext cx="1181391" cy="28904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b"/>
          <a:lstStyle/>
          <a:p>
            <a:endParaRPr lang="en-GB"/>
          </a:p>
        </p:txBody>
      </p:sp>
      <p:sp>
        <p:nvSpPr>
          <p:cNvPr id="32791" name="Oval 23"/>
          <p:cNvSpPr>
            <a:spLocks noChangeArrowheads="1"/>
          </p:cNvSpPr>
          <p:nvPr/>
        </p:nvSpPr>
        <p:spPr bwMode="auto">
          <a:xfrm>
            <a:off x="2835439" y="1772816"/>
            <a:ext cx="3744417" cy="303809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t"/>
          <a:lstStyle/>
          <a:p>
            <a:pPr algn="ctr" eaLnBrk="0" hangingPunct="0"/>
            <a:r>
              <a:rPr lang="vi-VN" sz="3200" b="1" smtClean="0">
                <a:solidFill>
                  <a:schemeClr val="tx1"/>
                </a:solidFill>
                <a:latin typeface="Times New Roman" pitchFamily="18" charset="0"/>
              </a:rPr>
              <a:t>Những từ ngữ </a:t>
            </a:r>
          </a:p>
          <a:p>
            <a:pPr algn="ctr" eaLnBrk="0" hangingPunct="0"/>
            <a:r>
              <a:rPr lang="vi-VN" sz="3200" b="1" smtClean="0">
                <a:solidFill>
                  <a:schemeClr val="tx1"/>
                </a:solidFill>
                <a:latin typeface="Times New Roman" pitchFamily="18" charset="0"/>
              </a:rPr>
              <a:t>về công việc gia </a:t>
            </a:r>
          </a:p>
          <a:p>
            <a:pPr algn="ctr" eaLnBrk="0" hangingPunct="0"/>
            <a:r>
              <a:rPr lang="vi-VN" sz="3200" b="1" smtClean="0">
                <a:solidFill>
                  <a:schemeClr val="tx1"/>
                </a:solidFill>
                <a:latin typeface="Times New Roman" pitchFamily="18" charset="0"/>
              </a:rPr>
              <a:t>đình là những </a:t>
            </a:r>
          </a:p>
          <a:p>
            <a:pPr algn="ctr" eaLnBrk="0" hangingPunct="0"/>
            <a:r>
              <a:rPr lang="vi-VN" sz="3200" b="1" smtClean="0">
                <a:solidFill>
                  <a:schemeClr val="tx1"/>
                </a:solidFill>
                <a:latin typeface="Times New Roman" pitchFamily="18" charset="0"/>
              </a:rPr>
              <a:t>từ ngữ chỉ gì?</a:t>
            </a:r>
            <a:endParaRPr lang="en-US" sz="3200" b="1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2792" name="Oval 24"/>
          <p:cNvSpPr>
            <a:spLocks noChangeArrowheads="1"/>
          </p:cNvSpPr>
          <p:nvPr/>
        </p:nvSpPr>
        <p:spPr bwMode="auto">
          <a:xfrm>
            <a:off x="2835440" y="1775667"/>
            <a:ext cx="3744416" cy="303524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indent="-342900" algn="ctr">
              <a:spcBef>
                <a:spcPct val="20000"/>
              </a:spcBef>
            </a:pPr>
            <a:r>
              <a:rPr lang="en-US" sz="4800" b="1" dirty="0" err="1">
                <a:solidFill>
                  <a:schemeClr val="tx1"/>
                </a:solidFill>
                <a:latin typeface="Times New Roman" pitchFamily="18" charset="0"/>
              </a:rPr>
              <a:t>Từ</a:t>
            </a: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4800" b="1" dirty="0">
                <a:solidFill>
                  <a:schemeClr val="tx1"/>
                </a:solidFill>
                <a:latin typeface=".VnTime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endParaRPr lang="en-US" sz="4800" b="1" dirty="0">
              <a:solidFill>
                <a:schemeClr val="tx1"/>
              </a:solidFill>
              <a:latin typeface=".VnTime" pitchFamily="34" charset="0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Times New Roman" pitchFamily="18" charset="0"/>
              </a:rPr>
              <a:t>hoạt</a:t>
            </a: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Times New Roman" pitchFamily="18" charset="0"/>
              </a:rPr>
              <a:t>động</a:t>
            </a:r>
            <a:r>
              <a:rPr lang="en-US" sz="48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endParaRPr lang="en-US" sz="54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11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7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7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0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2781" grpId="0" animBg="1"/>
      <p:bldP spid="32782" grpId="0" animBg="1"/>
      <p:bldP spid="32783" grpId="0" animBg="1"/>
      <p:bldP spid="32784" grpId="0" animBg="1"/>
      <p:bldP spid="32785" grpId="0" animBg="1"/>
      <p:bldP spid="32786" grpId="0" animBg="1"/>
      <p:bldP spid="32787" grpId="0" animBg="1"/>
      <p:bldP spid="32788" grpId="0" animBg="1"/>
      <p:bldP spid="32789" grpId="0" animBg="1"/>
      <p:bldP spid="32790" grpId="0" animBg="1"/>
      <p:bldP spid="32791" grpId="0" animBg="1"/>
      <p:bldP spid="32791" grpId="1" animBg="1"/>
      <p:bldP spid="32792" grpId="0" animBg="1"/>
      <p:bldP spid="3279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6200" y="2819400"/>
            <a:ext cx="42558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/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Nhặt rau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Administrator\Desktop\thị xã đđ\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9" r="19851" b="13482"/>
          <a:stretch/>
        </p:blipFill>
        <p:spPr bwMode="auto">
          <a:xfrm>
            <a:off x="4648200" y="0"/>
            <a:ext cx="4014737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72000" y="2819400"/>
            <a:ext cx="42558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/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Trông em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6199" y="6400800"/>
            <a:ext cx="42558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/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Quét nhà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71999" y="6400800"/>
            <a:ext cx="42558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/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Phơi quần áo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dministrator\Desktop\thị xã đđ\ltvc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3" y="3352800"/>
            <a:ext cx="4321361" cy="308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istrator\Desktop\thị xã đđ\ltvc 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21"/>
          <a:stretch/>
        </p:blipFill>
        <p:spPr bwMode="auto">
          <a:xfrm>
            <a:off x="4648200" y="3352800"/>
            <a:ext cx="4014737" cy="308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istrator\Desktop\thị xã đđ\ltvc 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19"/>
          <a:stretch/>
        </p:blipFill>
        <p:spPr bwMode="auto">
          <a:xfrm>
            <a:off x="76200" y="0"/>
            <a:ext cx="4328184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istrator\Desktop\thị xã đđ\ltvc 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26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828800" y="304800"/>
            <a:ext cx="25908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895600" y="6248400"/>
            <a:ext cx="42672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1295400" y="2286000"/>
            <a:ext cx="6096000" cy="3048000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rgbClr val="FFCCCC"/>
              </a:gs>
            </a:gsLst>
            <a:path path="rect">
              <a:fillToRect l="50000" t="50000" r="50000" b="50000"/>
            </a:path>
          </a:gra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1524000" y="2519362"/>
            <a:ext cx="54102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5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5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5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5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5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altLang="en-US" sz="5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5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en-US" sz="5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5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5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703950605"/>
      </p:ext>
    </p:extLst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3617</TotalTime>
  <Words>932</Words>
  <Application>Microsoft Office PowerPoint</Application>
  <PresentationFormat>On-screen Show (4:3)</PresentationFormat>
  <Paragraphs>213</Paragraphs>
  <Slides>24</Slides>
  <Notes>0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 quý thầy cô  và các em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SKY</cp:lastModifiedBy>
  <cp:revision>275</cp:revision>
  <cp:lastPrinted>2016-09-20T15:42:14Z</cp:lastPrinted>
  <dcterms:created xsi:type="dcterms:W3CDTF">2015-08-26T17:11:07Z</dcterms:created>
  <dcterms:modified xsi:type="dcterms:W3CDTF">2020-11-30T07:43:46Z</dcterms:modified>
</cp:coreProperties>
</file>