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8" r:id="rId2"/>
    <p:sldId id="277" r:id="rId3"/>
    <p:sldId id="261" r:id="rId4"/>
    <p:sldId id="262" r:id="rId5"/>
    <p:sldId id="275" r:id="rId6"/>
    <p:sldId id="260" r:id="rId7"/>
    <p:sldId id="265" r:id="rId8"/>
    <p:sldId id="266" r:id="rId9"/>
    <p:sldId id="267" r:id="rId10"/>
    <p:sldId id="273" r:id="rId11"/>
    <p:sldId id="268" r:id="rId12"/>
    <p:sldId id="274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C0000"/>
    <a:srgbClr val="CC3300"/>
    <a:srgbClr val="FF33CC"/>
    <a:srgbClr val="F52BB2"/>
    <a:srgbClr val="BD5847"/>
    <a:srgbClr val="D257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5341" autoAdjust="0"/>
  </p:normalViewPr>
  <p:slideViewPr>
    <p:cSldViewPr>
      <p:cViewPr>
        <p:scale>
          <a:sx n="67" d="100"/>
          <a:sy n="67" d="100"/>
        </p:scale>
        <p:origin x="-594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7C8BD-45D6-45DE-9CFC-8CE61F854B50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DEA09-F4D3-49BF-B6D2-13EFCD6371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09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DEA09-F4D3-49BF-B6D2-13EFCD63718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22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92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487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2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0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0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21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4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0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61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D5D0F-176B-42AE-A1B1-7A5A94234292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127DD-8BB7-4C80-A1C9-AEC81EEC5D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99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jpeg"/><Relationship Id="rId7" Type="http://schemas.openxmlformats.org/officeDocument/2006/relationships/image" Target="../media/image1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jpeg"/><Relationship Id="rId7" Type="http://schemas.openxmlformats.org/officeDocument/2006/relationships/image" Target="../media/image1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3" descr="thin bar2"/>
          <p:cNvSpPr>
            <a:spLocks noChangeArrowheads="1" noChangeShapeType="1" noTextEdit="1"/>
          </p:cNvSpPr>
          <p:nvPr/>
        </p:nvSpPr>
        <p:spPr bwMode="auto">
          <a:xfrm>
            <a:off x="-12700" y="1219200"/>
            <a:ext cx="8915400" cy="5873750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977332"/>
                <a:gd name="adj2" fmla="val 64352"/>
              </a:avLst>
            </a:prstTxWarp>
          </a:bodyPr>
          <a:lstStyle/>
          <a:p>
            <a:endParaRPr lang="en-US" sz="3600" b="1" i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  <a:p>
            <a:r>
              <a:rPr lang="en-US" sz="3600" b="1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  </a:t>
            </a:r>
          </a:p>
          <a:p>
            <a:r>
              <a:rPr lang="en-US" sz="3600" b="1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NĂM HỌC: </a:t>
            </a:r>
            <a:r>
              <a:rPr lang="en-US" sz="3600" b="1" i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2020- 2021</a:t>
            </a:r>
            <a:endParaRPr lang="en-US" sz="3600" b="1" i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077" name="WordArt 6"/>
          <p:cNvSpPr>
            <a:spLocks noChangeArrowheads="1" noChangeShapeType="1" noTextEdit="1"/>
          </p:cNvSpPr>
          <p:nvPr/>
        </p:nvSpPr>
        <p:spPr bwMode="auto">
          <a:xfrm>
            <a:off x="1905000" y="3505200"/>
            <a:ext cx="5105400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vi-VN" sz="4000" b="1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Môn: </a:t>
            </a:r>
            <a:r>
              <a:rPr lang="en-US" sz="4000" b="1" i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Tiếng</a:t>
            </a:r>
            <a:r>
              <a:rPr lang="en-US" sz="4000" b="1" i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en-US" sz="4000" b="1" i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việt</a:t>
            </a:r>
            <a:r>
              <a:rPr lang="en-US" sz="4000" b="1" i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en-US" sz="4000" b="1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Times New Roman" pitchFamily="18" charset="0"/>
              </a:rPr>
              <a:t>- </a:t>
            </a:r>
            <a:r>
              <a:rPr lang="vi-VN" sz="4000" b="1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Lớp 2</a:t>
            </a:r>
            <a:endParaRPr lang="en-US" sz="4000" b="1" i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304800" y="4371977"/>
            <a:ext cx="8839200" cy="19272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167"/>
              </a:avLst>
            </a:prstTxWarp>
          </a:bodyPr>
          <a:lstStyle/>
          <a:p>
            <a:pPr>
              <a:defRPr/>
            </a:pPr>
            <a:r>
              <a:rPr lang="pt-BR" sz="11500" b="1" kern="10" dirty="0">
                <a:solidFill>
                  <a:srgbClr val="3333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Bài dạy: </a:t>
            </a:r>
            <a:r>
              <a:rPr lang="en-US" sz="8800" dirty="0" err="1" smtClean="0">
                <a:solidFill>
                  <a:srgbClr val="0000CC"/>
                </a:solidFill>
                <a:cs typeface="Times New Roman" pitchFamily="18" charset="0"/>
              </a:rPr>
              <a:t>Ôn</a:t>
            </a:r>
            <a:r>
              <a:rPr lang="en-US" sz="8800" dirty="0" smtClean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0000CC"/>
                </a:solidFill>
                <a:cs typeface="Times New Roman" pitchFamily="18" charset="0"/>
              </a:rPr>
              <a:t>tập</a:t>
            </a:r>
            <a:r>
              <a:rPr lang="en-US" sz="8800" dirty="0" smtClean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0000CC"/>
                </a:solidFill>
                <a:cs typeface="Times New Roman" pitchFamily="18" charset="0"/>
              </a:rPr>
              <a:t>cuối</a:t>
            </a:r>
            <a:r>
              <a:rPr lang="en-US" sz="8800" dirty="0" smtClean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0000CC"/>
                </a:solidFill>
                <a:cs typeface="Times New Roman" pitchFamily="18" charset="0"/>
              </a:rPr>
              <a:t>kì</a:t>
            </a:r>
            <a:r>
              <a:rPr lang="en-US" sz="8800" dirty="0" smtClean="0">
                <a:solidFill>
                  <a:srgbClr val="0000CC"/>
                </a:solidFill>
                <a:cs typeface="Times New Roman" pitchFamily="18" charset="0"/>
              </a:rPr>
              <a:t> 1</a:t>
            </a:r>
            <a:r>
              <a:rPr lang="en-US" sz="8800" b="1" dirty="0" smtClean="0">
                <a:solidFill>
                  <a:srgbClr val="0000CC"/>
                </a:solidFill>
                <a:cs typeface="Times New Roman" pitchFamily="18" charset="0"/>
              </a:rPr>
              <a:t>(t5)</a:t>
            </a:r>
            <a:endParaRPr lang="en-US" sz="8800" b="1" dirty="0">
              <a:solidFill>
                <a:srgbClr val="0000CC"/>
              </a:solidFill>
              <a:cs typeface="Times New Roman" pitchFamily="18" charset="0"/>
            </a:endParaRPr>
          </a:p>
          <a:p>
            <a:pPr>
              <a:defRPr/>
            </a:pPr>
            <a:endParaRPr lang="en-US" sz="88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en-US" altLang="zh-CN" sz="8800" b="1" kern="0" dirty="0">
              <a:solidFill>
                <a:srgbClr val="FF0000"/>
              </a:solidFill>
              <a:latin typeface="VNI-Univer" pitchFamily="2" charset="0"/>
              <a:ea typeface="宋体" pitchFamily="2" charset="-122"/>
            </a:endParaRPr>
          </a:p>
          <a:p>
            <a:pPr>
              <a:lnSpc>
                <a:spcPct val="135000"/>
              </a:lnSpc>
              <a:spcBef>
                <a:spcPct val="50000"/>
              </a:spcBef>
              <a:defRPr/>
            </a:pPr>
            <a:endParaRPr lang="en-US" altLang="en-US" sz="3600" b="1" dirty="0">
              <a:solidFill>
                <a:srgbClr val="6600CC"/>
              </a:solidFill>
              <a:latin typeface="HP001 4H" pitchFamily="34" charset="-127"/>
            </a:endParaRPr>
          </a:p>
        </p:txBody>
      </p:sp>
      <p:pic>
        <p:nvPicPr>
          <p:cNvPr id="2055" name="Picture 7" descr="ANd9GcRqtrxiT_vZGJytNBhszI31l3leUpRBnQ1CSZyeqnpj58MkW5G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72100"/>
            <a:ext cx="12604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ANd9GcRqtrxiT_vZGJytNBhszI31l3leUpRBnQ1CSZyeqnpj58MkW5G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5" y="5372100"/>
            <a:ext cx="12604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5459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79" y="0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50800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 dirty="0" err="1" smtClean="0">
                <a:latin typeface="Arial" charset="0"/>
              </a:rPr>
              <a:t>Tập</a:t>
            </a:r>
            <a:r>
              <a:rPr lang="en-US" sz="2400" b="1" u="sng" dirty="0" smtClean="0">
                <a:latin typeface="Arial" charset="0"/>
              </a:rPr>
              <a:t> </a:t>
            </a:r>
            <a:r>
              <a:rPr lang="en-US" sz="2400" b="1" u="sng" dirty="0" err="1" smtClean="0">
                <a:latin typeface="Arial" charset="0"/>
              </a:rPr>
              <a:t>đọc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968514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35501" y="1534387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Tìm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 ngữ chỉ hoạt động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trong mỗi tranh dưới đây.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Đặt câu với từ ngữ đó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25295" y="4931747"/>
            <a:ext cx="2067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 thể dục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488494"/>
            <a:ext cx="1872208" cy="25966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50" y="2427049"/>
            <a:ext cx="2771800" cy="16214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488494"/>
            <a:ext cx="1872208" cy="25966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54" y="4175656"/>
            <a:ext cx="1894511" cy="24355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20" y="4175656"/>
            <a:ext cx="2025704" cy="2379897"/>
          </a:xfrm>
          <a:prstGeom prst="rect">
            <a:avLst/>
          </a:prstGeom>
        </p:spPr>
      </p:pic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3990139" y="3944823"/>
            <a:ext cx="631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6781799" y="5085184"/>
            <a:ext cx="16786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 bài, làm bài</a:t>
            </a: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2375140" y="6455953"/>
            <a:ext cx="2067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 gà ăn</a:t>
            </a: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4999769" y="6451191"/>
            <a:ext cx="13378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quét sân</a:t>
            </a:r>
          </a:p>
        </p:txBody>
      </p:sp>
    </p:spTree>
    <p:extLst>
      <p:ext uri="{BB962C8B-B14F-4D97-AF65-F5344CB8AC3E}">
        <p14:creationId xmlns:p14="http://schemas.microsoft.com/office/powerpoint/2010/main" val="271720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968514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68690" y="1749830"/>
            <a:ext cx="8748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3: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Ghi lại lời của em: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85189" y="2349461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Nam 20 - 11 ở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90369" y="3442810"/>
            <a:ext cx="8748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b, Nhờ bạn khênh giúp cái ghế.</a:t>
            </a: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85189" y="4143415"/>
            <a:ext cx="8748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c, Đề nghị các bạn ở lại họp Sao Nhi đồng. </a:t>
            </a:r>
          </a:p>
        </p:txBody>
      </p:sp>
    </p:spTree>
    <p:extLst>
      <p:ext uri="{BB962C8B-B14F-4D97-AF65-F5344CB8AC3E}">
        <p14:creationId xmlns:p14="http://schemas.microsoft.com/office/powerpoint/2010/main" val="38271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50800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 dirty="0" err="1" smtClean="0">
                <a:latin typeface="Arial" charset="0"/>
              </a:rPr>
              <a:t>Tập</a:t>
            </a:r>
            <a:r>
              <a:rPr lang="en-US" sz="2400" b="1" u="sng" dirty="0" smtClean="0">
                <a:latin typeface="Arial" charset="0"/>
              </a:rPr>
              <a:t> </a:t>
            </a:r>
            <a:r>
              <a:rPr lang="en-US" sz="2400" b="1" u="sng" dirty="0" err="1" smtClean="0">
                <a:latin typeface="Arial" charset="0"/>
              </a:rPr>
              <a:t>đọc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968514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68690" y="1749830"/>
            <a:ext cx="8748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3: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Ghi lại lời của em: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85189" y="2133600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Nam 20 - 11 ở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04641" y="2971800"/>
            <a:ext cx="874846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chúng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Nam 20 – 11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2C chúng  em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ạ!</a:t>
            </a: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490369" y="4277380"/>
            <a:ext cx="8748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khênh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547936" y="4734580"/>
            <a:ext cx="8748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Dũng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khênh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này với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485189" y="5257800"/>
            <a:ext cx="8748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Sao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457200" y="5791200"/>
            <a:ext cx="8748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Sao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71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9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9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9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18"/>
            <a:ext cx="9144000" cy="683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360736" y="847165"/>
            <a:ext cx="656608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800" b="1" smtClean="0">
                <a:solidFill>
                  <a:srgbClr val="0000CC"/>
                </a:solidFill>
                <a:latin typeface="Jokerman" pitchFamily="82" charset="0"/>
                <a:cs typeface="Times New Roman" pitchFamily="18" charset="0"/>
              </a:rPr>
              <a:t>Tiết học kết thúc</a:t>
            </a:r>
          </a:p>
        </p:txBody>
      </p:sp>
      <p:sp>
        <p:nvSpPr>
          <p:cNvPr id="13" name="WordArt 7"/>
          <p:cNvSpPr>
            <a:spLocks noChangeArrowheads="1" noChangeShapeType="1" noTextEdit="1"/>
          </p:cNvSpPr>
          <p:nvPr/>
        </p:nvSpPr>
        <p:spPr bwMode="auto">
          <a:xfrm>
            <a:off x="762000" y="2438400"/>
            <a:ext cx="746760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KÍNH CHÚC QUÝ THẦY CÔ GIÁO</a:t>
            </a:r>
          </a:p>
        </p:txBody>
      </p:sp>
      <p:sp>
        <p:nvSpPr>
          <p:cNvPr id="15" name="WordArt 8"/>
          <p:cNvSpPr>
            <a:spLocks noChangeArrowheads="1" noChangeShapeType="1" noTextEdit="1"/>
          </p:cNvSpPr>
          <p:nvPr/>
        </p:nvSpPr>
        <p:spPr bwMode="auto">
          <a:xfrm>
            <a:off x="838200" y="3581400"/>
            <a:ext cx="7239000" cy="1066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VÀ CÁC EM HỌC SINH MẠNH KHỎE</a:t>
            </a:r>
          </a:p>
        </p:txBody>
      </p:sp>
    </p:spTree>
    <p:extLst>
      <p:ext uri="{BB962C8B-B14F-4D97-AF65-F5344CB8AC3E}">
        <p14:creationId xmlns:p14="http://schemas.microsoft.com/office/powerpoint/2010/main" val="290411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4" y="0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-52821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 dirty="0" err="1" smtClean="0">
                <a:latin typeface="Arial" charset="0"/>
              </a:rPr>
              <a:t>Tập</a:t>
            </a:r>
            <a:r>
              <a:rPr lang="en-US" sz="2400" b="1" u="sng" dirty="0" smtClean="0">
                <a:latin typeface="Arial" charset="0"/>
              </a:rPr>
              <a:t> </a:t>
            </a:r>
            <a:r>
              <a:rPr lang="en-US" sz="2400" b="1" u="sng" dirty="0" err="1" smtClean="0">
                <a:latin typeface="Arial" charset="0"/>
              </a:rPr>
              <a:t>đọc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496694" y="836712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 tập tiết 5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43917"/>
              </p:ext>
            </p:extLst>
          </p:nvPr>
        </p:nvGraphicFramePr>
        <p:xfrm>
          <a:off x="-36512" y="2132856"/>
          <a:ext cx="9217024" cy="4725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853"/>
                <a:gridCol w="2970348"/>
                <a:gridCol w="3149823"/>
              </a:tblGrid>
              <a:tr h="2362572"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BÍM</a:t>
                      </a:r>
                      <a:r>
                        <a:rPr lang="en-US" sz="20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TÓC ĐUÔI SAM</a:t>
                      </a:r>
                    </a:p>
                    <a:p>
                      <a:pPr algn="ctr"/>
                      <a:r>
                        <a:rPr lang="en-US" sz="20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 Đoạn 3 + 4. Trang 31)</a:t>
                      </a:r>
                    </a:p>
                    <a:p>
                      <a:endParaRPr lang="en-US" sz="2000" baseline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baseline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CÔ</a:t>
                      </a:r>
                      <a:r>
                        <a:rPr lang="en-US" sz="20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GIÁO LỚP EM</a:t>
                      </a:r>
                    </a:p>
                    <a:p>
                      <a:pPr algn="ctr"/>
                      <a:r>
                        <a:rPr lang="en-US" sz="20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 Đọc thuộc bài thơ. Trang 60.)</a:t>
                      </a:r>
                    </a:p>
                    <a:p>
                      <a:endParaRPr lang="en-US" sz="2000" baseline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baseline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0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XOÀI CỦA</a:t>
                      </a:r>
                    </a:p>
                    <a:p>
                      <a:pPr algn="ctr"/>
                      <a:r>
                        <a:rPr lang="en-US" sz="20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ÔNG EM</a:t>
                      </a:r>
                    </a:p>
                    <a:p>
                      <a:pPr algn="ctr"/>
                      <a:r>
                        <a:rPr lang="en-US" sz="20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 Đoạn 1: Từ đầu....bàn thờ ông. Trang 89.)</a:t>
                      </a:r>
                    </a:p>
                    <a:p>
                      <a:endParaRPr lang="en-US" sz="20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62572">
                <a:tc>
                  <a:txBody>
                    <a:bodyPr/>
                    <a:lstStyle/>
                    <a:p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CÂU</a:t>
                      </a:r>
                      <a:r>
                        <a:rPr lang="en-US" sz="2000" b="1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CHUYỆN BÓ ĐŨA</a:t>
                      </a:r>
                    </a:p>
                    <a:p>
                      <a:pPr algn="ctr"/>
                      <a:r>
                        <a:rPr lang="en-US" sz="2000" b="1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 Đoạn 3. Trang 112 )</a:t>
                      </a:r>
                    </a:p>
                    <a:p>
                      <a:endParaRPr lang="en-US" sz="2000" b="1" baseline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b="1" baseline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</a:p>
                    <a:p>
                      <a:pPr algn="ctr"/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000" b="1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Đọc thuộc bài thơ. Trang 101. )</a:t>
                      </a:r>
                    </a:p>
                    <a:p>
                      <a:endParaRPr lang="en-US" sz="2000" b="1" baseline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b="1" baseline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CON CHÓ</a:t>
                      </a:r>
                      <a:r>
                        <a:rPr lang="en-US" sz="2000" b="1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NHÀ </a:t>
                      </a:r>
                    </a:p>
                    <a:p>
                      <a:pPr algn="ctr"/>
                      <a:r>
                        <a:rPr lang="en-US" sz="2000" b="1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HÀNG XÓM</a:t>
                      </a:r>
                    </a:p>
                    <a:p>
                      <a:pPr algn="ctr"/>
                      <a:r>
                        <a:rPr lang="en-US" sz="2000" b="1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 Đoạn 4 + 5. Trang129 )</a:t>
                      </a:r>
                    </a:p>
                    <a:p>
                      <a:endParaRPr lang="en-US" sz="2000" b="1" baseline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CC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8649"/>
            <a:ext cx="3053902" cy="23160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844" y="2170284"/>
            <a:ext cx="3095156" cy="228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49" y="4473325"/>
            <a:ext cx="3055689" cy="2425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50" y="4456284"/>
            <a:ext cx="3060526" cy="24277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02" y="2155277"/>
            <a:ext cx="3028897" cy="2316014"/>
          </a:xfrm>
          <a:prstGeom prst="rect">
            <a:avLst/>
          </a:prstGeom>
        </p:spPr>
      </p:pic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532165" y="1519684"/>
            <a:ext cx="87484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1: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Ôn luyện tập đọc và học thuộc lòng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800" y="4464298"/>
            <a:ext cx="3119870" cy="23937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flipH="1">
            <a:off x="0" y="3224329"/>
            <a:ext cx="2987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itchFamily="18" charset="0"/>
                <a:cs typeface="Times New Roman" pitchFamily="18" charset="0"/>
              </a:rPr>
              <a:t>? Nghe lời thầy, Tuấn đã làm gì</a:t>
            </a: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? Thầy giáo khuyên bảo Tuấn như thế nào?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6654" y="3224329"/>
            <a:ext cx="2690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itchFamily="18" charset="0"/>
                <a:cs typeface="Times New Roman" pitchFamily="18" charset="0"/>
              </a:rPr>
              <a:t>? Bài thơ nói lên điều gì?</a:t>
            </a:r>
          </a:p>
          <a:p>
            <a:endParaRPr lang="en-US" sz="2000" b="1"/>
          </a:p>
        </p:txBody>
      </p:sp>
      <p:sp>
        <p:nvSpPr>
          <p:cNvPr id="21" name="TextBox 20"/>
          <p:cNvSpPr txBox="1"/>
          <p:nvPr/>
        </p:nvSpPr>
        <p:spPr>
          <a:xfrm>
            <a:off x="6096000" y="3429000"/>
            <a:ext cx="303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/>
              <a:t> ?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Tại sao mẹ lại chọn những quả xoài ngon nhất bày lên bàn thờ ông?</a:t>
            </a:r>
            <a:endParaRPr lang="en-US" sz="2000" b="1"/>
          </a:p>
        </p:txBody>
      </p:sp>
      <p:sp>
        <p:nvSpPr>
          <p:cNvPr id="22" name="TextBox 21"/>
          <p:cNvSpPr txBox="1"/>
          <p:nvPr/>
        </p:nvSpPr>
        <p:spPr>
          <a:xfrm>
            <a:off x="6101826" y="5496532"/>
            <a:ext cx="30242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itchFamily="18" charset="0"/>
                <a:cs typeface="Times New Roman" pitchFamily="18" charset="0"/>
              </a:rPr>
              <a:t>? Bác sĩ nghĩ rằng Bé mau lành bệnh là nhờ ai?</a:t>
            </a:r>
          </a:p>
          <a:p>
            <a:endParaRPr lang="en-US" sz="2000" b="1"/>
          </a:p>
        </p:txBody>
      </p:sp>
      <p:sp>
        <p:nvSpPr>
          <p:cNvPr id="23" name="TextBox 22"/>
          <p:cNvSpPr txBox="1"/>
          <p:nvPr/>
        </p:nvSpPr>
        <p:spPr>
          <a:xfrm>
            <a:off x="3203848" y="5428490"/>
            <a:ext cx="2690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itchFamily="18" charset="0"/>
                <a:cs typeface="Times New Roman" pitchFamily="18" charset="0"/>
              </a:rPr>
              <a:t>? Bài thơ nói lên điều gì?</a:t>
            </a:r>
          </a:p>
          <a:p>
            <a:endParaRPr lang="en-US" sz="2000" b="1"/>
          </a:p>
        </p:txBody>
      </p:sp>
      <p:sp>
        <p:nvSpPr>
          <p:cNvPr id="24" name="TextBox 23"/>
          <p:cNvSpPr txBox="1"/>
          <p:nvPr/>
        </p:nvSpPr>
        <p:spPr>
          <a:xfrm>
            <a:off x="59116" y="5366845"/>
            <a:ext cx="29287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itchFamily="18" charset="0"/>
                <a:cs typeface="Times New Roman" pitchFamily="18" charset="0"/>
              </a:rPr>
              <a:t>? Người cha muốn khuyên các con điều gì?</a:t>
            </a:r>
          </a:p>
          <a:p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102469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9" grpId="0"/>
      <p:bldP spid="8" grpId="0"/>
      <p:bldP spid="9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79" y="-2296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76200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 dirty="0" err="1" smtClean="0">
                <a:latin typeface="Arial" charset="0"/>
              </a:rPr>
              <a:t>Tập</a:t>
            </a:r>
            <a:r>
              <a:rPr lang="en-US" sz="2400" b="1" u="sng" dirty="0" smtClean="0">
                <a:latin typeface="Arial" charset="0"/>
              </a:rPr>
              <a:t> </a:t>
            </a:r>
            <a:r>
              <a:rPr lang="en-US" sz="2400" b="1" u="sng" dirty="0" err="1" smtClean="0">
                <a:latin typeface="Arial" charset="0"/>
              </a:rPr>
              <a:t>đọc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968514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35501" y="1534387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Tìm từ ngữ chỉ hoạt động trong mỗi tranh dưới đây. Đặt câu với từ ngữ đó.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329633" y="1539547"/>
            <a:ext cx="34083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 ngữ chỉ hoạt động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340090" y="1968576"/>
            <a:ext cx="37418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Đặt câu với từ ngữ đó.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488494"/>
            <a:ext cx="1872208" cy="25966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50" y="2524935"/>
            <a:ext cx="2771800" cy="16214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488494"/>
            <a:ext cx="1872208" cy="25966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273" y="4398783"/>
            <a:ext cx="1894511" cy="24355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50" y="4454397"/>
            <a:ext cx="2025704" cy="237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4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0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 dirty="0" err="1" smtClean="0">
                <a:latin typeface="Arial" charset="0"/>
              </a:rPr>
              <a:t>Tập</a:t>
            </a:r>
            <a:r>
              <a:rPr lang="en-US" sz="2400" b="1" u="sng" dirty="0" smtClean="0">
                <a:latin typeface="Arial" charset="0"/>
              </a:rPr>
              <a:t> </a:t>
            </a:r>
            <a:r>
              <a:rPr lang="en-US" sz="2400" b="1" u="sng" dirty="0" err="1" smtClean="0">
                <a:latin typeface="Arial" charset="0"/>
              </a:rPr>
              <a:t>đọc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914400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35501" y="1534387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Tìm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 ngữ chỉ hoạt động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trong mỗi tranh dưới đây.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Đặt câu với từ ngữ đó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2" y="2636912"/>
            <a:ext cx="3398690" cy="4221088"/>
          </a:xfrm>
          <a:prstGeom prst="rect">
            <a:avLst/>
          </a:prstGeom>
        </p:spPr>
      </p:pic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5009733" y="2897263"/>
            <a:ext cx="30906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dục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419872" y="3737213"/>
            <a:ext cx="56825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Chúng em  tập thể dục ngoài sân.</a:t>
            </a:r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 flipV="1">
            <a:off x="3639130" y="4317899"/>
            <a:ext cx="15064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4052272" y="4596307"/>
            <a:ext cx="7441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6462242" y="3998823"/>
            <a:ext cx="20701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endParaRPr lang="en-US" sz="28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 flipV="1">
            <a:off x="5243657" y="4596307"/>
            <a:ext cx="0" cy="60602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192837" y="4637710"/>
            <a:ext cx="1638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 gì?</a:t>
            </a:r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 flipV="1">
            <a:off x="5378694" y="4317899"/>
            <a:ext cx="3297761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 flipV="1">
            <a:off x="5378694" y="4431869"/>
            <a:ext cx="329776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4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 animBg="1"/>
      <p:bldP spid="19" grpId="0"/>
      <p:bldP spid="20" grpId="0"/>
      <p:bldP spid="21" grpId="0" animBg="1"/>
      <p:bldP spid="22" grpId="0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79" y="0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-52821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 dirty="0" err="1" smtClean="0">
                <a:latin typeface="Arial" charset="0"/>
              </a:rPr>
              <a:t>Tập</a:t>
            </a:r>
            <a:r>
              <a:rPr lang="en-US" sz="2400" b="1" u="sng" dirty="0" smtClean="0">
                <a:latin typeface="Arial" charset="0"/>
              </a:rPr>
              <a:t> </a:t>
            </a:r>
            <a:r>
              <a:rPr lang="en-US" sz="2400" b="1" u="sng" dirty="0" err="1" smtClean="0">
                <a:latin typeface="Arial" charset="0"/>
              </a:rPr>
              <a:t>đọc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836712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 tập tiết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35501" y="1534387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Tìm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 ngữ chỉ hoạt động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trong mỗi tranh dưới đây.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Đặt câu với từ ngữ đó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5695539" y="2865588"/>
            <a:ext cx="12904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vẽ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993041" y="3737213"/>
            <a:ext cx="46389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Hùng và Lan đang vẽ tranh.</a:t>
            </a:r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 flipV="1">
            <a:off x="4148476" y="4260749"/>
            <a:ext cx="1947524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6462242" y="3998823"/>
            <a:ext cx="20701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endParaRPr lang="en-US" sz="28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6312532" y="4260749"/>
            <a:ext cx="2098604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 flipV="1">
            <a:off x="6312531" y="4379725"/>
            <a:ext cx="209894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4" y="3158873"/>
            <a:ext cx="3779912" cy="268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97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 animBg="1"/>
      <p:bldP spid="20" grpId="0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0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 dirty="0" err="1" smtClean="0">
                <a:latin typeface="Arial" charset="0"/>
              </a:rPr>
              <a:t>Tập</a:t>
            </a:r>
            <a:r>
              <a:rPr lang="en-US" sz="2400" b="1" u="sng" dirty="0" smtClean="0">
                <a:latin typeface="Arial" charset="0"/>
              </a:rPr>
              <a:t> </a:t>
            </a:r>
            <a:r>
              <a:rPr lang="en-US" sz="2400" b="1" u="sng" dirty="0" err="1" smtClean="0">
                <a:latin typeface="Arial" charset="0"/>
              </a:rPr>
              <a:t>đọc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892314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68690" y="1534387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Tìm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 ngữ chỉ hoạt động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trong mỗi tranh dưới đây.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Đặt câu với từ ngữ đó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5" y="2492896"/>
            <a:ext cx="3026667" cy="43651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946" y="2471737"/>
            <a:ext cx="2975024" cy="43695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296" y="2447538"/>
            <a:ext cx="2878858" cy="438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4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79" y="-2296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0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 dirty="0" err="1" smtClean="0">
                <a:latin typeface="Arial" charset="0"/>
              </a:rPr>
              <a:t>Tập</a:t>
            </a:r>
            <a:r>
              <a:rPr lang="en-US" sz="2400" b="1" u="sng" dirty="0" smtClean="0">
                <a:latin typeface="Arial" charset="0"/>
              </a:rPr>
              <a:t> </a:t>
            </a:r>
            <a:r>
              <a:rPr lang="en-US" sz="2400" b="1" u="sng" dirty="0" err="1" smtClean="0">
                <a:latin typeface="Arial" charset="0"/>
              </a:rPr>
              <a:t>đọc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892314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35501" y="1534387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u="sng" smtClean="0"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Tìm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từ ngữ chỉ hoạt động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trong mỗi tranh dưới đây.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Đặt câu với từ ngữ đó.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91796"/>
            <a:ext cx="3571468" cy="4330809"/>
          </a:xfrm>
          <a:prstGeom prst="rect">
            <a:avLst/>
          </a:prstGeom>
        </p:spPr>
      </p:pic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4593700" y="2960636"/>
            <a:ext cx="37418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viết bài, làm bài</a:t>
            </a:r>
          </a:p>
        </p:txBody>
      </p:sp>
    </p:spTree>
    <p:extLst>
      <p:ext uri="{BB962C8B-B14F-4D97-AF65-F5344CB8AC3E}">
        <p14:creationId xmlns:p14="http://schemas.microsoft.com/office/powerpoint/2010/main" val="378951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50800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u="sng" dirty="0" err="1" smtClean="0">
                <a:solidFill>
                  <a:prstClr val="black"/>
                </a:solidFill>
                <a:latin typeface="Arial" charset="0"/>
              </a:rPr>
              <a:t>Tập</a:t>
            </a:r>
            <a:r>
              <a:rPr lang="en-US" sz="2400" b="1" u="sng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sz="2400" b="1" u="sng" dirty="0" err="1" smtClean="0">
                <a:solidFill>
                  <a:prstClr val="black"/>
                </a:solidFill>
                <a:latin typeface="Arial" charset="0"/>
              </a:rPr>
              <a:t>đọc</a:t>
            </a:r>
            <a:endParaRPr lang="en-US" sz="24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968514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68690" y="1534387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28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8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Tìm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 ngữ chỉ hoạt động </a:t>
            </a:r>
            <a:r>
              <a:rPr lang="en-US" sz="28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 mỗi tranh dưới đây.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Đặt câu với từ ngữ đó</a:t>
            </a:r>
            <a:r>
              <a:rPr lang="en-US" sz="28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71737"/>
            <a:ext cx="3528392" cy="4369506"/>
          </a:xfrm>
          <a:prstGeom prst="rect">
            <a:avLst/>
          </a:prstGeom>
        </p:spPr>
      </p:pic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593700" y="2960636"/>
            <a:ext cx="37418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cho gà ăn</a:t>
            </a:r>
          </a:p>
        </p:txBody>
      </p:sp>
    </p:spTree>
    <p:extLst>
      <p:ext uri="{BB962C8B-B14F-4D97-AF65-F5344CB8AC3E}">
        <p14:creationId xmlns:p14="http://schemas.microsoft.com/office/powerpoint/2010/main" val="707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191000" y="5562600"/>
            <a:ext cx="1905000" cy="685800"/>
            <a:chOff x="2350" y="1008"/>
            <a:chExt cx="1826" cy="534"/>
          </a:xfrm>
        </p:grpSpPr>
        <p:pic>
          <p:nvPicPr>
            <p:cNvPr id="3082" name="Picture 3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4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5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6" descr="SPARKLES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82296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6" name="Picture 8" descr="Pictur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193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0633" y="50800"/>
            <a:ext cx="8458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u="sng" dirty="0" err="1" smtClean="0">
                <a:solidFill>
                  <a:prstClr val="black"/>
                </a:solidFill>
                <a:latin typeface="Arial" charset="0"/>
              </a:rPr>
              <a:t>Tập</a:t>
            </a:r>
            <a:r>
              <a:rPr lang="en-US" sz="2400" b="1" u="sng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sz="2400" b="1" u="sng" dirty="0" err="1" smtClean="0">
                <a:solidFill>
                  <a:prstClr val="black"/>
                </a:solidFill>
                <a:latin typeface="Arial" charset="0"/>
              </a:rPr>
              <a:t>đọc</a:t>
            </a:r>
            <a:endParaRPr lang="en-US" sz="24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72245" y="968514"/>
            <a:ext cx="87484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68690" y="1534387"/>
            <a:ext cx="87484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28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8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Tìm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 ngữ chỉ hoạt động </a:t>
            </a:r>
            <a:r>
              <a:rPr lang="en-US" sz="28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 mỗi tranh dưới đây.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Đặt câu với từ ngữ đó</a:t>
            </a:r>
            <a:r>
              <a:rPr lang="en-US" sz="28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47538"/>
            <a:ext cx="3384376" cy="4386263"/>
          </a:xfrm>
          <a:prstGeom prst="rect">
            <a:avLst/>
          </a:prstGeom>
        </p:spPr>
      </p:pic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593700" y="2960636"/>
            <a:ext cx="37418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        quét sân</a:t>
            </a:r>
          </a:p>
        </p:txBody>
      </p:sp>
    </p:spTree>
    <p:extLst>
      <p:ext uri="{BB962C8B-B14F-4D97-AF65-F5344CB8AC3E}">
        <p14:creationId xmlns:p14="http://schemas.microsoft.com/office/powerpoint/2010/main" val="707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672</Words>
  <Application>Microsoft Office PowerPoint</Application>
  <PresentationFormat>On-screen Show (4:3)</PresentationFormat>
  <Paragraphs>88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</dc:creator>
  <cp:lastModifiedBy>SKY</cp:lastModifiedBy>
  <cp:revision>87</cp:revision>
  <dcterms:created xsi:type="dcterms:W3CDTF">2015-12-15T13:06:42Z</dcterms:created>
  <dcterms:modified xsi:type="dcterms:W3CDTF">2021-01-05T02:06:59Z</dcterms:modified>
</cp:coreProperties>
</file>