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4" r:id="rId5"/>
    <p:sldId id="275" r:id="rId6"/>
    <p:sldId id="263" r:id="rId7"/>
    <p:sldId id="276" r:id="rId8"/>
    <p:sldId id="265" r:id="rId9"/>
    <p:sldId id="277" r:id="rId10"/>
    <p:sldId id="266" r:id="rId11"/>
    <p:sldId id="267" r:id="rId12"/>
    <p:sldId id="270" r:id="rId13"/>
    <p:sldId id="268" r:id="rId14"/>
    <p:sldId id="269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2627784" y="33265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u="none" strike="noStrike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vi-VN" sz="2400" u="none" strike="noStrike" baseline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ba ngày 14 tháng 2 năm 2017</a:t>
            </a:r>
            <a:endParaRPr lang="en-US" sz="2400" u="none" strike="noStrike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1880" y="794321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vi-VN" sz="2400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tả - Tiết 45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761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27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65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627784" y="33265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ba ngày 14 tháng 2 năm 2017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1880" y="794321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 tả - Tiết 45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649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68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173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691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507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6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05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58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541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63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61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27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7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09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42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139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17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064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E6A2-2867-4661-81E8-1357BB29EE7C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B867F-BE4F-4730-9AD9-5A89164EA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5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E6A2-2867-4661-81E8-1357BB29EE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B867F-BE4F-4730-9AD9-5A89164EAE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86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41805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vi-VN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 Tiểu Học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Hân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475" y="1340768"/>
            <a:ext cx="7776864" cy="43924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</a:bodyPr>
          <a:lstStyle/>
          <a:p>
            <a:pPr algn="ctr"/>
            <a:r>
              <a:rPr lang="vi-VN" sz="9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j-lt"/>
              </a:rPr>
              <a:t>Chào mừng c</a:t>
            </a:r>
            <a:r>
              <a:rPr lang="en-US" sz="9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ác</a:t>
            </a:r>
            <a:r>
              <a:rPr lang="en-US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 </a:t>
            </a:r>
            <a:r>
              <a:rPr lang="en-US" sz="9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quý</a:t>
            </a:r>
            <a:r>
              <a:rPr lang="en-US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 </a:t>
            </a:r>
            <a:r>
              <a:rPr lang="en-US" sz="9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thầy</a:t>
            </a:r>
            <a:r>
              <a:rPr lang="en-US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 </a:t>
            </a:r>
            <a:r>
              <a:rPr lang="en-US" sz="9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cô</a:t>
            </a:r>
            <a:r>
              <a:rPr lang="vi-VN" sz="9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j-lt"/>
              </a:rPr>
              <a:t> tham</a:t>
            </a:r>
          </a:p>
          <a:p>
            <a:pPr algn="ctr"/>
            <a:r>
              <a:rPr lang="vi-VN" sz="9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j-lt"/>
              </a:rPr>
              <a:t> dự tiết chính tả</a:t>
            </a:r>
            <a:endParaRPr lang="en-US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3478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vi-VN" sz="4000" dirty="0"/>
              <a:t>b)  - ( ước, ướt): ....  mong, khăn  .....</a:t>
            </a:r>
            <a:br>
              <a:rPr lang="vi-VN" sz="4000" dirty="0"/>
            </a:br>
            <a:r>
              <a:rPr lang="vi-VN" sz="4000" dirty="0"/>
              <a:t>      </a:t>
            </a:r>
            <a:br>
              <a:rPr lang="vi-VN" sz="4000" dirty="0"/>
            </a:br>
            <a:r>
              <a:rPr lang="vi-VN" sz="4000" dirty="0"/>
              <a:t>     - ( lược, lượt):  lần  ....  ,  cái  .....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3644280" y="192521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96680" y="207761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49080" y="223001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49080" y="2065586"/>
            <a:ext cx="1326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ước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24328" y="2078585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ướt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64288" y="3284984"/>
            <a:ext cx="1113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lược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75312" y="3275321"/>
            <a:ext cx="1182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lượt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7784" y="113145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 chép: Bác sĩ Sói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51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95438" y="1749426"/>
            <a:ext cx="6179344" cy="2060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vi-VN"/>
              <a:t> </a:t>
            </a:r>
          </a:p>
        </p:txBody>
      </p:sp>
      <p:sp>
        <p:nvSpPr>
          <p:cNvPr id="54277" name="WordArt 5"/>
          <p:cNvSpPr>
            <a:spLocks noChangeArrowheads="1" noChangeShapeType="1" noTextEdit="1"/>
          </p:cNvSpPr>
          <p:nvPr/>
        </p:nvSpPr>
        <p:spPr bwMode="auto">
          <a:xfrm>
            <a:off x="755576" y="2462213"/>
            <a:ext cx="7920880" cy="1295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2361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ahoma"/>
                <a:ea typeface="Tahoma"/>
                <a:cs typeface="Tahoma"/>
              </a:rPr>
              <a:t>Ai nhanh hơn</a:t>
            </a:r>
            <a:endParaRPr lang="en-US" sz="3600" b="1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54278" name="Picture 6" descr="cat00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669" y="3295650"/>
            <a:ext cx="223837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190876" y="1008063"/>
            <a:ext cx="3202781" cy="1454150"/>
            <a:chOff x="1722" y="615"/>
            <a:chExt cx="2688" cy="912"/>
          </a:xfrm>
        </p:grpSpPr>
        <p:sp>
          <p:nvSpPr>
            <p:cNvPr id="18442" name="Oval 7"/>
            <p:cNvSpPr>
              <a:spLocks noChangeArrowheads="1"/>
            </p:cNvSpPr>
            <p:nvPr/>
          </p:nvSpPr>
          <p:spPr bwMode="auto">
            <a:xfrm>
              <a:off x="1722" y="615"/>
              <a:ext cx="2688" cy="912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CCFF"/>
              </a:solidFill>
              <a:round/>
              <a:headEnd/>
              <a:tailEnd/>
            </a:ln>
          </p:spPr>
          <p:txBody>
            <a:bodyPr wrap="none" lIns="91425" tIns="45710" rIns="91425" bIns="45710" anchor="ctr"/>
            <a:lstStyle/>
            <a:p>
              <a:pPr defTabSz="915988" eaLnBrk="1" hangingPunct="1"/>
              <a:endParaRPr lang="vi-VN" altLang="vi-VN"/>
            </a:p>
          </p:txBody>
        </p:sp>
        <p:sp>
          <p:nvSpPr>
            <p:cNvPr id="18443" name="Rectangle 8"/>
            <p:cNvSpPr>
              <a:spLocks noChangeArrowheads="1"/>
            </p:cNvSpPr>
            <p:nvPr/>
          </p:nvSpPr>
          <p:spPr bwMode="auto">
            <a:xfrm>
              <a:off x="1872" y="725"/>
              <a:ext cx="2160" cy="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10" rIns="91425" bIns="45710" anchor="ctr"/>
            <a:lstStyle/>
            <a:p>
              <a:pPr algn="ctr" defTabSz="915988" eaLnBrk="1" hangingPunct="1"/>
              <a:r>
                <a:rPr lang="en-US" altLang="vi-VN" sz="5400" b="1">
                  <a:solidFill>
                    <a:srgbClr val="9900FF"/>
                  </a:solidFill>
                </a:rPr>
                <a:t>Trò chơi</a:t>
              </a:r>
            </a:p>
          </p:txBody>
        </p:sp>
      </p:grpSp>
      <p:pic>
        <p:nvPicPr>
          <p:cNvPr id="10" name="Picture 6" descr="cat00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22" y="3295650"/>
            <a:ext cx="223837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908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vi-VN" dirty="0">
                <a:solidFill>
                  <a:schemeClr val="tx1"/>
                </a:solidFill>
              </a:rPr>
              <a:t>Các từ chứa tiếng bắt đầu là ‘‘ </a:t>
            </a:r>
            <a:r>
              <a:rPr lang="vi-VN" i="1" dirty="0">
                <a:solidFill>
                  <a:srgbClr val="FF0000"/>
                </a:solidFill>
              </a:rPr>
              <a:t>l</a:t>
            </a:r>
            <a:r>
              <a:rPr lang="vi-VN" i="1" dirty="0">
                <a:solidFill>
                  <a:schemeClr val="tx1"/>
                </a:solidFill>
              </a:rPr>
              <a:t> </a:t>
            </a:r>
            <a:r>
              <a:rPr lang="vi-VN" dirty="0">
                <a:solidFill>
                  <a:schemeClr val="tx1"/>
                </a:solidFill>
              </a:rPr>
              <a:t>’’ hoặc ‘‘ </a:t>
            </a:r>
            <a:r>
              <a:rPr lang="vi-VN" i="1" dirty="0">
                <a:solidFill>
                  <a:srgbClr val="FF0000"/>
                </a:solidFill>
              </a:rPr>
              <a:t>n</a:t>
            </a:r>
            <a:r>
              <a:rPr lang="vi-VN" dirty="0">
                <a:solidFill>
                  <a:schemeClr val="tx1"/>
                </a:solidFill>
              </a:rPr>
              <a:t> ’’</a:t>
            </a:r>
            <a:br>
              <a:rPr lang="vi-VN" dirty="0">
                <a:solidFill>
                  <a:schemeClr val="tx1"/>
                </a:solidFill>
              </a:rPr>
            </a:br>
            <a:r>
              <a:rPr lang="vi-VN" dirty="0"/>
              <a:t>- lá cây, lành lặn, lung lay, la hét, làng quê...</a:t>
            </a:r>
            <a:br>
              <a:rPr lang="vi-VN" dirty="0"/>
            </a:br>
            <a:r>
              <a:rPr lang="vi-VN" dirty="0">
                <a:solidFill>
                  <a:srgbClr val="00B050"/>
                </a:solidFill>
              </a:rPr>
              <a:t>- nam nữ, nàng tiên, nâng niu, nảy</a:t>
            </a:r>
            <a:r>
              <a:rPr lang="vi-VN" dirty="0"/>
              <a:t> </a:t>
            </a:r>
            <a:r>
              <a:rPr lang="vi-VN" dirty="0">
                <a:solidFill>
                  <a:srgbClr val="00B050"/>
                </a:solidFill>
              </a:rPr>
              <a:t>lộc...</a:t>
            </a:r>
            <a:br>
              <a:rPr lang="vi-VN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784" y="113145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 chép: Bác sĩ Sói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18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vi-VN" dirty="0">
                <a:solidFill>
                  <a:schemeClr val="tx1"/>
                </a:solidFill>
              </a:rPr>
              <a:t>Các tiếng có vần ‘‘ </a:t>
            </a:r>
            <a:r>
              <a:rPr lang="vi-VN" i="1" dirty="0">
                <a:solidFill>
                  <a:srgbClr val="FF0000"/>
                </a:solidFill>
              </a:rPr>
              <a:t>ước</a:t>
            </a:r>
            <a:r>
              <a:rPr lang="vi-VN" dirty="0">
                <a:solidFill>
                  <a:schemeClr val="tx1"/>
                </a:solidFill>
              </a:rPr>
              <a:t> ’’ hoặc‘‘ </a:t>
            </a:r>
            <a:r>
              <a:rPr lang="vi-VN" i="1" dirty="0">
                <a:solidFill>
                  <a:srgbClr val="FF0000"/>
                </a:solidFill>
              </a:rPr>
              <a:t>ướt</a:t>
            </a:r>
            <a:r>
              <a:rPr lang="vi-VN" dirty="0">
                <a:solidFill>
                  <a:schemeClr val="tx1"/>
                </a:solidFill>
              </a:rPr>
              <a:t> ’’:</a:t>
            </a:r>
            <a:br>
              <a:rPr lang="vi-VN" dirty="0">
                <a:solidFill>
                  <a:schemeClr val="tx1"/>
                </a:solidFill>
              </a:rPr>
            </a:br>
            <a:r>
              <a:rPr lang="vi-VN" dirty="0"/>
              <a:t>- ước mơ, trầy xước, bắt chước, cái lược ...</a:t>
            </a:r>
            <a:br>
              <a:rPr lang="vi-VN" dirty="0"/>
            </a:br>
            <a:r>
              <a:rPr lang="vi-VN" dirty="0">
                <a:solidFill>
                  <a:srgbClr val="00B050"/>
                </a:solidFill>
              </a:rPr>
              <a:t>-</a:t>
            </a:r>
            <a:r>
              <a:rPr lang="vi-VN" dirty="0"/>
              <a:t> </a:t>
            </a:r>
            <a:r>
              <a:rPr lang="vi-VN" dirty="0">
                <a:solidFill>
                  <a:srgbClr val="00B050"/>
                </a:solidFill>
              </a:rPr>
              <a:t>ướt áo, lướt ván, thướt tha, trượt ngã ...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113145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 chép: Bác sĩ Sói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98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772400" cy="1470025"/>
          </a:xfrm>
        </p:spPr>
        <p:txBody>
          <a:bodyPr/>
          <a:lstStyle/>
          <a:p>
            <a:r>
              <a:rPr lang="vi-VN" sz="6000" b="1" dirty="0"/>
              <a:t>CỦNG CỐ &amp; DẶN DÒ</a:t>
            </a:r>
            <a:endParaRPr lang="en-US" sz="6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627784" y="113145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 chép: Bác sĩ Sói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4329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536" y="2204864"/>
            <a:ext cx="8640960" cy="175780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vi-VN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Cảm ơn cô và các em </a:t>
            </a:r>
          </a:p>
          <a:p>
            <a:pPr algn="ctr"/>
            <a:r>
              <a:rPr lang="vi-VN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đã lắng nghe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451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/>
          <a:p>
            <a:r>
              <a:rPr lang="vi-VN" sz="6600" dirty="0"/>
              <a:t>Kiểm tra bài cũ</a:t>
            </a:r>
            <a:br>
              <a:rPr lang="vi-VN" sz="6600" dirty="0"/>
            </a:b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3230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600" b="1" dirty="0" err="1">
                <a:latin typeface="HP001 4 hàng" pitchFamily="34" charset="0"/>
              </a:rPr>
              <a:t>Bác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sĩ</a:t>
            </a:r>
            <a:r>
              <a:rPr lang="en-US" sz="3600" b="1" dirty="0">
                <a:latin typeface="HP001 4 hàng" pitchFamily="34" charset="0"/>
              </a:rPr>
              <a:t> SĀ   </a:t>
            </a:r>
          </a:p>
          <a:p>
            <a:pPr marL="0" indent="0" algn="just">
              <a:buNone/>
            </a:pPr>
            <a:r>
              <a:rPr lang="en-US" sz="3600" b="1" dirty="0">
                <a:latin typeface="HP001 4 hàng" pitchFamily="34" charset="0"/>
              </a:rPr>
              <a:t>   </a:t>
            </a:r>
            <a:r>
              <a:rPr lang="en-US" sz="3600" b="1" dirty="0" err="1">
                <a:latin typeface="HP001 4 hàng" pitchFamily="34" charset="0"/>
              </a:rPr>
              <a:t>Muốn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ăn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thịt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Ngựa</a:t>
            </a:r>
            <a:r>
              <a:rPr lang="en-US" sz="3600" b="1" dirty="0">
                <a:latin typeface="HP001 4 hàng" pitchFamily="34" charset="0"/>
              </a:rPr>
              <a:t>, </a:t>
            </a:r>
            <a:r>
              <a:rPr lang="en-US" sz="3600" b="1" dirty="0" err="1">
                <a:latin typeface="HP001 4 hàng" pitchFamily="34" charset="0"/>
              </a:rPr>
              <a:t>Sói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giả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làm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bác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sĩ</a:t>
            </a:r>
            <a:r>
              <a:rPr lang="en-US" sz="3600" b="1" dirty="0">
                <a:latin typeface="HP001 4 hàng" pitchFamily="34" charset="0"/>
              </a:rPr>
              <a:t>, </a:t>
            </a:r>
            <a:r>
              <a:rPr lang="en-US" sz="3600" b="1" dirty="0" err="1">
                <a:latin typeface="HP001 4 hàng" pitchFamily="34" charset="0"/>
              </a:rPr>
              <a:t>đến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gần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Ngựa</a:t>
            </a:r>
            <a:r>
              <a:rPr lang="en-US" sz="3600" b="1" dirty="0">
                <a:latin typeface="HP001 4 hàng" pitchFamily="34" charset="0"/>
              </a:rPr>
              <a:t>, </a:t>
            </a:r>
            <a:r>
              <a:rPr lang="en-US" sz="3600" b="1" dirty="0" err="1">
                <a:latin typeface="HP001 4 hàng" pitchFamily="34" charset="0"/>
              </a:rPr>
              <a:t>bảo</a:t>
            </a:r>
            <a:r>
              <a:rPr lang="en-US" sz="3600" b="1" dirty="0">
                <a:latin typeface="HP001 4 hàng" pitchFamily="34" charset="0"/>
              </a:rPr>
              <a:t>: “</a:t>
            </a:r>
            <a:r>
              <a:rPr lang="en-US" sz="3600" b="1" dirty="0" err="1">
                <a:latin typeface="HP001 4 hàng" pitchFamily="34" charset="0"/>
              </a:rPr>
              <a:t>Có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bệnh</a:t>
            </a:r>
            <a:r>
              <a:rPr lang="en-US" sz="3600" b="1" dirty="0">
                <a:latin typeface="HP001 4 hàng" pitchFamily="34" charset="0"/>
              </a:rPr>
              <a:t>, ta </a:t>
            </a:r>
            <a:r>
              <a:rPr lang="en-US" sz="3600" b="1" dirty="0" err="1">
                <a:latin typeface="HP001 4 hàng" pitchFamily="34" charset="0"/>
              </a:rPr>
              <a:t>chữa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giúp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cho</a:t>
            </a:r>
            <a:r>
              <a:rPr lang="en-US" sz="3600" b="1" dirty="0">
                <a:latin typeface="HP001 4 hàng" pitchFamily="34" charset="0"/>
              </a:rPr>
              <a:t>.” </a:t>
            </a:r>
            <a:r>
              <a:rPr lang="en-US" sz="3600" b="1" dirty="0" err="1">
                <a:latin typeface="HP001 4 hàng" pitchFamily="34" charset="0"/>
              </a:rPr>
              <a:t>N</a:t>
            </a:r>
            <a:r>
              <a:rPr lang="en-US" sz="3600" b="1">
                <a:latin typeface="HP001 4 hàng" pitchFamily="34" charset="0"/>
              </a:rPr>
              <a:t>gựa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biết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mưu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của</a:t>
            </a:r>
            <a:r>
              <a:rPr lang="en-US" sz="3600" b="1" dirty="0">
                <a:latin typeface="HP001 4 hàng" pitchFamily="34" charset="0"/>
              </a:rPr>
              <a:t> SĀ, </a:t>
            </a:r>
            <a:r>
              <a:rPr lang="en-US" sz="3600" b="1" dirty="0" err="1">
                <a:latin typeface="HP001 4 hàng" pitchFamily="34" charset="0"/>
              </a:rPr>
              <a:t>vờ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nhờ</a:t>
            </a:r>
            <a:r>
              <a:rPr lang="en-US" sz="3600" b="1" dirty="0">
                <a:latin typeface="HP001 4 hàng" pitchFamily="34" charset="0"/>
              </a:rPr>
              <a:t> SĀ </a:t>
            </a:r>
            <a:r>
              <a:rPr lang="en-US" sz="3600" b="1" dirty="0" err="1">
                <a:latin typeface="HP001 4 hàng" pitchFamily="34" charset="0"/>
              </a:rPr>
              <a:t>khám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giúp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chân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sau</a:t>
            </a:r>
            <a:r>
              <a:rPr lang="en-US" sz="3600" b="1" dirty="0">
                <a:latin typeface="HP001 4 hàng" pitchFamily="34" charset="0"/>
              </a:rPr>
              <a:t>. SĀ </a:t>
            </a:r>
            <a:r>
              <a:rPr lang="en-US" sz="3600" b="1" dirty="0" err="1">
                <a:latin typeface="HP001 4 hàng" pitchFamily="34" charset="0"/>
              </a:rPr>
              <a:t>định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cắn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vào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chân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cho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Ngựa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hết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chạy</a:t>
            </a:r>
            <a:r>
              <a:rPr lang="en-US" sz="3600" b="1" dirty="0">
                <a:latin typeface="HP001 4 hàng" pitchFamily="34" charset="0"/>
              </a:rPr>
              <a:t>, </a:t>
            </a:r>
            <a:r>
              <a:rPr lang="en-US" sz="3600" b="1" dirty="0" err="1">
                <a:latin typeface="HP001 4 hàng" pitchFamily="34" charset="0"/>
              </a:rPr>
              <a:t>nhưng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Ngựa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đã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kịp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thƟ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tung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vó</a:t>
            </a:r>
            <a:r>
              <a:rPr lang="en-US" sz="3600" b="1" dirty="0">
                <a:latin typeface="HP001 4 hàng" pitchFamily="34" charset="0"/>
              </a:rPr>
              <a:t>, </a:t>
            </a:r>
            <a:r>
              <a:rPr lang="en-US" sz="3600" b="1" dirty="0" err="1">
                <a:latin typeface="HP001 4 hàng" pitchFamily="34" charset="0"/>
              </a:rPr>
              <a:t>đá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cho</a:t>
            </a:r>
            <a:r>
              <a:rPr lang="en-US" sz="3600" b="1" dirty="0">
                <a:latin typeface="HP001 4 hàng" pitchFamily="34" charset="0"/>
              </a:rPr>
              <a:t> SĀ </a:t>
            </a:r>
            <a:r>
              <a:rPr lang="en-US" sz="3600" b="1" dirty="0" err="1">
                <a:latin typeface="HP001 4 hàng" pitchFamily="34" charset="0"/>
              </a:rPr>
              <a:t>một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cú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trƟ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giáng</a:t>
            </a:r>
            <a:r>
              <a:rPr lang="en-US" sz="3600" b="1" dirty="0">
                <a:latin typeface="HP001 4 hàng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3600" b="1" dirty="0">
                <a:latin typeface="HP001 4 hàng" pitchFamily="34" charset="0"/>
              </a:rPr>
              <a:t>                       Theo La </a:t>
            </a:r>
            <a:r>
              <a:rPr lang="en-US" sz="3600" b="1" dirty="0" err="1">
                <a:latin typeface="HP001 4 hàng" pitchFamily="34" charset="0"/>
              </a:rPr>
              <a:t>Phông</a:t>
            </a:r>
            <a:r>
              <a:rPr lang="en-US" sz="3600" b="1" dirty="0">
                <a:latin typeface="HP001 4 hàng" pitchFamily="34" charset="0"/>
              </a:rPr>
              <a:t> - ten</a:t>
            </a:r>
          </a:p>
        </p:txBody>
      </p:sp>
    </p:spTree>
    <p:extLst>
      <p:ext uri="{BB962C8B-B14F-4D97-AF65-F5344CB8AC3E}">
        <p14:creationId xmlns:p14="http://schemas.microsoft.com/office/powerpoint/2010/main" val="2094206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/>
          <a:p>
            <a:r>
              <a:rPr lang="vi-VN" sz="4000" dirty="0"/>
              <a:t>Nội dung của đoạn viết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2708920"/>
            <a:ext cx="6400800" cy="1752600"/>
          </a:xfrm>
        </p:spPr>
        <p:txBody>
          <a:bodyPr>
            <a:noAutofit/>
          </a:bodyPr>
          <a:lstStyle/>
          <a:p>
            <a:pPr algn="just"/>
            <a:r>
              <a:rPr lang="vi-VN" sz="3600" b="1" dirty="0">
                <a:solidFill>
                  <a:schemeClr val="tx1"/>
                </a:solidFill>
                <a:latin typeface="+mj-lt"/>
              </a:rPr>
              <a:t>Sói đóng giả làm bác sĩ để lừa Ngựa. Ngựa bình tĩnh đối phó với Sói. Sói bị Ngựa đá cho một cú trời giáng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.</a:t>
            </a:r>
            <a:endParaRPr lang="en-US" sz="36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686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916832"/>
            <a:ext cx="7772400" cy="794519"/>
          </a:xfrm>
        </p:spPr>
        <p:txBody>
          <a:bodyPr/>
          <a:lstStyle/>
          <a:p>
            <a:pPr algn="just"/>
            <a:r>
              <a:rPr lang="vi-VN" sz="4000" dirty="0">
                <a:solidFill>
                  <a:schemeClr val="tx1"/>
                </a:solidFill>
              </a:rPr>
              <a:t>Lời của Sói được viết sau dấu hai chấm và đặt trong dấu ngoặc kép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356992"/>
            <a:ext cx="7704856" cy="982960"/>
          </a:xfrm>
        </p:spPr>
        <p:txBody>
          <a:bodyPr>
            <a:noAutofit/>
          </a:bodyPr>
          <a:lstStyle/>
          <a:p>
            <a:pPr algn="just"/>
            <a:r>
              <a:rPr lang="vi-VN" sz="4000" dirty="0">
                <a:solidFill>
                  <a:schemeClr val="tx1"/>
                </a:solidFill>
                <a:latin typeface="+mj-lt"/>
              </a:rPr>
              <a:t>Viết hoa tên riêng của Sói, Ngựa và các chữ đầu câu.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55930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b="1" dirty="0">
                <a:latin typeface="HP001 4 hàng" pitchFamily="34" charset="0"/>
              </a:rPr>
              <a:t>    </a:t>
            </a:r>
            <a:r>
              <a:rPr lang="en-US" sz="3600" b="1" dirty="0" err="1">
                <a:latin typeface="HP001 4 hàng" pitchFamily="34" charset="0"/>
              </a:rPr>
              <a:t>giả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làm</a:t>
            </a:r>
            <a:r>
              <a:rPr lang="en-US" sz="3600" b="1" dirty="0">
                <a:latin typeface="HP001 4 hàng" pitchFamily="34" charset="0"/>
              </a:rPr>
              <a:t>, </a:t>
            </a:r>
          </a:p>
          <a:p>
            <a:pPr marL="0" indent="0" algn="just">
              <a:buNone/>
            </a:pPr>
            <a:r>
              <a:rPr lang="en-US" sz="3600" b="1" dirty="0">
                <a:latin typeface="HP001 4 hàng" pitchFamily="34" charset="0"/>
              </a:rPr>
              <a:t>    </a:t>
            </a:r>
            <a:r>
              <a:rPr lang="en-US" sz="3600" b="1" dirty="0" err="1">
                <a:latin typeface="HP001 4 hàng" pitchFamily="34" charset="0"/>
              </a:rPr>
              <a:t>chữa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giúp</a:t>
            </a:r>
            <a:r>
              <a:rPr lang="en-US" sz="3600" b="1" dirty="0">
                <a:latin typeface="HP001 4 hàng" pitchFamily="34" charset="0"/>
              </a:rPr>
              <a:t>, </a:t>
            </a:r>
          </a:p>
          <a:p>
            <a:pPr marL="0" indent="0" algn="just">
              <a:buNone/>
            </a:pPr>
            <a:r>
              <a:rPr lang="en-US" sz="3600" b="1" dirty="0">
                <a:latin typeface="HP001 4 hàng" pitchFamily="34" charset="0"/>
              </a:rPr>
              <a:t>    </a:t>
            </a:r>
            <a:r>
              <a:rPr lang="en-US" sz="3600" b="1" dirty="0" err="1">
                <a:latin typeface="HP001 4 hàng" pitchFamily="34" charset="0"/>
              </a:rPr>
              <a:t>trƟ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giáng</a:t>
            </a:r>
            <a:r>
              <a:rPr lang="en-US" sz="3600" b="1" dirty="0">
                <a:latin typeface="HP001 4 hàng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054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vi-VN" sz="8800" b="1" dirty="0"/>
              <a:t>BÀI TẬP</a:t>
            </a:r>
            <a:endParaRPr lang="en-US" sz="8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27784" y="113145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 chép: Bác sĩ Sói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9446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b="1" dirty="0">
                <a:latin typeface="HP001 4 hàng" pitchFamily="34" charset="0"/>
              </a:rPr>
              <a:t>   2. </a:t>
            </a:r>
            <a:r>
              <a:rPr lang="en-US" sz="3600" b="1" dirty="0" err="1">
                <a:latin typeface="HP001 4 hàng" pitchFamily="34" charset="0"/>
              </a:rPr>
              <a:t>Điền</a:t>
            </a:r>
            <a:r>
              <a:rPr lang="en-US" sz="3600" b="1" dirty="0">
                <a:latin typeface="HP001 4 hàng" pitchFamily="34" charset="0"/>
              </a:rPr>
              <a:t> l hay n </a:t>
            </a:r>
            <a:r>
              <a:rPr lang="en-US" sz="3600" b="1" dirty="0" err="1">
                <a:latin typeface="HP001 4 hàng" pitchFamily="34" charset="0"/>
              </a:rPr>
              <a:t>vào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chỗ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trống</a:t>
            </a:r>
            <a:r>
              <a:rPr lang="en-US" sz="3600" b="1" dirty="0">
                <a:latin typeface="HP001 4 hàng" pitchFamily="34" charset="0"/>
              </a:rPr>
              <a:t>:</a:t>
            </a:r>
          </a:p>
          <a:p>
            <a:pPr marL="0" indent="0" algn="just">
              <a:buNone/>
            </a:pPr>
            <a:r>
              <a:rPr lang="en-US" sz="3600" b="1" dirty="0" err="1">
                <a:latin typeface="HP001 4 hàng" pitchFamily="34" charset="0"/>
              </a:rPr>
              <a:t>Mèo</a:t>
            </a:r>
            <a:r>
              <a:rPr lang="en-US" sz="3600" b="1" dirty="0">
                <a:latin typeface="HP001 4 hàng" pitchFamily="34" charset="0"/>
              </a:rPr>
              <a:t> con </a:t>
            </a:r>
            <a:r>
              <a:rPr lang="en-US" sz="3600" b="1" dirty="0" err="1">
                <a:latin typeface="HP001 4 hàng" pitchFamily="34" charset="0"/>
              </a:rPr>
              <a:t>được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cô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chủ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tết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cho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một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cái</a:t>
            </a:r>
            <a:r>
              <a:rPr lang="en-US" sz="3600" b="1" dirty="0">
                <a:latin typeface="HP001 4 hàng" pitchFamily="34" charset="0"/>
              </a:rPr>
              <a:t> …ơ </a:t>
            </a:r>
            <a:r>
              <a:rPr lang="en-US" sz="3600" b="1" dirty="0" err="1">
                <a:latin typeface="HP001 4 hàng" pitchFamily="34" charset="0"/>
              </a:rPr>
              <a:t>hồng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rất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xinh</a:t>
            </a:r>
            <a:r>
              <a:rPr lang="en-US" sz="3600" b="1" dirty="0">
                <a:latin typeface="HP001 4 hàng" pitchFamily="34" charset="0"/>
              </a:rPr>
              <a:t>. …ó </a:t>
            </a:r>
            <a:r>
              <a:rPr lang="en-US" sz="3600" b="1" dirty="0" err="1">
                <a:latin typeface="HP001 4 hàng" pitchFamily="34" charset="0"/>
              </a:rPr>
              <a:t>khó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chịu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khi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thấy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Cún</a:t>
            </a:r>
            <a:r>
              <a:rPr lang="en-US" sz="3600" b="1" dirty="0">
                <a:latin typeface="HP001 4 hàng" pitchFamily="34" charset="0"/>
              </a:rPr>
              <a:t> con </a:t>
            </a:r>
            <a:r>
              <a:rPr lang="en-US" sz="3600" b="1" dirty="0" err="1">
                <a:latin typeface="HP001 4 hàng" pitchFamily="34" charset="0"/>
              </a:rPr>
              <a:t>cũng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có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một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cái</a:t>
            </a:r>
            <a:r>
              <a:rPr lang="en-US" sz="3600" b="1" dirty="0">
                <a:latin typeface="HP001 4 hàng" pitchFamily="34" charset="0"/>
              </a:rPr>
              <a:t> …ơ </a:t>
            </a:r>
            <a:r>
              <a:rPr lang="en-US" sz="3600" b="1" dirty="0" err="1">
                <a:latin typeface="HP001 4 hàng" pitchFamily="34" charset="0"/>
              </a:rPr>
              <a:t>giống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hệt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như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thế</a:t>
            </a:r>
            <a:r>
              <a:rPr lang="en-US" sz="3600" b="1" dirty="0">
                <a:latin typeface="HP001 4 hàng" pitchFamily="34" charset="0"/>
              </a:rPr>
              <a:t>. Do </a:t>
            </a:r>
            <a:r>
              <a:rPr lang="en-US" sz="3600" b="1" dirty="0" err="1">
                <a:latin typeface="HP001 4 hàng" pitchFamily="34" charset="0"/>
              </a:rPr>
              <a:t>tranh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nhau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cuộn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>
                <a:latin typeface="HP001 4 hàng" pitchFamily="34" charset="0"/>
              </a:rPr>
              <a:t>len</a:t>
            </a:r>
            <a:endParaRPr lang="en-US" sz="36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329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7772400" cy="1470025"/>
          </a:xfrm>
        </p:spPr>
        <p:txBody>
          <a:bodyPr/>
          <a:lstStyle/>
          <a:p>
            <a:pPr algn="l"/>
            <a:r>
              <a:rPr lang="vi-VN" dirty="0"/>
              <a:t>Bài tập 2: Chọn từ trong dấu ngoặc đơn điền vào chỗ trống?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266683"/>
            <a:ext cx="7704856" cy="1752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vi-VN" sz="4000" dirty="0">
                <a:solidFill>
                  <a:schemeClr val="tx1"/>
                </a:solidFill>
                <a:latin typeface="+mj-lt"/>
              </a:rPr>
              <a:t>a) - ( lối, nối):  .....  liền ,  .....  đi</a:t>
            </a:r>
          </a:p>
          <a:p>
            <a:pPr algn="l"/>
            <a:r>
              <a:rPr lang="vi-VN" sz="4000" dirty="0">
                <a:solidFill>
                  <a:schemeClr val="tx1"/>
                </a:solidFill>
                <a:latin typeface="+mj-lt"/>
              </a:rPr>
              <a:t>    </a:t>
            </a:r>
          </a:p>
          <a:p>
            <a:pPr algn="l"/>
            <a:r>
              <a:rPr lang="vi-VN" sz="4000" dirty="0">
                <a:solidFill>
                  <a:schemeClr val="tx1"/>
                </a:solidFill>
                <a:latin typeface="+mj-lt"/>
              </a:rPr>
              <a:t>    - ( lửa, nửa): ngọn   .... , một  ....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3068960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nối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67672" y="306896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lối</a:t>
            </a:r>
            <a:endParaRPr lang="en-US" sz="4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4188831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 lửa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1131" y="4188831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+mj-lt"/>
              </a:rPr>
              <a:t>nửa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113145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 chép: Bác sĩ Sói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30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445</Words>
  <Application>Microsoft Office PowerPoint</Application>
  <PresentationFormat>Trình chiếu Trên màn hình (4:3)</PresentationFormat>
  <Paragraphs>44</Paragraphs>
  <Slides>15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15</vt:i4>
      </vt:variant>
    </vt:vector>
  </HeadingPairs>
  <TitlesOfParts>
    <vt:vector size="22" baseType="lpstr">
      <vt:lpstr>Arial</vt:lpstr>
      <vt:lpstr>Calibri</vt:lpstr>
      <vt:lpstr>HP001 4 hàng</vt:lpstr>
      <vt:lpstr>Tahoma</vt:lpstr>
      <vt:lpstr>Times New Roman</vt:lpstr>
      <vt:lpstr>Office Theme</vt:lpstr>
      <vt:lpstr>1_Office Theme</vt:lpstr>
      <vt:lpstr>Trường Tiểu Học Lê Ngọc Hân </vt:lpstr>
      <vt:lpstr>Kiểm tra bài cũ </vt:lpstr>
      <vt:lpstr>Bản trình bày PowerPoint</vt:lpstr>
      <vt:lpstr>Nội dung của đoạn viết</vt:lpstr>
      <vt:lpstr>Lời của Sói được viết sau dấu hai chấm và đặt trong dấu ngoặc kép</vt:lpstr>
      <vt:lpstr>Bản trình bày PowerPoint</vt:lpstr>
      <vt:lpstr>BÀI TẬP</vt:lpstr>
      <vt:lpstr>Bản trình bày PowerPoint</vt:lpstr>
      <vt:lpstr>Bài tập 2: Chọn từ trong dấu ngoặc đơn điền vào chỗ trống?</vt:lpstr>
      <vt:lpstr>b)  - ( ước, ướt): ....  mong, khăn  .....             - ( lược, lượt):  lần  ....  ,  cái  .....</vt:lpstr>
      <vt:lpstr>Bản trình bày PowerPoint</vt:lpstr>
      <vt:lpstr>Các từ chứa tiếng bắt đầu là ‘‘ l ’’ hoặc ‘‘ n ’’ - lá cây, lành lặn, lung lay, la hét, làng quê... - nam nữ, nàng tiên, nâng niu, nảy lộc... </vt:lpstr>
      <vt:lpstr>Các tiếng có vần ‘‘ ước ’’ hoặc‘‘ ướt ’’: - ước mơ, trầy xước, bắt chước, cái lược ... - ướt áo, lướt ván, thướt tha, trượt ngã ...</vt:lpstr>
      <vt:lpstr>CỦNG CỐ &amp; DẶN DÒ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Trường Tiểu Học Phú Hòa</dc:title>
  <dc:creator>Windows User</dc:creator>
  <cp:lastModifiedBy>LATOP_ASUS</cp:lastModifiedBy>
  <cp:revision>35</cp:revision>
  <dcterms:created xsi:type="dcterms:W3CDTF">2017-02-12T14:01:01Z</dcterms:created>
  <dcterms:modified xsi:type="dcterms:W3CDTF">2021-03-06T14:51:11Z</dcterms:modified>
</cp:coreProperties>
</file>