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1" r:id="rId2"/>
    <p:sldId id="258" r:id="rId3"/>
    <p:sldId id="259" r:id="rId4"/>
    <p:sldId id="272" r:id="rId5"/>
    <p:sldId id="264" r:id="rId6"/>
    <p:sldId id="265" r:id="rId7"/>
    <p:sldId id="260" r:id="rId8"/>
    <p:sldId id="267" r:id="rId9"/>
    <p:sldId id="262" r:id="rId10"/>
    <p:sldId id="269" r:id="rId11"/>
    <p:sldId id="270" r:id="rId12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402" y="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94408-C731-4D98-8100-75F50A57BE91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54849-4612-49C8-B8A6-C48F8EE6939A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266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B598A6-6196-4F66-B6F2-0149625AB4FB}" type="slidenum">
              <a:rPr lang="en-US"/>
              <a:pPr/>
              <a:t>11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vi-VN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EBDAD7B-ABA7-42C3-A197-E0EC3B889E03}" type="datetimeFigureOut">
              <a:rPr lang="vi-VN" smtClean="0"/>
              <a:pPr/>
              <a:t>26/02/2019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vi-V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CDBBE8B-6BDF-4DD0-8009-8BD67F6FC5A9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bar01"/>
          <p:cNvPicPr>
            <a:picLocks noChangeAspect="1" noChangeArrowheads="1"/>
          </p:cNvPicPr>
          <p:nvPr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-244475"/>
            <a:ext cx="9067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bar01"/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0"/>
            <a:ext cx="883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WordArt 9"/>
          <p:cNvSpPr>
            <a:spLocks noChangeArrowheads="1" noChangeShapeType="1" noTextEdit="1"/>
          </p:cNvSpPr>
          <p:nvPr/>
        </p:nvSpPr>
        <p:spPr bwMode="auto">
          <a:xfrm>
            <a:off x="304800" y="952500"/>
            <a:ext cx="8763000" cy="2819400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vi-VN" sz="5400" b="1" i="1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Chào mừng quý thầy cô về dự giờ , </a:t>
            </a:r>
          </a:p>
          <a:p>
            <a:pPr algn="ctr"/>
            <a:r>
              <a:rPr lang="vi-VN" sz="5400" b="1" i="1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CC33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thăm lớp</a:t>
            </a:r>
            <a:endParaRPr lang="en-US" sz="5400" b="1" i="1" kern="10" dirty="0">
              <a:ln w="9525">
                <a:solidFill>
                  <a:srgbClr val="FFFFFF"/>
                </a:solidFill>
                <a:round/>
                <a:headEnd/>
                <a:tailEnd/>
              </a:ln>
              <a:solidFill>
                <a:srgbClr val="CC33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3463925" y="5700713"/>
            <a:ext cx="56038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60000"/>
              </a:lnSpc>
              <a:spcBef>
                <a:spcPct val="50000"/>
              </a:spcBef>
              <a:defRPr/>
            </a:pPr>
            <a:endParaRPr lang="en-US" sz="3000" dirty="0" smtClean="0">
              <a:solidFill>
                <a:schemeClr val="tx2">
                  <a:lumMod val="65000"/>
                  <a:lumOff val="35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5132" name="TextBox 1"/>
          <p:cNvSpPr txBox="1">
            <a:spLocks noChangeArrowheads="1"/>
          </p:cNvSpPr>
          <p:nvPr/>
        </p:nvSpPr>
        <p:spPr bwMode="auto">
          <a:xfrm>
            <a:off x="2678113" y="4257675"/>
            <a:ext cx="47656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>
                <a:solidFill>
                  <a:srgbClr val="FF0000"/>
                </a:solidFill>
              </a:rPr>
              <a:t>Môn: Chính tả</a:t>
            </a:r>
          </a:p>
        </p:txBody>
      </p:sp>
      <p:sp>
        <p:nvSpPr>
          <p:cNvPr id="5133" name="TextBox 2"/>
          <p:cNvSpPr txBox="1">
            <a:spLocks noChangeArrowheads="1"/>
          </p:cNvSpPr>
          <p:nvPr/>
        </p:nvSpPr>
        <p:spPr bwMode="auto">
          <a:xfrm>
            <a:off x="663575" y="484188"/>
            <a:ext cx="55118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74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69"/>
          <p:cNvSpPr txBox="1">
            <a:spLocks noChangeArrowheads="1"/>
          </p:cNvSpPr>
          <p:nvPr/>
        </p:nvSpPr>
        <p:spPr bwMode="auto">
          <a:xfrm>
            <a:off x="4038600" y="685800"/>
            <a:ext cx="2209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u="sng">
                <a:solidFill>
                  <a:srgbClr val="6600CC"/>
                </a:solidFill>
                <a:latin typeface="HP001 Net dam 1 o ly" pitchFamily="34" charset="0"/>
              </a:rPr>
              <a:t>Chính tả:</a:t>
            </a:r>
          </a:p>
        </p:txBody>
      </p:sp>
      <p:sp>
        <p:nvSpPr>
          <p:cNvPr id="41987" name="Line 148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vi-VN"/>
          </a:p>
        </p:txBody>
      </p:sp>
      <p:sp>
        <p:nvSpPr>
          <p:cNvPr id="41988" name="Line 149"/>
          <p:cNvSpPr>
            <a:spLocks noChangeShapeType="1"/>
          </p:cNvSpPr>
          <p:nvPr/>
        </p:nvSpPr>
        <p:spPr bwMode="auto">
          <a:xfrm>
            <a:off x="0" y="9906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vi-VN"/>
          </a:p>
        </p:txBody>
      </p:sp>
      <p:pic>
        <p:nvPicPr>
          <p:cNvPr id="41989" name="Picture 187" descr="DECOR033"/>
          <p:cNvPicPr>
            <a:picLocks noChangeAspect="1" noChangeArrowheads="1"/>
          </p:cNvPicPr>
          <p:nvPr/>
        </p:nvPicPr>
        <p:blipFill>
          <a:blip r:embed="rId2">
            <a:lum bright="68000" contrast="34000"/>
          </a:blip>
          <a:srcRect/>
          <a:stretch>
            <a:fillRect/>
          </a:stretch>
        </p:blipFill>
        <p:spPr bwMode="auto">
          <a:xfrm rot="18382452" flipV="1">
            <a:off x="-138112" y="5338762"/>
            <a:ext cx="1295400" cy="152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188" descr="DECOR033"/>
          <p:cNvPicPr>
            <a:picLocks noChangeAspect="1" noChangeArrowheads="1"/>
          </p:cNvPicPr>
          <p:nvPr/>
        </p:nvPicPr>
        <p:blipFill>
          <a:blip r:embed="rId2">
            <a:lum bright="68000" contrast="34000"/>
          </a:blip>
          <a:srcRect/>
          <a:stretch>
            <a:fillRect/>
          </a:stretch>
        </p:blipFill>
        <p:spPr bwMode="auto">
          <a:xfrm rot="-7130662">
            <a:off x="7870031" y="5330032"/>
            <a:ext cx="1506537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76200" y="928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BC</a:t>
            </a:r>
          </a:p>
        </p:txBody>
      </p:sp>
      <p:sp>
        <p:nvSpPr>
          <p:cNvPr id="41992" name="Text Box 3"/>
          <p:cNvSpPr txBox="1">
            <a:spLocks noChangeArrowheads="1"/>
          </p:cNvSpPr>
          <p:nvPr/>
        </p:nvSpPr>
        <p:spPr bwMode="auto">
          <a:xfrm>
            <a:off x="1828800" y="0"/>
            <a:ext cx="6629400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lnSpc>
                <a:spcPct val="135000"/>
              </a:lnSpc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﻿</a:t>
            </a:r>
            <a:r>
              <a:rPr lang="en-US" sz="2800" b="1">
                <a:solidFill>
                  <a:srgbClr val="6600CC"/>
                </a:solidFill>
              </a:rPr>
              <a:t>TȆứ ba ngàσ 13 κánƑ 12 năm 2011</a:t>
            </a:r>
          </a:p>
        </p:txBody>
      </p:sp>
      <p:sp>
        <p:nvSpPr>
          <p:cNvPr id="41993" name="Text Box 186"/>
          <p:cNvSpPr txBox="1">
            <a:spLocks noChangeArrowheads="1"/>
          </p:cNvSpPr>
          <p:nvPr/>
        </p:nvSpPr>
        <p:spPr bwMode="auto">
          <a:xfrm>
            <a:off x="0" y="0"/>
            <a:ext cx="1219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6600CC"/>
                </a:solidFill>
                <a:latin typeface="Times New Roman" pitchFamily="18" charset="0"/>
              </a:rPr>
              <a:t>LỚP 2C TS  : 19    V   :   0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905000" y="1101725"/>
            <a:ext cx="6400800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lnSpc>
                <a:spcPct val="135000"/>
              </a:lnSpc>
              <a:spcBef>
                <a:spcPct val="50000"/>
              </a:spcBef>
            </a:pPr>
            <a:r>
              <a:rPr lang="en-US" sz="2800" b="1">
                <a:solidFill>
                  <a:srgbClr val="FF0066"/>
                </a:solidFill>
                <a:latin typeface="HP001 Net dam 1 o ly" pitchFamily="34" charset="0"/>
              </a:rPr>
              <a:t>Nghe - viết :Tìm ngọc </a:t>
            </a:r>
          </a:p>
        </p:txBody>
      </p:sp>
      <p:sp>
        <p:nvSpPr>
          <p:cNvPr id="11" name="Hộp_Văn_Bản 10"/>
          <p:cNvSpPr txBox="1">
            <a:spLocks noChangeArrowheads="1"/>
          </p:cNvSpPr>
          <p:nvPr/>
        </p:nvSpPr>
        <p:spPr bwMode="auto">
          <a:xfrm>
            <a:off x="1371600" y="2057400"/>
            <a:ext cx="6324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Times New Roman" pitchFamily="18" charset="0"/>
              </a:rPr>
              <a:t>3b. Điền vào chỗ trống  </a:t>
            </a:r>
            <a:r>
              <a:rPr lang="en-US" sz="2800" b="1">
                <a:solidFill>
                  <a:srgbClr val="FF0066"/>
                </a:solidFill>
                <a:latin typeface="Times New Roman" pitchFamily="18" charset="0"/>
              </a:rPr>
              <a:t>et</a:t>
            </a:r>
            <a:r>
              <a:rPr lang="en-US" sz="2800" b="1">
                <a:latin typeface="Times New Roman" pitchFamily="18" charset="0"/>
              </a:rPr>
              <a:t> hay </a:t>
            </a:r>
            <a:r>
              <a:rPr lang="en-US" sz="2800" b="1">
                <a:solidFill>
                  <a:srgbClr val="FF0066"/>
                </a:solidFill>
                <a:latin typeface="Times New Roman" pitchFamily="18" charset="0"/>
              </a:rPr>
              <a:t>ec</a:t>
            </a:r>
            <a:r>
              <a:rPr lang="en-US" sz="2800" b="1">
                <a:latin typeface="Times New Roman" pitchFamily="18" charset="0"/>
              </a:rPr>
              <a:t>?</a:t>
            </a:r>
          </a:p>
        </p:txBody>
      </p:sp>
      <p:sp>
        <p:nvSpPr>
          <p:cNvPr id="22" name="Hộp_Văn_Bản 21"/>
          <p:cNvSpPr txBox="1">
            <a:spLocks noChangeArrowheads="1"/>
          </p:cNvSpPr>
          <p:nvPr/>
        </p:nvSpPr>
        <p:spPr bwMode="auto">
          <a:xfrm>
            <a:off x="990600" y="2667000"/>
            <a:ext cx="815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5627D9"/>
                </a:solidFill>
              </a:rPr>
              <a:t>  </a:t>
            </a:r>
            <a:r>
              <a:rPr lang="en-US" sz="2800" b="1">
                <a:solidFill>
                  <a:srgbClr val="5627D9"/>
                </a:solidFill>
              </a:rPr>
              <a:t>- </a:t>
            </a:r>
            <a:r>
              <a:rPr lang="en-US" sz="2800" b="1">
                <a:solidFill>
                  <a:srgbClr val="5627D9"/>
                </a:solidFill>
                <a:latin typeface="Times New Roman" pitchFamily="18" charset="0"/>
              </a:rPr>
              <a:t>-lợn kêu eng …., h…to, mùi kh…</a:t>
            </a:r>
          </a:p>
        </p:txBody>
      </p:sp>
      <p:sp>
        <p:nvSpPr>
          <p:cNvPr id="41997" name="Text Box 69"/>
          <p:cNvSpPr txBox="1">
            <a:spLocks noChangeArrowheads="1"/>
          </p:cNvSpPr>
          <p:nvPr/>
        </p:nvSpPr>
        <p:spPr bwMode="auto">
          <a:xfrm>
            <a:off x="4219575" y="2681288"/>
            <a:ext cx="685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u="sng">
                <a:solidFill>
                  <a:srgbClr val="FF0066"/>
                </a:solidFill>
                <a:latin typeface="Times New Roman" pitchFamily="18" charset="0"/>
              </a:rPr>
              <a:t>ét</a:t>
            </a:r>
            <a:r>
              <a:rPr lang="en-US" sz="2800" b="1" u="sng">
                <a:solidFill>
                  <a:srgbClr val="FF0066"/>
                </a:solidFill>
              </a:rPr>
              <a:t> </a:t>
            </a:r>
          </a:p>
        </p:txBody>
      </p:sp>
      <p:sp>
        <p:nvSpPr>
          <p:cNvPr id="41998" name="Text Box 69"/>
          <p:cNvSpPr txBox="1">
            <a:spLocks noChangeArrowheads="1"/>
          </p:cNvSpPr>
          <p:nvPr/>
        </p:nvSpPr>
        <p:spPr bwMode="auto">
          <a:xfrm>
            <a:off x="6148388" y="266700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u="sng">
                <a:solidFill>
                  <a:srgbClr val="FF0066"/>
                </a:solidFill>
                <a:latin typeface="Times New Roman" pitchFamily="18" charset="0"/>
              </a:rPr>
              <a:t>ét</a:t>
            </a:r>
            <a:r>
              <a:rPr lang="en-US" sz="2800" b="1" u="sng">
                <a:solidFill>
                  <a:srgbClr val="FF0066"/>
                </a:solidFill>
              </a:rPr>
              <a:t> </a:t>
            </a:r>
          </a:p>
        </p:txBody>
      </p:sp>
      <p:sp>
        <p:nvSpPr>
          <p:cNvPr id="41999" name="Text Box 69"/>
          <p:cNvSpPr txBox="1">
            <a:spLocks noChangeArrowheads="1"/>
          </p:cNvSpPr>
          <p:nvPr/>
        </p:nvSpPr>
        <p:spPr bwMode="auto">
          <a:xfrm>
            <a:off x="3424238" y="266700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u="sng">
                <a:solidFill>
                  <a:srgbClr val="FF0066"/>
                </a:solidFill>
                <a:latin typeface="Times New Roman" pitchFamily="18" charset="0"/>
              </a:rPr>
              <a:t>éc</a:t>
            </a:r>
            <a:r>
              <a:rPr lang="en-US" sz="2800" b="1" u="sng">
                <a:solidFill>
                  <a:srgbClr val="FF0066"/>
                </a:solidFill>
              </a:rPr>
              <a:t> </a:t>
            </a:r>
          </a:p>
        </p:txBody>
      </p:sp>
      <p:pic>
        <p:nvPicPr>
          <p:cNvPr id="42000" name="Picture 16" descr="Bellcol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8604166">
            <a:off x="540543" y="450057"/>
            <a:ext cx="2163763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1" name="Picture 17" descr="Bellcol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5038831">
            <a:off x="7169943" y="754857"/>
            <a:ext cx="2163763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02" name="Picture 18" descr="Sha29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2003" name="WordArt 19" descr="Paper bag"/>
          <p:cNvSpPr>
            <a:spLocks noChangeArrowheads="1" noChangeShapeType="1" noTextEdit="1"/>
          </p:cNvSpPr>
          <p:nvPr/>
        </p:nvSpPr>
        <p:spPr bwMode="auto">
          <a:xfrm>
            <a:off x="3276600" y="1371600"/>
            <a:ext cx="394335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CỦNG CỐ DẶN DÒ</a:t>
            </a:r>
          </a:p>
        </p:txBody>
      </p:sp>
      <p:sp>
        <p:nvSpPr>
          <p:cNvPr id="42004" name="Rectangle 20"/>
          <p:cNvSpPr>
            <a:spLocks noChangeArrowheads="1"/>
          </p:cNvSpPr>
          <p:nvPr/>
        </p:nvSpPr>
        <p:spPr bwMode="auto">
          <a:xfrm>
            <a:off x="2667000" y="1828800"/>
            <a:ext cx="5486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sz="2800" b="1" dirty="0">
              <a:solidFill>
                <a:srgbClr val="0000FF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-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Viết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lại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những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chữ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viết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sai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trong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chính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tả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hôm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nay.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b="1" dirty="0" smtClean="0">
                <a:solidFill>
                  <a:srgbClr val="0000FF"/>
                </a:solidFill>
                <a:latin typeface="HP001 4 hàng" pitchFamily="34" charset="-93"/>
              </a:rPr>
              <a:t>   </a:t>
            </a:r>
            <a:r>
              <a:rPr lang="en-US" sz="2800" b="1" dirty="0" err="1" smtClean="0">
                <a:solidFill>
                  <a:srgbClr val="0000FF"/>
                </a:solidFill>
                <a:latin typeface="HP001 4 hàng" pitchFamily="34" charset="-93"/>
              </a:rPr>
              <a:t>Làm</a:t>
            </a:r>
            <a:r>
              <a:rPr lang="en-US" sz="2800" b="1" dirty="0" smtClean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lại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2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3b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vào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vở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b="1" dirty="0" smtClean="0">
                <a:solidFill>
                  <a:srgbClr val="0000FF"/>
                </a:solidFill>
                <a:latin typeface="HP001 4 hàng" pitchFamily="34" charset="-93"/>
              </a:rPr>
              <a:t>- 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Đọc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trước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chính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itchFamily="34" charset="-93"/>
              </a:rPr>
              <a:t>tả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 : </a:t>
            </a:r>
            <a:r>
              <a:rPr lang="en-US" sz="2800" b="1" dirty="0" smtClean="0">
                <a:solidFill>
                  <a:srgbClr val="0000FF"/>
                </a:solidFill>
                <a:latin typeface="HP001 4 hàng" pitchFamily="34" charset="-93"/>
              </a:rPr>
              <a:t>“</a:t>
            </a:r>
            <a:r>
              <a:rPr lang="en-US" sz="2800" b="1" dirty="0" err="1" smtClean="0">
                <a:solidFill>
                  <a:srgbClr val="0000FF"/>
                </a:solidFill>
                <a:latin typeface="HP001 4 hàng" pitchFamily="34" charset="-93"/>
              </a:rPr>
              <a:t>Bé</a:t>
            </a:r>
            <a:r>
              <a:rPr lang="en-US" sz="2800" b="1" dirty="0" smtClean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HP001 4 hàng" pitchFamily="34" charset="-93"/>
              </a:rPr>
              <a:t>nhìn</a:t>
            </a:r>
            <a:r>
              <a:rPr lang="en-US" sz="2800" b="1" dirty="0" smtClean="0">
                <a:solidFill>
                  <a:srgbClr val="0000FF"/>
                </a:solidFill>
                <a:latin typeface="HP001 4 hàng" pitchFamily="34" charset="-93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HP001 4 hàng" pitchFamily="34" charset="-93"/>
              </a:rPr>
              <a:t>biển</a:t>
            </a:r>
            <a:r>
              <a:rPr lang="en-US" sz="2800" b="1" dirty="0" smtClean="0">
                <a:solidFill>
                  <a:srgbClr val="0000FF"/>
                </a:solidFill>
                <a:latin typeface="HP001 4 hàng" pitchFamily="34" charset="-93"/>
              </a:rPr>
              <a:t>” </a:t>
            </a:r>
            <a:r>
              <a:rPr lang="en-US" sz="2800" b="1" dirty="0">
                <a:solidFill>
                  <a:srgbClr val="0000FF"/>
                </a:solidFill>
                <a:latin typeface="HP001 4 hàng" pitchFamily="34" charset="-93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20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20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20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pic-1909"/>
          <p:cNvPicPr>
            <a:picLocks noChangeAspect="1" noChangeArrowheads="1"/>
          </p:cNvPicPr>
          <p:nvPr/>
        </p:nvPicPr>
        <p:blipFill>
          <a:blip r:embed="rId3"/>
          <a:srcRect b="9775"/>
          <a:stretch>
            <a:fillRect/>
          </a:stretch>
        </p:blipFill>
        <p:spPr bwMode="auto">
          <a:xfrm>
            <a:off x="0" y="1752600"/>
            <a:ext cx="9144000" cy="5105400"/>
          </a:xfrm>
          <a:prstGeom prst="rect">
            <a:avLst/>
          </a:prstGeom>
          <a:noFill/>
        </p:spPr>
      </p:pic>
      <p:sp>
        <p:nvSpPr>
          <p:cNvPr id="27657" name="WordArt 9"/>
          <p:cNvSpPr>
            <a:spLocks noChangeArrowheads="1" noChangeShapeType="1" noTextEdit="1"/>
          </p:cNvSpPr>
          <p:nvPr/>
        </p:nvSpPr>
        <p:spPr bwMode="auto">
          <a:xfrm>
            <a:off x="457200" y="5561013"/>
            <a:ext cx="8077200" cy="1296987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Times New Roman"/>
                <a:cs typeface="Times New Roman"/>
              </a:rPr>
              <a:t>CHÚC CÁC EM CHĂM NGOAN HỌC GIỎI</a:t>
            </a:r>
          </a:p>
        </p:txBody>
      </p:sp>
      <p:sp>
        <p:nvSpPr>
          <p:cNvPr id="27658" name="WordArt 10"/>
          <p:cNvSpPr>
            <a:spLocks noChangeArrowheads="1" noChangeShapeType="1" noTextEdit="1"/>
          </p:cNvSpPr>
          <p:nvPr/>
        </p:nvSpPr>
        <p:spPr bwMode="auto">
          <a:xfrm>
            <a:off x="685800" y="0"/>
            <a:ext cx="8001000" cy="2438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CC3300"/>
                  </a:solidFill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KÍNH CHÚC CÁC THẦY CÔ MẠNH KHOẺ HẠNH PHÚC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99FFCC"/>
              </a:gs>
              <a:gs pos="50000">
                <a:schemeClr val="bg1"/>
              </a:gs>
              <a:gs pos="100000">
                <a:srgbClr val="99FFCC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3218" tIns="51609" rIns="103218" bIns="51609" anchor="ctr"/>
          <a:lstStyle/>
          <a:p>
            <a:pPr algn="ctr" defTabSz="1031875"/>
            <a:endParaRPr lang="vi-VN" sz="3200">
              <a:solidFill>
                <a:srgbClr val="0000FF"/>
              </a:solidFill>
            </a:endParaRPr>
          </a:p>
        </p:txBody>
      </p:sp>
      <p:pic>
        <p:nvPicPr>
          <p:cNvPr id="4099" name="Picture 3" descr="Bauernbar">
            <a:hlinkClick r:id="rId2" action="ppaction://hlinksldjump" tooltip="click vao qua 3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</p:spPr>
      </p:pic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838200" y="1676400"/>
            <a:ext cx="6172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2" tIns="45711" rIns="91422" bIns="45711">
            <a:spAutoFit/>
          </a:bodyPr>
          <a:lstStyle/>
          <a:p>
            <a:pPr>
              <a:spcBef>
                <a:spcPct val="50000"/>
              </a:spcBef>
            </a:pPr>
            <a:endParaRPr lang="en-US" sz="2800" b="1" dirty="0">
              <a:latin typeface="Times New Roman" pitchFamily="18" charset="0"/>
            </a:endParaRP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3137360" y="2348880"/>
            <a:ext cx="1600200" cy="6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2" tIns="45711" rIns="91422" bIns="457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 smtClean="0">
                <a:latin typeface="HP001 4 hàng" pitchFamily="34" charset="-93"/>
              </a:rPr>
              <a:t>lúc</a:t>
            </a:r>
            <a:r>
              <a:rPr lang="en-US" sz="3600" b="1" dirty="0" smtClean="0">
                <a:latin typeface="HP001 4 hàng" pitchFamily="34" charset="-93"/>
              </a:rPr>
              <a:t> </a:t>
            </a:r>
            <a:r>
              <a:rPr lang="en-US" sz="3600" b="1" dirty="0" err="1" smtClean="0">
                <a:latin typeface="HP001 4 hàng" pitchFamily="34" charset="-93"/>
              </a:rPr>
              <a:t>lắc</a:t>
            </a:r>
            <a:endParaRPr lang="en-US" sz="3600" dirty="0">
              <a:latin typeface="HP001 4 hàng" pitchFamily="34" charset="-93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137360" y="3212976"/>
            <a:ext cx="2143140" cy="6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2" tIns="45711" rIns="91422" bIns="457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 smtClean="0">
                <a:latin typeface="HP001 4 hàng" pitchFamily="34" charset="-93"/>
              </a:rPr>
              <a:t>quặp</a:t>
            </a:r>
            <a:r>
              <a:rPr lang="en-US" sz="3600" b="1" dirty="0" smtClean="0">
                <a:latin typeface="HP001 4 hàng" pitchFamily="34" charset="-93"/>
              </a:rPr>
              <a:t> </a:t>
            </a:r>
            <a:r>
              <a:rPr lang="en-US" sz="3600" b="1" dirty="0" err="1" smtClean="0">
                <a:latin typeface="HP001 4 hàng" pitchFamily="34" charset="-93"/>
              </a:rPr>
              <a:t>chặt</a:t>
            </a:r>
            <a:endParaRPr lang="en-US" sz="3600" dirty="0">
              <a:latin typeface="HP001 4 hàng" pitchFamily="34" charset="-93"/>
            </a:endParaRPr>
          </a:p>
        </p:txBody>
      </p:sp>
      <p:pic>
        <p:nvPicPr>
          <p:cNvPr id="11" name="Picture 5" descr="ac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" y="823626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1595265" y="838200"/>
            <a:ext cx="6019800" cy="838200"/>
          </a:xfrm>
          <a:prstGeom prst="flowChartDecision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5" tIns="45718" rIns="91435" bIns="45718" anchor="ctr"/>
          <a:lstStyle/>
          <a:p>
            <a:pPr algn="ctr"/>
            <a:r>
              <a:rPr lang="en-US" sz="3600" b="1" dirty="0" err="1">
                <a:solidFill>
                  <a:srgbClr val="3333CC"/>
                </a:solidFill>
                <a:latin typeface="Times New Roman" pitchFamily="18" charset="0"/>
              </a:rPr>
              <a:t>Kiểm</a:t>
            </a:r>
            <a:r>
              <a:rPr lang="en-US" sz="3600" b="1" dirty="0">
                <a:solidFill>
                  <a:srgbClr val="3333CC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3333CC"/>
                </a:solidFill>
                <a:latin typeface="Times New Roman" pitchFamily="18" charset="0"/>
              </a:rPr>
              <a:t>tra</a:t>
            </a:r>
            <a:r>
              <a:rPr lang="en-US" sz="3600" b="1" dirty="0">
                <a:solidFill>
                  <a:srgbClr val="3333CC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3333CC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rgbClr val="3333CC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3333CC"/>
                </a:solidFill>
                <a:latin typeface="Times New Roman" pitchFamily="18" charset="0"/>
              </a:rPr>
              <a:t>cũ</a:t>
            </a:r>
            <a:endParaRPr lang="en-US" sz="3600" b="1" dirty="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203848" y="4077072"/>
            <a:ext cx="1600200" cy="6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2" tIns="45711" rIns="91422" bIns="457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 smtClean="0">
                <a:latin typeface="HP001 4 hàng" pitchFamily="34" charset="-93"/>
              </a:rPr>
              <a:t>huơ</a:t>
            </a:r>
            <a:r>
              <a:rPr lang="en-US" sz="3600" b="1" dirty="0" smtClean="0">
                <a:latin typeface="HP001 4 hàng" pitchFamily="34" charset="-93"/>
              </a:rPr>
              <a:t> </a:t>
            </a:r>
            <a:r>
              <a:rPr lang="en-US" sz="3600" b="1" dirty="0" err="1" smtClean="0">
                <a:latin typeface="HP001 4 hàng" pitchFamily="34" charset="-93"/>
              </a:rPr>
              <a:t>vòi</a:t>
            </a:r>
            <a:endParaRPr lang="en-US" sz="3600" dirty="0">
              <a:latin typeface="HP001 4 hàng" pitchFamily="34" charset="-9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1" grpId="0"/>
      <p:bldP spid="4114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3" name="Picture 9" descr="CRNRC4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35863" y="5802313"/>
            <a:ext cx="1712912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10" descr="CRNRC4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88913" y="5954713"/>
            <a:ext cx="1797051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228600" y="1987557"/>
            <a:ext cx="8915400" cy="3293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</a:rPr>
              <a:t>                       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thứ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mười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tám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có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một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người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con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gái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đẹp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          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,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tên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là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            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.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Nhà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vua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muốn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     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cho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công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chúa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một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người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chồng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tài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giỏi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	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Một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hôm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,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có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hai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chàng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trai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đến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cầu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hôn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công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chúa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</a:rPr>
              <a:t>.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857224" y="2000240"/>
            <a:ext cx="2857520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Hùng</a:t>
            </a: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Vương</a:t>
            </a:r>
            <a:endParaRPr lang="en-US" sz="3200" b="1" dirty="0">
              <a:solidFill>
                <a:srgbClr val="0000CC"/>
              </a:solidFill>
              <a:latin typeface="HP001 4 hàng" pitchFamily="34" charset="-93"/>
            </a:endParaRP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4665117" y="2482549"/>
            <a:ext cx="2700348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Mị</a:t>
            </a: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Nương</a:t>
            </a:r>
            <a:endParaRPr lang="en-US" sz="3200" b="1" dirty="0">
              <a:solidFill>
                <a:srgbClr val="0000CC"/>
              </a:solidFill>
              <a:latin typeface="HP001 4 hàng" pitchFamily="34" charset="-93"/>
            </a:endParaRP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1571604" y="2500306"/>
            <a:ext cx="2286016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tuyệt</a:t>
            </a: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trần</a:t>
            </a:r>
            <a:endParaRPr lang="en-US" sz="3200" b="1" dirty="0">
              <a:solidFill>
                <a:srgbClr val="0000CC"/>
              </a:solidFill>
              <a:latin typeface="HP001 4 hàng" pitchFamily="34" charset="-93"/>
            </a:endParaRP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1500166" y="2987105"/>
            <a:ext cx="838200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kén</a:t>
            </a:r>
            <a:endParaRPr lang="en-US" sz="3200" b="1" dirty="0">
              <a:solidFill>
                <a:srgbClr val="0000CC"/>
              </a:solidFill>
              <a:latin typeface="HP001 4 hàng" pitchFamily="34" charset="-93"/>
            </a:endParaRP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357158" y="5344559"/>
            <a:ext cx="8501122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t</a:t>
            </a: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uyệt</a:t>
            </a: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trần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nhất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trên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đời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ai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sánh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bằng</a:t>
            </a:r>
            <a:endParaRPr lang="en-US" sz="3200" b="1" dirty="0">
              <a:solidFill>
                <a:srgbClr val="FF0000"/>
              </a:solidFill>
              <a:latin typeface="HP001 4 hàng" pitchFamily="34" charset="-93"/>
            </a:endParaRPr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2214546" y="5987501"/>
            <a:ext cx="4429156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kén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-93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lựa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chọn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kĩ</a:t>
            </a:r>
            <a:endParaRPr lang="en-US" sz="3200" b="1" dirty="0">
              <a:solidFill>
                <a:srgbClr val="FF0000"/>
              </a:solidFill>
              <a:latin typeface="HP001 4 hàng" pitchFamily="34" charset="-93"/>
            </a:endParaRPr>
          </a:p>
        </p:txBody>
      </p:sp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2392347" y="260648"/>
            <a:ext cx="5200672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Sơn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Tinh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,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Thủy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Tinh</a:t>
            </a:r>
            <a:endParaRPr lang="en-US" sz="3200" b="1" dirty="0">
              <a:solidFill>
                <a:srgbClr val="FF0000"/>
              </a:solidFill>
              <a:latin typeface="HP001 4 hàng" pitchFamily="34" charset="-93"/>
            </a:endParaRPr>
          </a:p>
        </p:txBody>
      </p:sp>
      <p:pic>
        <p:nvPicPr>
          <p:cNvPr id="5156" name="Picture 36" descr="081204134848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540" y="845419"/>
            <a:ext cx="7600358" cy="5490926"/>
          </a:xfrm>
          <a:prstGeom prst="rect">
            <a:avLst/>
          </a:prstGeom>
          <a:noFill/>
        </p:spPr>
      </p:pic>
      <p:sp>
        <p:nvSpPr>
          <p:cNvPr id="5157" name="Text Box 37"/>
          <p:cNvSpPr txBox="1">
            <a:spLocks noChangeArrowheads="1"/>
          </p:cNvSpPr>
          <p:nvPr/>
        </p:nvSpPr>
        <p:spPr bwMode="auto">
          <a:xfrm>
            <a:off x="857224" y="1986973"/>
            <a:ext cx="2581302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Hùng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Vương</a:t>
            </a:r>
            <a:endParaRPr lang="en-US" sz="3200" b="1" dirty="0">
              <a:solidFill>
                <a:srgbClr val="FF0000"/>
              </a:solidFill>
              <a:latin typeface="HP001 4 hàng" pitchFamily="34" charset="-93"/>
            </a:endParaRPr>
          </a:p>
        </p:txBody>
      </p:sp>
      <p:sp>
        <p:nvSpPr>
          <p:cNvPr id="5158" name="Text Box 38"/>
          <p:cNvSpPr txBox="1">
            <a:spLocks noChangeArrowheads="1"/>
          </p:cNvSpPr>
          <p:nvPr/>
        </p:nvSpPr>
        <p:spPr bwMode="auto">
          <a:xfrm>
            <a:off x="4677422" y="2480800"/>
            <a:ext cx="2538418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-93"/>
              </a:rPr>
              <a:t>Mị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-93"/>
              </a:rPr>
              <a:t>Nương</a:t>
            </a:r>
            <a:endParaRPr lang="en-US" sz="3200" b="1" dirty="0">
              <a:solidFill>
                <a:srgbClr val="FF0000"/>
              </a:solidFill>
              <a:latin typeface="HP001 4 hàng" pitchFamily="34" charset="-93"/>
            </a:endParaRPr>
          </a:p>
        </p:txBody>
      </p:sp>
      <p:sp>
        <p:nvSpPr>
          <p:cNvPr id="5162" name="Text Box 42"/>
          <p:cNvSpPr txBox="1">
            <a:spLocks noChangeArrowheads="1"/>
          </p:cNvSpPr>
          <p:nvPr/>
        </p:nvSpPr>
        <p:spPr bwMode="auto">
          <a:xfrm>
            <a:off x="1571604" y="2500306"/>
            <a:ext cx="2395542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-93"/>
              </a:rPr>
              <a:t>tuyệt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-93"/>
              </a:rPr>
              <a:t>trần</a:t>
            </a:r>
            <a:endParaRPr lang="en-US" sz="3200" b="1" dirty="0">
              <a:solidFill>
                <a:srgbClr val="FF0000"/>
              </a:solidFill>
              <a:latin typeface="HP001 4 hàng" pitchFamily="34" charset="-93"/>
            </a:endParaRPr>
          </a:p>
        </p:txBody>
      </p:sp>
      <p:sp>
        <p:nvSpPr>
          <p:cNvPr id="5163" name="Text Box 43"/>
          <p:cNvSpPr txBox="1">
            <a:spLocks noChangeArrowheads="1"/>
          </p:cNvSpPr>
          <p:nvPr/>
        </p:nvSpPr>
        <p:spPr bwMode="auto">
          <a:xfrm>
            <a:off x="1500166" y="3000372"/>
            <a:ext cx="838200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kén</a:t>
            </a:r>
            <a:endParaRPr lang="en-US" sz="3200" b="1" dirty="0">
              <a:solidFill>
                <a:srgbClr val="FF0000"/>
              </a:solidFill>
              <a:latin typeface="HP001 4 hàng" pitchFamily="34" charset="-9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9" dur="5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1" dur="20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5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0" dur="5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3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4" presetClass="entr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0" grpId="0"/>
      <p:bldP spid="5145" grpId="0"/>
      <p:bldP spid="5145" grpId="1"/>
      <p:bldP spid="5145" grpId="2"/>
      <p:bldP spid="5146" grpId="0"/>
      <p:bldP spid="5146" grpId="1"/>
      <p:bldP spid="5146" grpId="2"/>
      <p:bldP spid="5147" grpId="0"/>
      <p:bldP spid="5147" grpId="1"/>
      <p:bldP spid="5147" grpId="2"/>
      <p:bldP spid="5147" grpId="3"/>
      <p:bldP spid="5148" grpId="0"/>
      <p:bldP spid="5148" grpId="1"/>
      <p:bldP spid="5148" grpId="2"/>
      <p:bldP spid="5148" grpId="3"/>
      <p:bldP spid="5151" grpId="0"/>
      <p:bldP spid="5151" grpId="1"/>
      <p:bldP spid="5152" grpId="0"/>
      <p:bldP spid="5152" grpId="1"/>
      <p:bldP spid="5155" grpId="0"/>
      <p:bldP spid="5157" grpId="0"/>
      <p:bldP spid="5157" grpId="1"/>
      <p:bldP spid="5157" grpId="2"/>
      <p:bldP spid="5158" grpId="0"/>
      <p:bldP spid="5158" grpId="1"/>
      <p:bldP spid="5158" grpId="2"/>
      <p:bldP spid="5162" grpId="0"/>
      <p:bldP spid="5162" grpId="1"/>
      <p:bldP spid="5162" grpId="2"/>
      <p:bldP spid="5163" grpId="0"/>
      <p:bldP spid="5163" grpId="1"/>
      <p:bldP spid="5163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6200" y="1268760"/>
            <a:ext cx="9067800" cy="452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</a:rPr>
              <a:t>  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Hùng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Vương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thứ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mười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tám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một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con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gái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đẹp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tuyệt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trần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tên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là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Mị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Nương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vua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muốn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kén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cho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công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chúa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một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chồng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tài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giỏi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Một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hôm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hai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chàng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trai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đến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cầu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hôn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công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chúa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                 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Truyện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cổ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Việt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Nam</a:t>
            </a:r>
            <a:endParaRPr lang="en-US" sz="3600" b="1" dirty="0">
              <a:solidFill>
                <a:srgbClr val="0000CC"/>
              </a:solidFill>
              <a:latin typeface="HP001 4 hàng" pitchFamily="34" charset="-93"/>
            </a:endParaRP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7359650" y="2109788"/>
            <a:ext cx="8366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endParaRPr lang="en-US" sz="2800" b="1" dirty="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2195736" y="405829"/>
            <a:ext cx="5357834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Sơn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-93"/>
              </a:rPr>
              <a:t>Tinh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Thủy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Tinh</a:t>
            </a:r>
            <a:endParaRPr lang="en-US" sz="3200" b="1" dirty="0">
              <a:solidFill>
                <a:srgbClr val="FF0000"/>
              </a:solidFill>
              <a:latin typeface="HP001 4 hàng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5942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20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!dk8_1la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1" name="Picture 3" descr="!dk8_1la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05800" y="5791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990600" y="0"/>
            <a:ext cx="8153400" cy="823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endParaRPr lang="vi-VN" sz="4800" b="1">
              <a:latin typeface=".VnShelley Allegro" pitchFamily="82" charset="0"/>
            </a:endParaRP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847708" y="1052736"/>
            <a:ext cx="739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u="sng" dirty="0" err="1">
                <a:solidFill>
                  <a:srgbClr val="FF0066"/>
                </a:solidFill>
                <a:latin typeface="HP001 4 hàng" pitchFamily="34" charset="-93"/>
              </a:rPr>
              <a:t>Từ</a:t>
            </a:r>
            <a:r>
              <a:rPr lang="en-US" sz="3600" b="1" u="sng" dirty="0">
                <a:solidFill>
                  <a:srgbClr val="FF0066"/>
                </a:solidFill>
                <a:latin typeface="HP001 4 hàng" pitchFamily="34" charset="-93"/>
              </a:rPr>
              <a:t> </a:t>
            </a:r>
            <a:r>
              <a:rPr lang="en-US" sz="3600" b="1" u="sng" dirty="0" err="1">
                <a:solidFill>
                  <a:srgbClr val="FF0066"/>
                </a:solidFill>
                <a:latin typeface="HP001 4 hàng" pitchFamily="34" charset="-93"/>
              </a:rPr>
              <a:t>khó</a:t>
            </a:r>
            <a:r>
              <a:rPr lang="en-US" sz="3600" b="1" dirty="0">
                <a:solidFill>
                  <a:srgbClr val="FF0066"/>
                </a:solidFill>
                <a:latin typeface="HP001 4 hàng" pitchFamily="34" charset="-93"/>
              </a:rPr>
              <a:t>:</a:t>
            </a:r>
          </a:p>
        </p:txBody>
      </p:sp>
      <p:sp>
        <p:nvSpPr>
          <p:cNvPr id="68625" name="Text Box 17"/>
          <p:cNvSpPr txBox="1">
            <a:spLocks noChangeArrowheads="1"/>
          </p:cNvSpPr>
          <p:nvPr/>
        </p:nvSpPr>
        <p:spPr bwMode="auto">
          <a:xfrm>
            <a:off x="1835696" y="2132856"/>
            <a:ext cx="6096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600" dirty="0" err="1" smtClean="0">
                <a:solidFill>
                  <a:srgbClr val="0000CC"/>
                </a:solidFill>
                <a:latin typeface="HP001 4 hàng" pitchFamily="34" charset="-93"/>
              </a:rPr>
              <a:t>Hùng</a:t>
            </a:r>
            <a:r>
              <a:rPr lang="en-US" sz="3600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HP001 4 hàng" pitchFamily="34" charset="-93"/>
              </a:rPr>
              <a:t>Vương</a:t>
            </a:r>
            <a:endParaRPr lang="en-US" sz="3600" dirty="0">
              <a:solidFill>
                <a:srgbClr val="0000CC"/>
              </a:solidFill>
              <a:latin typeface="HP001 4 hàng" pitchFamily="34" charset="-93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3600" dirty="0" err="1" smtClean="0">
                <a:solidFill>
                  <a:srgbClr val="0000CC"/>
                </a:solidFill>
                <a:latin typeface="HP001 4 hàng" pitchFamily="34" charset="-93"/>
              </a:rPr>
              <a:t>Mị</a:t>
            </a:r>
            <a:r>
              <a:rPr lang="en-US" sz="3600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HP001 4 hàng" pitchFamily="34" charset="-93"/>
              </a:rPr>
              <a:t>Nương</a:t>
            </a:r>
            <a:r>
              <a:rPr lang="en-US" sz="3600" dirty="0" smtClean="0">
                <a:solidFill>
                  <a:srgbClr val="0000CC"/>
                </a:solidFill>
                <a:latin typeface="HP001 4 hàng" pitchFamily="34" charset="-93"/>
              </a:rPr>
              <a:t>- </a:t>
            </a:r>
          </a:p>
          <a:p>
            <a:pPr eaLnBrk="1" hangingPunct="1">
              <a:spcBef>
                <a:spcPct val="50000"/>
              </a:spcBef>
            </a:pPr>
            <a:r>
              <a:rPr lang="en-US" sz="3600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HP001 4 hàng" pitchFamily="34" charset="-93"/>
              </a:rPr>
              <a:t>tuyệt</a:t>
            </a:r>
            <a:r>
              <a:rPr lang="en-US" sz="3600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HP001 4 hàng" pitchFamily="34" charset="-93"/>
              </a:rPr>
              <a:t>trần</a:t>
            </a:r>
            <a:endParaRPr lang="en-US" sz="3600" dirty="0">
              <a:solidFill>
                <a:srgbClr val="0000CC"/>
              </a:solidFill>
              <a:latin typeface="HP001 4 hàng" pitchFamily="34" charset="-93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3600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HP001 4 hàng" pitchFamily="34" charset="-93"/>
              </a:rPr>
              <a:t>kén</a:t>
            </a:r>
            <a:endParaRPr lang="en-US" sz="3600" dirty="0" smtClean="0">
              <a:solidFill>
                <a:srgbClr val="0000CC"/>
              </a:solidFill>
              <a:latin typeface="HP001 4 hàng" pitchFamily="34" charset="-93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endParaRPr lang="en-US" sz="3600" dirty="0" smtClean="0">
              <a:solidFill>
                <a:srgbClr val="3333FF"/>
              </a:solidFill>
              <a:latin typeface="HP001 4 hàng" pitchFamily="34" charset="-93"/>
            </a:endParaRPr>
          </a:p>
          <a:p>
            <a:pPr eaLnBrk="1" hangingPunct="1">
              <a:spcBef>
                <a:spcPct val="50000"/>
              </a:spcBef>
            </a:pPr>
            <a:endParaRPr lang="en-US" sz="3600" dirty="0">
              <a:solidFill>
                <a:srgbClr val="3333FF"/>
              </a:solidFill>
              <a:latin typeface="HP001 4 hàng" pitchFamily="34" charset="-93"/>
            </a:endParaRPr>
          </a:p>
        </p:txBody>
      </p:sp>
      <p:sp>
        <p:nvSpPr>
          <p:cNvPr id="11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357950" y="2214554"/>
            <a:ext cx="2286000" cy="1600200"/>
          </a:xfrm>
          <a:prstGeom prst="rect">
            <a:avLst/>
          </a:prstGeom>
          <a:solidFill>
            <a:schemeClr val="tx2"/>
          </a:solidFill>
          <a:ln w="57150" cmpd="thinThick">
            <a:solidFill>
              <a:srgbClr val="CCFF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vi-VN" b="1">
              <a:solidFill>
                <a:srgbClr val="99CC00"/>
              </a:solidFill>
              <a:latin typeface=".VnAvant" pitchFamily="34" charset="0"/>
            </a:endParaRPr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 flipV="1">
            <a:off x="7286644" y="2500306"/>
            <a:ext cx="304800" cy="3810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vi-VN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V="1">
            <a:off x="7143768" y="2928934"/>
            <a:ext cx="428628" cy="45719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86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86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86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8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914400" y="1371600"/>
            <a:ext cx="7086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/>
          </a:p>
        </p:txBody>
      </p:sp>
      <p:pic>
        <p:nvPicPr>
          <p:cNvPr id="12292" name="Picture 24" descr="IMG0039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295400"/>
            <a:ext cx="7162800" cy="465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2590800" y="457200"/>
            <a:ext cx="4343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-93"/>
              </a:rPr>
              <a:t>Tư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-93"/>
              </a:rPr>
              <a:t>thế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-93"/>
              </a:rPr>
              <a:t>ngồi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-93"/>
              </a:rPr>
              <a:t>viết</a:t>
            </a:r>
            <a:endParaRPr lang="en-US" sz="4400" b="1" dirty="0">
              <a:solidFill>
                <a:srgbClr val="FF0000"/>
              </a:solidFill>
              <a:latin typeface="HP001 4 hàng" pitchFamily="34" charset="-93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6200" y="1268760"/>
            <a:ext cx="9067800" cy="452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</a:rPr>
              <a:t>  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Hùng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Vương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thứ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mưƟ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tám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HP001 4 hàng" pitchFamily="34" charset="-93"/>
              </a:rPr>
              <a:t>mŎ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ngưƟ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con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gái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đẹp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tuyệt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trần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tên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là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Mị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Nương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.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vua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muốn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kén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cho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công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chúa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mŎ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chồng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tài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giĈ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. </a:t>
            </a:r>
            <a:endParaRPr lang="en-US" sz="3600" b="1" dirty="0">
              <a:solidFill>
                <a:srgbClr val="0000CC"/>
              </a:solidFill>
              <a:latin typeface="HP001 4 hàng" pitchFamily="34" charset="-93"/>
            </a:endParaRPr>
          </a:p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Một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hôm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hai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chàng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trai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đến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cầu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hôn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HP001 4 hàng" pitchFamily="34" charset="-93"/>
              </a:rPr>
              <a:t>công</a:t>
            </a:r>
            <a:r>
              <a:rPr lang="en-US" sz="36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chúa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                 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Truyện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cổ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HP001 4 hàng" pitchFamily="34" charset="-93"/>
              </a:rPr>
              <a:t>Việt</a:t>
            </a:r>
            <a:r>
              <a:rPr lang="en-US" sz="3600" b="1" dirty="0" smtClean="0">
                <a:solidFill>
                  <a:srgbClr val="0000CC"/>
                </a:solidFill>
                <a:latin typeface="HP001 4 hàng" pitchFamily="34" charset="-93"/>
              </a:rPr>
              <a:t> Nam</a:t>
            </a:r>
            <a:endParaRPr lang="en-US" sz="3600" b="1" dirty="0">
              <a:solidFill>
                <a:srgbClr val="0000CC"/>
              </a:solidFill>
              <a:latin typeface="HP001 4 hàng" pitchFamily="34" charset="-93"/>
            </a:endParaRP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7359650" y="2109788"/>
            <a:ext cx="8366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endParaRPr lang="en-US" sz="2800" b="1" dirty="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2195736" y="405829"/>
            <a:ext cx="5357834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5" tIns="45718" rIns="91435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Sơn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-93"/>
              </a:rPr>
              <a:t>Tinh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-93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Thủy</a:t>
            </a:r>
            <a:r>
              <a:rPr lang="en-US" sz="3200" b="1" dirty="0">
                <a:solidFill>
                  <a:srgbClr val="FF0000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Tinh</a:t>
            </a:r>
            <a:endParaRPr lang="en-US" sz="3200" b="1" dirty="0">
              <a:solidFill>
                <a:srgbClr val="FF0000"/>
              </a:solidFill>
              <a:latin typeface="HP001 4 hàng" pitchFamily="34" charset="-9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20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CKMC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4753"/>
            <a:ext cx="869632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6" descr="59"/>
          <p:cNvPicPr>
            <a:picLocks noChangeAspect="1" noChangeArrowheads="1" noCrop="1"/>
          </p:cNvPicPr>
          <p:nvPr/>
        </p:nvPicPr>
        <p:blipFill>
          <a:blip r:embed="rId3">
            <a:lum bright="12000"/>
          </a:blip>
          <a:srcRect/>
          <a:stretch>
            <a:fillRect/>
          </a:stretch>
        </p:blipFill>
        <p:spPr bwMode="auto">
          <a:xfrm>
            <a:off x="0" y="0"/>
            <a:ext cx="246221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Box 5"/>
          <p:cNvSpPr txBox="1">
            <a:spLocks noChangeArrowheads="1"/>
          </p:cNvSpPr>
          <p:nvPr/>
        </p:nvSpPr>
        <p:spPr bwMode="auto">
          <a:xfrm>
            <a:off x="1428728" y="2132856"/>
            <a:ext cx="5562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b="1" dirty="0" smtClean="0">
                <a:solidFill>
                  <a:srgbClr val="FF0000"/>
                </a:solidFill>
                <a:latin typeface="VNI-Garam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VNI-Garam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ORCH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6249988"/>
            <a:ext cx="1135062" cy="608012"/>
          </a:xfrm>
          <a:prstGeom prst="rect">
            <a:avLst/>
          </a:prstGeom>
          <a:noFill/>
        </p:spPr>
      </p:pic>
      <p:pic>
        <p:nvPicPr>
          <p:cNvPr id="25607" name="Picture 7" descr="ORCH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6249988"/>
            <a:ext cx="1133475" cy="608012"/>
          </a:xfrm>
          <a:prstGeom prst="rect">
            <a:avLst/>
          </a:prstGeom>
          <a:noFill/>
        </p:spPr>
      </p:pic>
      <p:pic>
        <p:nvPicPr>
          <p:cNvPr id="25608" name="Picture 8" descr="ORCH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86525" y="6242050"/>
            <a:ext cx="1133475" cy="608013"/>
          </a:xfrm>
          <a:prstGeom prst="rect">
            <a:avLst/>
          </a:prstGeom>
          <a:noFill/>
        </p:spPr>
      </p:pic>
      <p:pic>
        <p:nvPicPr>
          <p:cNvPr id="25609" name="Picture 9" descr="ORCH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8525" y="6297613"/>
            <a:ext cx="1133475" cy="608012"/>
          </a:xfrm>
          <a:prstGeom prst="rect">
            <a:avLst/>
          </a:prstGeom>
          <a:noFill/>
        </p:spPr>
      </p:pic>
      <p:pic>
        <p:nvPicPr>
          <p:cNvPr id="25610" name="Picture 10" descr="ORCH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4525" y="6330950"/>
            <a:ext cx="1133475" cy="608013"/>
          </a:xfrm>
          <a:prstGeom prst="rect">
            <a:avLst/>
          </a:prstGeom>
          <a:noFill/>
        </p:spPr>
      </p:pic>
      <p:pic>
        <p:nvPicPr>
          <p:cNvPr id="25611" name="Picture 11" descr="ORCH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6242050"/>
            <a:ext cx="1135063" cy="608013"/>
          </a:xfrm>
          <a:prstGeom prst="rect">
            <a:avLst/>
          </a:prstGeom>
          <a:noFill/>
        </p:spPr>
      </p:pic>
      <p:pic>
        <p:nvPicPr>
          <p:cNvPr id="25612" name="Picture 12" descr="FLOWERS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225" y="6038850"/>
            <a:ext cx="954088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3" name="Picture 13" descr="FLOWERS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88325" y="6038850"/>
            <a:ext cx="9556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4" name="Picture 14" descr="ORCH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49863" y="6249988"/>
            <a:ext cx="1133475" cy="608012"/>
          </a:xfrm>
          <a:prstGeom prst="rect">
            <a:avLst/>
          </a:prstGeom>
          <a:noFill/>
        </p:spPr>
      </p:pic>
      <p:pic>
        <p:nvPicPr>
          <p:cNvPr id="25615" name="Picture 15" descr="WhitecornerFlow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71438"/>
            <a:ext cx="1320800" cy="1425576"/>
          </a:xfrm>
          <a:prstGeom prst="rect">
            <a:avLst/>
          </a:prstGeom>
          <a:noFill/>
        </p:spPr>
      </p:pic>
      <p:pic>
        <p:nvPicPr>
          <p:cNvPr id="25616" name="Picture 16" descr="WhitecornerFlow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74000" y="-19050"/>
            <a:ext cx="1320800" cy="1425575"/>
          </a:xfrm>
          <a:prstGeom prst="rect">
            <a:avLst/>
          </a:prstGeom>
          <a:noFill/>
        </p:spPr>
      </p:pic>
      <p:pic>
        <p:nvPicPr>
          <p:cNvPr id="25617" name="Picture 17" descr="ORCHI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6663" y="6330950"/>
            <a:ext cx="1133475" cy="608013"/>
          </a:xfrm>
          <a:prstGeom prst="rect">
            <a:avLst/>
          </a:prstGeom>
          <a:noFill/>
        </p:spPr>
      </p:pic>
      <p:sp>
        <p:nvSpPr>
          <p:cNvPr id="25620" name="Text Box 20"/>
          <p:cNvSpPr txBox="1">
            <a:spLocks noChangeArrowheads="1"/>
          </p:cNvSpPr>
          <p:nvPr/>
        </p:nvSpPr>
        <p:spPr bwMode="auto">
          <a:xfrm>
            <a:off x="1734197" y="124455"/>
            <a:ext cx="1524000" cy="579438"/>
          </a:xfrm>
          <a:prstGeom prst="rect">
            <a:avLst/>
          </a:prstGeom>
          <a:solidFill>
            <a:srgbClr val="CCCC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</a:rPr>
              <a:t>tập</a:t>
            </a:r>
            <a:r>
              <a:rPr lang="en-US" sz="3200" b="1" dirty="0">
                <a:solidFill>
                  <a:srgbClr val="00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381000" y="1022092"/>
            <a:ext cx="8382000" cy="501675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Bài</a:t>
            </a: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2: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Điền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vào</a:t>
            </a: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chỗ</a:t>
            </a: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HP001 4 hàng" pitchFamily="34" charset="-93"/>
              </a:rPr>
              <a:t>trống</a:t>
            </a: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-93"/>
              </a:rPr>
              <a:t>ch</a:t>
            </a: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hay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-93"/>
              </a:rPr>
              <a:t>tr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-93"/>
              </a:rPr>
              <a:t>?</a:t>
            </a:r>
            <a:endParaRPr lang="en-US" sz="3200" b="1" dirty="0">
              <a:solidFill>
                <a:srgbClr val="FF0000"/>
              </a:solidFill>
              <a:latin typeface="HP001 4 hàng" pitchFamily="34" charset="-93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Miệng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và</a:t>
            </a: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chân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….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anh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cãi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rất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lâu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, …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ân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nói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Tôi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hết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đi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lại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….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ạy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,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phải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 …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ịu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bao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nhiêu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đau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đớn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,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nhưng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đến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đâu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có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gì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ngon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là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anh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lại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đư</a:t>
            </a:r>
            <a:r>
              <a:rPr lang="el-GR" sz="3200" b="1" dirty="0" smtClean="0">
                <a:solidFill>
                  <a:srgbClr val="0000CC"/>
                </a:solidFill>
                <a:latin typeface="HP001 4 hàng" pitchFamily="34" charset="-93"/>
              </a:rPr>
              <a:t>ϑ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x</a:t>
            </a:r>
            <a:r>
              <a:rPr lang="el-GR" sz="3200" b="1" dirty="0" smtClean="0">
                <a:solidFill>
                  <a:srgbClr val="0000CC"/>
                </a:solidFill>
                <a:latin typeface="HP001 4 hàng" pitchFamily="34" charset="-93"/>
              </a:rPr>
              <a:t>Π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tất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.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Thật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bất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công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quá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!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Miệng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từ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tốn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 …ả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lƟ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200" b="1" dirty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Anh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nói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 …i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mà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thế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!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Nếu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tôi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ngừng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ăn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liệu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anh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có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bư</a:t>
            </a:r>
            <a:r>
              <a:rPr lang="el-GR" sz="3200" b="1" dirty="0" smtClean="0">
                <a:solidFill>
                  <a:srgbClr val="0000CC"/>
                </a:solidFill>
                <a:latin typeface="HP001 4 hàng" pitchFamily="34" charset="-93"/>
              </a:rPr>
              <a:t>ϑ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nổi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nữa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không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HP001 4 hàng" pitchFamily="34" charset="-93"/>
              </a:rPr>
              <a:t>nào</a:t>
            </a:r>
            <a:r>
              <a:rPr lang="en-US" sz="3200" b="1" dirty="0" smtClean="0">
                <a:solidFill>
                  <a:srgbClr val="0000CC"/>
                </a:solidFill>
                <a:latin typeface="HP001 4 hàng" pitchFamily="34" charset="-93"/>
              </a:rPr>
              <a:t>?</a:t>
            </a:r>
            <a:endParaRPr lang="en-US" sz="3200" b="1" dirty="0">
              <a:solidFill>
                <a:srgbClr val="0000CC"/>
              </a:solidFill>
              <a:latin typeface="HP001 4 hàng" pitchFamily="34" charset="-93"/>
            </a:endParaRPr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1584325" y="3770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vi-VN"/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3549809" y="1680816"/>
            <a:ext cx="473206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200" b="1" dirty="0" err="1" smtClean="0">
                <a:solidFill>
                  <a:srgbClr val="FF3300"/>
                </a:solidFill>
                <a:latin typeface="HP001 5H" pitchFamily="34" charset="0"/>
                <a:cs typeface="HP001 5H" pitchFamily="34" charset="0"/>
              </a:rPr>
              <a:t>tr</a:t>
            </a:r>
            <a:endParaRPr lang="en-US" sz="3200" b="1" dirty="0">
              <a:solidFill>
                <a:srgbClr val="FF33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772576" y="1680815"/>
            <a:ext cx="561372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200" b="1" dirty="0" err="1" smtClean="0">
                <a:solidFill>
                  <a:srgbClr val="FF3300"/>
                </a:solidFill>
                <a:latin typeface="HP001 5H" pitchFamily="34" charset="0"/>
                <a:cs typeface="HP001 5H" pitchFamily="34" charset="0"/>
              </a:rPr>
              <a:t>ch</a:t>
            </a:r>
            <a:endParaRPr lang="en-US" sz="3200" b="1" dirty="0">
              <a:solidFill>
                <a:srgbClr val="FF33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3095344" y="2420888"/>
            <a:ext cx="561372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200" b="1" dirty="0" err="1" smtClean="0">
                <a:solidFill>
                  <a:srgbClr val="FF3300"/>
                </a:solidFill>
                <a:latin typeface="HP001 5H" pitchFamily="34" charset="0"/>
                <a:cs typeface="HP001 5H" pitchFamily="34" charset="0"/>
              </a:rPr>
              <a:t>ch</a:t>
            </a:r>
            <a:endParaRPr lang="en-US" sz="3200" b="1" dirty="0">
              <a:solidFill>
                <a:srgbClr val="FF33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5148064" y="2426869"/>
            <a:ext cx="561372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200" b="1" dirty="0" err="1" smtClean="0">
                <a:solidFill>
                  <a:srgbClr val="FF3300"/>
                </a:solidFill>
                <a:latin typeface="HP001 5H" pitchFamily="34" charset="0"/>
                <a:cs typeface="HP001 5H" pitchFamily="34" charset="0"/>
              </a:rPr>
              <a:t>ch</a:t>
            </a:r>
            <a:endParaRPr lang="en-US" sz="3200" b="1" dirty="0">
              <a:solidFill>
                <a:srgbClr val="FF33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3542364" y="4137025"/>
            <a:ext cx="473206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200" b="1" dirty="0" err="1" smtClean="0">
                <a:solidFill>
                  <a:srgbClr val="FF3300"/>
                </a:solidFill>
                <a:latin typeface="HP001 5H" pitchFamily="34" charset="0"/>
                <a:cs typeface="HP001 5H" pitchFamily="34" charset="0"/>
              </a:rPr>
              <a:t>tr</a:t>
            </a:r>
            <a:endParaRPr lang="en-US" sz="3200" b="1" dirty="0">
              <a:solidFill>
                <a:srgbClr val="FF33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0" name="Rectangle 13"/>
          <p:cNvSpPr>
            <a:spLocks noChangeArrowheads="1"/>
          </p:cNvSpPr>
          <p:nvPr/>
        </p:nvSpPr>
        <p:spPr bwMode="auto">
          <a:xfrm>
            <a:off x="2462653" y="4869160"/>
            <a:ext cx="561372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200" b="1" dirty="0" err="1" smtClean="0">
                <a:solidFill>
                  <a:srgbClr val="FF3300"/>
                </a:solidFill>
                <a:latin typeface="HP001 5H" pitchFamily="34" charset="0"/>
                <a:cs typeface="HP001 5H" pitchFamily="34" charset="0"/>
              </a:rPr>
              <a:t>ch</a:t>
            </a:r>
            <a:endParaRPr lang="en-US" sz="3200" b="1" dirty="0">
              <a:solidFill>
                <a:srgbClr val="FF3300"/>
              </a:solidFill>
              <a:latin typeface="HP001 5H" pitchFamily="34" charset="0"/>
              <a:cs typeface="HP001 5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0" grpId="0" animBg="1"/>
      <p:bldP spid="25621" grpId="0" animBg="1"/>
      <p:bldP spid="25621" grpId="2" animBg="1"/>
      <p:bldP spid="25621" grpId="3" animBg="1"/>
      <p:bldP spid="25621" grpId="4" animBg="1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401</TotalTime>
  <Words>395</Words>
  <Application>Microsoft Office PowerPoint</Application>
  <PresentationFormat>On-screen Show (4:3)</PresentationFormat>
  <Paragraphs>66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Equity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TNH</dc:creator>
  <cp:lastModifiedBy>Windows User</cp:lastModifiedBy>
  <cp:revision>29</cp:revision>
  <dcterms:created xsi:type="dcterms:W3CDTF">2014-02-23T09:06:38Z</dcterms:created>
  <dcterms:modified xsi:type="dcterms:W3CDTF">2019-02-26T02:02:21Z</dcterms:modified>
</cp:coreProperties>
</file>