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302" r:id="rId2"/>
    <p:sldId id="310" r:id="rId3"/>
    <p:sldId id="311" r:id="rId4"/>
    <p:sldId id="312" r:id="rId5"/>
    <p:sldId id="295" r:id="rId6"/>
    <p:sldId id="304" r:id="rId7"/>
    <p:sldId id="305" r:id="rId8"/>
    <p:sldId id="313" r:id="rId9"/>
    <p:sldId id="30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996600"/>
    <a:srgbClr val="0000CC"/>
    <a:srgbClr val="FF0066"/>
    <a:srgbClr val="9900FF"/>
    <a:srgbClr val="004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35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38F03-0EAB-498C-A4C8-2915EA41D85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A3821-A0E8-4FBC-A402-9755306A73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9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442467-ABA7-476D-BFF4-23CE0C43359B}" type="slidenum">
              <a:rPr lang="en-US">
                <a:cs typeface="Arial" charset="0"/>
              </a:rPr>
              <a:pPr/>
              <a:t>1</a:t>
            </a:fld>
            <a:endParaRPr lang="en-US">
              <a:cs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A3821-A0E8-4FBC-A402-9755306A735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4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A3821-A0E8-4FBC-A402-9755306A735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91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A3821-A0E8-4FBC-A402-9755306A735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91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A3821-A0E8-4FBC-A402-9755306A735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9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9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5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1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90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7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9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1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0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CADF9-E620-4991-80F3-67BAC34450D8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44B5A-7A40-40EE-A50E-42C662DAF8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ình nền thiết kế giáo án điện tử Powerpoint (P2) | Hình nề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2" y="0"/>
            <a:ext cx="9151852" cy="685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7" descr="Description: C:\Users\Administrator\Desktop\unnam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1"/>
          <p:cNvSpPr>
            <a:spLocks noChangeArrowheads="1"/>
          </p:cNvSpPr>
          <p:nvPr/>
        </p:nvSpPr>
        <p:spPr bwMode="auto">
          <a:xfrm>
            <a:off x="477961" y="1484784"/>
            <a:ext cx="8001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latin typeface="Century Schoolbook" pitchFamily="18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Century Schoolbook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latin typeface="Century Schoolbook" pitchFamily="18" charset="0"/>
                <a:cs typeface="Times New Roman" pitchFamily="18" charset="0"/>
              </a:rPr>
              <a:t> 4</a:t>
            </a:r>
          </a:p>
          <a:p>
            <a:pPr algn="ctr"/>
            <a:endParaRPr lang="en-US" sz="3200" b="1" dirty="0">
              <a:latin typeface="Century Schoolbook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>
                <a:latin typeface="Century Schoolbook" pitchFamily="18" charset="0"/>
                <a:cs typeface="Times New Roman" pitchFamily="18" charset="0"/>
              </a:rPr>
              <a:t>CHÍNH TẢ</a:t>
            </a:r>
          </a:p>
          <a:p>
            <a:pPr algn="ctr"/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Nhớ-viết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Truyện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cổ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nước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mình</a:t>
            </a:r>
            <a:endParaRPr lang="en-US" sz="3200" i="1" dirty="0">
              <a:latin typeface="Century Schoolbook" pitchFamily="18" charset="0"/>
              <a:cs typeface="Times New Roman" pitchFamily="18" charset="0"/>
            </a:endParaRPr>
          </a:p>
          <a:p>
            <a:pPr algn="ctr"/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Phân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Century Schoolbook" pitchFamily="18" charset="0"/>
                <a:cs typeface="Times New Roman" pitchFamily="18" charset="0"/>
              </a:rPr>
              <a:t>biệt</a:t>
            </a:r>
            <a:r>
              <a:rPr lang="en-US" sz="32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latin typeface="Century Schoolbook" pitchFamily="18" charset="0"/>
                <a:cs typeface="Times New Roman" pitchFamily="18" charset="0"/>
              </a:rPr>
              <a:t>r/d/</a:t>
            </a:r>
            <a:r>
              <a:rPr lang="en-US" sz="3200" b="1" i="1" dirty="0" err="1">
                <a:latin typeface="Century Schoolbook" pitchFamily="18" charset="0"/>
                <a:cs typeface="Times New Roman" pitchFamily="18" charset="0"/>
              </a:rPr>
              <a:t>gi</a:t>
            </a:r>
            <a:r>
              <a:rPr lang="en-US" sz="3200" b="1" i="1" dirty="0">
                <a:latin typeface="Century Schoolbook" pitchFamily="18" charset="0"/>
                <a:cs typeface="Times New Roman" pitchFamily="18" charset="0"/>
              </a:rPr>
              <a:t>; </a:t>
            </a:r>
            <a:r>
              <a:rPr lang="en-US" sz="3200" b="1" i="1" dirty="0" err="1">
                <a:latin typeface="Century Schoolbook" pitchFamily="18" charset="0"/>
                <a:cs typeface="Times New Roman" pitchFamily="18" charset="0"/>
              </a:rPr>
              <a:t>ân</a:t>
            </a:r>
            <a:r>
              <a:rPr lang="en-US" sz="3200" b="1" i="1" dirty="0">
                <a:latin typeface="Century Schoolbook" pitchFamily="18" charset="0"/>
                <a:cs typeface="Times New Roman" pitchFamily="18" charset="0"/>
              </a:rPr>
              <a:t>/</a:t>
            </a:r>
            <a:r>
              <a:rPr lang="en-US" sz="3200" b="1" i="1" dirty="0" err="1">
                <a:latin typeface="Century Schoolbook" pitchFamily="18" charset="0"/>
                <a:cs typeface="Times New Roman" pitchFamily="18" charset="0"/>
              </a:rPr>
              <a:t>âng</a:t>
            </a:r>
            <a:endParaRPr lang="en-US" sz="3200" b="1" i="1" dirty="0">
              <a:latin typeface="Century Schoolboo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2361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0+ hình nền powerpoint học tập - hinhanhsieudep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2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7584" y="1239625"/>
            <a:ext cx="734481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060575"/>
            <a:r>
              <a:rPr lang="vi-VN" sz="2400" dirty="0">
                <a:latin typeface="+mj-lt"/>
              </a:rPr>
              <a:t>Tôi yêu truyện cổ nước tôi</a:t>
            </a:r>
          </a:p>
          <a:p>
            <a:pPr indent="1519238"/>
            <a:r>
              <a:rPr lang="vi-VN" sz="2400" dirty="0">
                <a:latin typeface="+mj-lt"/>
              </a:rPr>
              <a:t>Vừa nhân hậu lại tuyệt vời sâu xa</a:t>
            </a:r>
          </a:p>
          <a:p>
            <a:pPr indent="2060575"/>
            <a:r>
              <a:rPr lang="vi-VN" sz="2400" dirty="0">
                <a:latin typeface="+mj-lt"/>
              </a:rPr>
              <a:t>Thương người rồi mới thương ta</a:t>
            </a:r>
          </a:p>
          <a:p>
            <a:pPr indent="1519238"/>
            <a:r>
              <a:rPr lang="vi-VN" sz="2400" dirty="0">
                <a:latin typeface="+mj-lt"/>
              </a:rPr>
              <a:t>Yêu nhau dù mấy cách xa cũng tìm</a:t>
            </a:r>
          </a:p>
          <a:p>
            <a:pPr indent="2060575"/>
            <a:r>
              <a:rPr lang="vi-VN" sz="2400" dirty="0">
                <a:latin typeface="+mj-lt"/>
              </a:rPr>
              <a:t>Ở hiền thì lại gặp hiền</a:t>
            </a:r>
          </a:p>
          <a:p>
            <a:pPr indent="1519238"/>
            <a:r>
              <a:rPr lang="vi-VN" sz="2400" dirty="0">
                <a:latin typeface="+mj-lt"/>
              </a:rPr>
              <a:t>Người ngay thì được phật, tiên độ trì.</a:t>
            </a:r>
          </a:p>
          <a:p>
            <a:pPr indent="2060575"/>
            <a:r>
              <a:rPr lang="vi-VN" sz="2400" dirty="0">
                <a:latin typeface="+mj-lt"/>
              </a:rPr>
              <a:t>Mang theo truyện cổ tôi đi</a:t>
            </a:r>
          </a:p>
          <a:p>
            <a:pPr indent="1519238"/>
            <a:r>
              <a:rPr lang="vi-VN" sz="2400" dirty="0">
                <a:latin typeface="+mj-lt"/>
              </a:rPr>
              <a:t>Nghe trong cuộc sống thầm thì tiếng xưa</a:t>
            </a:r>
          </a:p>
          <a:p>
            <a:pPr indent="2060575"/>
            <a:r>
              <a:rPr lang="vi-VN" sz="2400" dirty="0">
                <a:latin typeface="+mj-lt"/>
              </a:rPr>
              <a:t>Vàng cơn nắng, trắng cơn mưa</a:t>
            </a:r>
          </a:p>
          <a:p>
            <a:pPr indent="1519238"/>
            <a:r>
              <a:rPr lang="vi-VN" sz="2400" dirty="0">
                <a:latin typeface="+mj-lt"/>
              </a:rPr>
              <a:t>Con sông chảy có rặng dừa nghiêng soi.</a:t>
            </a:r>
          </a:p>
          <a:p>
            <a:pPr indent="2060575"/>
            <a:r>
              <a:rPr lang="vi-VN" sz="2400" dirty="0">
                <a:latin typeface="+mj-lt"/>
              </a:rPr>
              <a:t>Đời cha ông với đời tôi</a:t>
            </a:r>
          </a:p>
          <a:p>
            <a:pPr indent="1519238"/>
            <a:r>
              <a:rPr lang="vi-VN" sz="2400" dirty="0">
                <a:latin typeface="+mj-lt"/>
              </a:rPr>
              <a:t>Như con sông với chân trời đã xa</a:t>
            </a:r>
          </a:p>
          <a:p>
            <a:pPr indent="2060575"/>
            <a:r>
              <a:rPr lang="vi-VN" sz="2400" dirty="0">
                <a:latin typeface="+mj-lt"/>
              </a:rPr>
              <a:t>Chỉ còn truyện cổ thiết tha</a:t>
            </a:r>
          </a:p>
          <a:p>
            <a:pPr indent="1519238"/>
            <a:r>
              <a:rPr lang="vi-VN" sz="2400" dirty="0">
                <a:latin typeface="+mj-lt"/>
              </a:rPr>
              <a:t>Cho tôi nhận mặt ông cha của mình</a:t>
            </a:r>
            <a:r>
              <a:rPr lang="en-US" sz="2400" dirty="0">
                <a:latin typeface="+mj-lt"/>
              </a:rPr>
              <a:t>. </a:t>
            </a:r>
            <a:endParaRPr lang="vi-VN" sz="24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88594" y="385500"/>
            <a:ext cx="3958135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Truyện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cổ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nước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mình</a:t>
            </a:r>
            <a:endParaRPr lang="en-US" sz="2800" b="1" i="1" dirty="0">
              <a:solidFill>
                <a:srgbClr val="996600"/>
              </a:solidFill>
              <a:latin typeface="Century Schoolbook" pitchFamily="18" charset="0"/>
              <a:cs typeface="Times New Roman" pitchFamily="18" charset="0"/>
            </a:endParaRPr>
          </a:p>
          <a:p>
            <a:pPr algn="ctr"/>
            <a:r>
              <a:rPr lang="en-US" sz="20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(</a:t>
            </a:r>
            <a:r>
              <a:rPr lang="en-US" sz="20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trích</a:t>
            </a:r>
            <a:r>
              <a:rPr lang="en-US" sz="20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488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0+ hình nền powerpoint học tập - hinhanhsieudep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2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1216497"/>
            <a:ext cx="482453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20713"/>
            <a:r>
              <a:rPr lang="vi-VN" sz="2200" dirty="0">
                <a:latin typeface="+mj-lt"/>
              </a:rPr>
              <a:t>Tôi yêu truyện cổ nước tôi</a:t>
            </a:r>
          </a:p>
          <a:p>
            <a:r>
              <a:rPr lang="vi-VN" sz="2200" dirty="0">
                <a:latin typeface="+mj-lt"/>
              </a:rPr>
              <a:t>Vừa nhân hậu lại tuyệt vời sâu xa</a:t>
            </a:r>
          </a:p>
          <a:p>
            <a:pPr indent="620713"/>
            <a:r>
              <a:rPr lang="vi-VN" sz="2200" dirty="0">
                <a:latin typeface="+mj-lt"/>
              </a:rPr>
              <a:t>Thương người rồi mới thương ta</a:t>
            </a:r>
          </a:p>
          <a:p>
            <a:r>
              <a:rPr lang="vi-VN" sz="2200" dirty="0">
                <a:latin typeface="+mj-lt"/>
              </a:rPr>
              <a:t>Yêu nhau dù mấy cách xa cũng tìm</a:t>
            </a:r>
          </a:p>
          <a:p>
            <a:pPr indent="620713"/>
            <a:r>
              <a:rPr lang="vi-VN" sz="2200" dirty="0">
                <a:latin typeface="+mj-lt"/>
              </a:rPr>
              <a:t>Ở hiền thì lại gặp hiền</a:t>
            </a:r>
          </a:p>
          <a:p>
            <a:r>
              <a:rPr lang="vi-VN" sz="2200" dirty="0">
                <a:latin typeface="+mj-lt"/>
              </a:rPr>
              <a:t>Người ngay thì được phật, tiên độ trì.</a:t>
            </a:r>
          </a:p>
          <a:p>
            <a:pPr indent="620713"/>
            <a:r>
              <a:rPr lang="vi-VN" sz="2200" dirty="0">
                <a:latin typeface="+mj-lt"/>
              </a:rPr>
              <a:t>Mang theo truyện cổ tôi đi</a:t>
            </a:r>
          </a:p>
          <a:p>
            <a:r>
              <a:rPr lang="vi-VN" sz="2200" dirty="0">
                <a:latin typeface="+mj-lt"/>
              </a:rPr>
              <a:t>Nghe trong cuộc sống thầm thì tiếng xưa</a:t>
            </a:r>
          </a:p>
          <a:p>
            <a:pPr indent="620713"/>
            <a:r>
              <a:rPr lang="vi-VN" sz="2200" dirty="0">
                <a:latin typeface="+mj-lt"/>
              </a:rPr>
              <a:t>Vàng cơn nắng, trắng cơn mưa</a:t>
            </a:r>
          </a:p>
          <a:p>
            <a:r>
              <a:rPr lang="vi-VN" sz="2200" dirty="0">
                <a:latin typeface="+mj-lt"/>
              </a:rPr>
              <a:t>Con sông chảy có rặng dừa nghiêng soi.</a:t>
            </a:r>
          </a:p>
          <a:p>
            <a:pPr indent="620713"/>
            <a:r>
              <a:rPr lang="vi-VN" sz="2200" dirty="0">
                <a:latin typeface="+mj-lt"/>
              </a:rPr>
              <a:t>Đời cha ông với đời tôi</a:t>
            </a:r>
          </a:p>
          <a:p>
            <a:r>
              <a:rPr lang="vi-VN" sz="2200" dirty="0">
                <a:latin typeface="+mj-lt"/>
              </a:rPr>
              <a:t>Như con sông với chân trời đã xa</a:t>
            </a:r>
          </a:p>
          <a:p>
            <a:pPr indent="620713"/>
            <a:r>
              <a:rPr lang="vi-VN" sz="2200" dirty="0">
                <a:latin typeface="+mj-lt"/>
              </a:rPr>
              <a:t>Chỉ còn truyện cổ thiết tha</a:t>
            </a:r>
          </a:p>
          <a:p>
            <a:r>
              <a:rPr lang="vi-VN" sz="2200" dirty="0">
                <a:latin typeface="+mj-lt"/>
              </a:rPr>
              <a:t>Cho tôi nhận mặt ông cha của mình</a:t>
            </a:r>
            <a:r>
              <a:rPr lang="en-US" sz="2200" dirty="0">
                <a:latin typeface="+mj-lt"/>
              </a:rPr>
              <a:t>. </a:t>
            </a:r>
            <a:endParaRPr lang="vi-VN" sz="22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0355" y="477833"/>
            <a:ext cx="3430747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Truyện</a:t>
            </a:r>
            <a:r>
              <a:rPr lang="en-US" sz="24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cổ</a:t>
            </a:r>
            <a:r>
              <a:rPr lang="en-US" sz="24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nước</a:t>
            </a:r>
            <a:r>
              <a:rPr lang="en-US" sz="24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mình</a:t>
            </a:r>
            <a:endParaRPr lang="en-US" sz="2400" b="1" i="1" dirty="0">
              <a:solidFill>
                <a:srgbClr val="996600"/>
              </a:solidFill>
              <a:latin typeface="Century Schoolbook" pitchFamily="18" charset="0"/>
              <a:cs typeface="Times New Roman" pitchFamily="18" charset="0"/>
            </a:endParaRPr>
          </a:p>
          <a:p>
            <a:pPr algn="ctr"/>
            <a:r>
              <a:rPr lang="en-US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(</a:t>
            </a:r>
            <a:r>
              <a:rPr lang="en-US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trích</a:t>
            </a:r>
            <a:r>
              <a:rPr lang="en-US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5292079" y="528585"/>
            <a:ext cx="3561397" cy="1686639"/>
          </a:xfrm>
          <a:prstGeom prst="cloudCallout">
            <a:avLst>
              <a:gd name="adj1" fmla="val -34713"/>
              <a:gd name="adj2" fmla="val 57952"/>
            </a:avLst>
          </a:prstGeom>
          <a:solidFill>
            <a:schemeClr val="bg1"/>
          </a:solidFill>
          <a:ln w="19050">
            <a:solidFill>
              <a:srgbClr val="996600"/>
            </a:solidFill>
            <a:round/>
            <a:headEnd/>
            <a:tailEnd/>
          </a:ln>
        </p:spPr>
        <p:txBody>
          <a:bodyPr wrap="square" lIns="9144" rIns="9144">
            <a:spAutoFit/>
          </a:bodyPr>
          <a:lstStyle/>
          <a:p>
            <a:pPr algn="just"/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16592" y="2522426"/>
            <a:ext cx="3312369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báu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148788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6" grpId="0" animBg="1"/>
      <p:bldP spid="16" grpId="1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00+ hình nền powerpoint học tập - hinhanhsieudep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2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71600" y="1216497"/>
            <a:ext cx="691276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797050"/>
            <a:r>
              <a:rPr lang="vi-VN" sz="2400" dirty="0">
                <a:latin typeface="+mj-lt"/>
              </a:rPr>
              <a:t>Tôi yêu truyện cổ nước tôi</a:t>
            </a:r>
          </a:p>
          <a:p>
            <a:pPr indent="1162050"/>
            <a:r>
              <a:rPr lang="vi-VN" sz="2400" dirty="0">
                <a:latin typeface="+mj-lt"/>
              </a:rPr>
              <a:t>Vừa </a:t>
            </a:r>
            <a:r>
              <a:rPr lang="vi-VN" sz="2400" b="1" dirty="0">
                <a:latin typeface="+mj-lt"/>
              </a:rPr>
              <a:t>nhân hậu </a:t>
            </a:r>
            <a:r>
              <a:rPr lang="vi-VN" sz="2400" dirty="0">
                <a:latin typeface="+mj-lt"/>
              </a:rPr>
              <a:t>lại tuyệt vời </a:t>
            </a:r>
            <a:r>
              <a:rPr lang="vi-VN" sz="2400" b="1" dirty="0">
                <a:latin typeface="+mj-lt"/>
              </a:rPr>
              <a:t>sâu xa</a:t>
            </a:r>
          </a:p>
          <a:p>
            <a:pPr indent="1797050"/>
            <a:r>
              <a:rPr lang="vi-VN" sz="2400" dirty="0">
                <a:latin typeface="+mj-lt"/>
              </a:rPr>
              <a:t>Thương người rồi mới thương ta</a:t>
            </a:r>
          </a:p>
          <a:p>
            <a:pPr indent="1162050"/>
            <a:r>
              <a:rPr lang="vi-VN" sz="2400" dirty="0">
                <a:latin typeface="+mj-lt"/>
              </a:rPr>
              <a:t>Yêu nhau dù mấy </a:t>
            </a:r>
            <a:r>
              <a:rPr lang="vi-VN" sz="2400" b="1" dirty="0">
                <a:latin typeface="+mj-lt"/>
              </a:rPr>
              <a:t>cách xa </a:t>
            </a:r>
            <a:r>
              <a:rPr lang="vi-VN" sz="2400" dirty="0">
                <a:latin typeface="+mj-lt"/>
              </a:rPr>
              <a:t>cũng tìm</a:t>
            </a:r>
          </a:p>
          <a:p>
            <a:pPr indent="1797050"/>
            <a:r>
              <a:rPr lang="vi-VN" sz="2400" dirty="0">
                <a:latin typeface="+mj-lt"/>
              </a:rPr>
              <a:t>Ở hiền thì lại gặp hiền</a:t>
            </a:r>
          </a:p>
          <a:p>
            <a:pPr indent="1162050"/>
            <a:r>
              <a:rPr lang="vi-VN" sz="2400" dirty="0">
                <a:latin typeface="+mj-lt"/>
              </a:rPr>
              <a:t>Người ngay thì được phật, tiên </a:t>
            </a:r>
            <a:r>
              <a:rPr lang="vi-VN" sz="2400" b="1" dirty="0">
                <a:latin typeface="+mj-lt"/>
              </a:rPr>
              <a:t>độ trì</a:t>
            </a:r>
            <a:r>
              <a:rPr lang="vi-VN" sz="2400" dirty="0">
                <a:latin typeface="+mj-lt"/>
              </a:rPr>
              <a:t>.</a:t>
            </a:r>
          </a:p>
          <a:p>
            <a:pPr indent="1797050"/>
            <a:r>
              <a:rPr lang="vi-VN" sz="2400" dirty="0">
                <a:latin typeface="+mj-lt"/>
              </a:rPr>
              <a:t>Mang theo truyện cổ tôi đi</a:t>
            </a:r>
          </a:p>
          <a:p>
            <a:pPr indent="1162050"/>
            <a:r>
              <a:rPr lang="vi-VN" sz="2400" dirty="0">
                <a:latin typeface="+mj-lt"/>
              </a:rPr>
              <a:t>Nghe trong cuộc sống thầm thì tiếng xưa</a:t>
            </a:r>
          </a:p>
          <a:p>
            <a:pPr indent="1797050"/>
            <a:r>
              <a:rPr lang="vi-VN" sz="2400" dirty="0">
                <a:latin typeface="+mj-lt"/>
              </a:rPr>
              <a:t>Vàng cơn nắng, trắng cơn mưa</a:t>
            </a:r>
          </a:p>
          <a:p>
            <a:pPr indent="1162050"/>
            <a:r>
              <a:rPr lang="vi-VN" sz="2400" dirty="0">
                <a:latin typeface="+mj-lt"/>
              </a:rPr>
              <a:t>Con sông chảy có </a:t>
            </a:r>
            <a:r>
              <a:rPr lang="vi-VN" sz="2400" b="1" dirty="0">
                <a:latin typeface="+mj-lt"/>
              </a:rPr>
              <a:t>rặng dừa nghiêng soi</a:t>
            </a:r>
            <a:r>
              <a:rPr lang="vi-VN" sz="2400" dirty="0">
                <a:latin typeface="+mj-lt"/>
              </a:rPr>
              <a:t>.</a:t>
            </a:r>
          </a:p>
          <a:p>
            <a:pPr indent="1797050"/>
            <a:r>
              <a:rPr lang="vi-VN" sz="2400" dirty="0">
                <a:latin typeface="+mj-lt"/>
              </a:rPr>
              <a:t>Đời cha ông với đời tôi</a:t>
            </a:r>
          </a:p>
          <a:p>
            <a:pPr indent="1162050"/>
            <a:r>
              <a:rPr lang="vi-VN" sz="2400" dirty="0">
                <a:latin typeface="+mj-lt"/>
              </a:rPr>
              <a:t>Như con sông với </a:t>
            </a:r>
            <a:r>
              <a:rPr lang="vi-VN" sz="2400" b="1" dirty="0">
                <a:latin typeface="+mj-lt"/>
              </a:rPr>
              <a:t>chân trời </a:t>
            </a:r>
            <a:r>
              <a:rPr lang="vi-VN" sz="2400" dirty="0">
                <a:latin typeface="+mj-lt"/>
              </a:rPr>
              <a:t>đã xa</a:t>
            </a:r>
          </a:p>
          <a:p>
            <a:pPr indent="1797050"/>
            <a:r>
              <a:rPr lang="vi-VN" sz="2400" dirty="0">
                <a:latin typeface="+mj-lt"/>
              </a:rPr>
              <a:t>Chỉ còn truyện cổ thiết tha</a:t>
            </a:r>
          </a:p>
          <a:p>
            <a:pPr indent="1162050"/>
            <a:r>
              <a:rPr lang="vi-VN" sz="2400" dirty="0">
                <a:latin typeface="+mj-lt"/>
              </a:rPr>
              <a:t>Cho tôi nhận mặt ông cha của mình</a:t>
            </a:r>
            <a:r>
              <a:rPr lang="en-US" sz="2400" dirty="0">
                <a:latin typeface="+mj-lt"/>
              </a:rPr>
              <a:t>. </a:t>
            </a:r>
            <a:endParaRPr lang="vi-VN" sz="24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88594" y="385500"/>
            <a:ext cx="3958135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Truyện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cổ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nước</a:t>
            </a:r>
            <a:r>
              <a:rPr lang="en-US" sz="28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mình</a:t>
            </a:r>
            <a:endParaRPr lang="en-US" sz="2800" b="1" i="1" dirty="0">
              <a:solidFill>
                <a:srgbClr val="996600"/>
              </a:solidFill>
              <a:latin typeface="Century Schoolbook" pitchFamily="18" charset="0"/>
              <a:cs typeface="Times New Roman" pitchFamily="18" charset="0"/>
            </a:endParaRPr>
          </a:p>
          <a:p>
            <a:pPr algn="ctr"/>
            <a:r>
              <a:rPr lang="en-US" sz="20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(</a:t>
            </a:r>
            <a:r>
              <a:rPr lang="en-US" sz="2000" b="1" i="1" dirty="0" err="1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trích</a:t>
            </a:r>
            <a:r>
              <a:rPr lang="en-US" sz="2000" b="1" i="1" dirty="0">
                <a:solidFill>
                  <a:srgbClr val="996600"/>
                </a:solidFill>
                <a:latin typeface="Century Schoolbook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0892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Cloud Callout 5"/>
          <p:cNvSpPr/>
          <p:nvPr/>
        </p:nvSpPr>
        <p:spPr>
          <a:xfrm>
            <a:off x="3635896" y="1556792"/>
            <a:ext cx="5184576" cy="266429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VIẾT CHÍNH TẢ</a:t>
            </a:r>
          </a:p>
        </p:txBody>
      </p:sp>
    </p:spTree>
    <p:extLst>
      <p:ext uri="{BB962C8B-B14F-4D97-AF65-F5344CB8AC3E}">
        <p14:creationId xmlns:p14="http://schemas.microsoft.com/office/powerpoint/2010/main" val="142075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op 20 hình nền powerpoint cực xanh - sạch - đẹp về môi tr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3" y="-2086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620688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2800" b="1" dirty="0" err="1">
                <a:latin typeface="Century Schoolbook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 2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: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800" dirty="0">
                <a:latin typeface="Times New Roman" pitchFamily="18" charset="0"/>
                <a:cs typeface="Times New Roman" pitchFamily="18" charset="0"/>
              </a:rPr>
            </a:b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vi-VN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solidFill>
                <a:srgbClr val="0000FF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14339" name="Rectangle 5"/>
          <p:cNvSpPr>
            <a:spLocks noRot="1" noChangeArrowheads="1"/>
          </p:cNvSpPr>
          <p:nvPr/>
        </p:nvSpPr>
        <p:spPr bwMode="auto">
          <a:xfrm>
            <a:off x="369079" y="2682851"/>
            <a:ext cx="8458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3600" b="0">
                <a:solidFill>
                  <a:srgbClr val="0000FF"/>
                </a:solidFill>
              </a:rPr>
              <a:t>    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71868" y="71414"/>
            <a:ext cx="2714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TẬP</a:t>
            </a:r>
            <a:endParaRPr lang="en-US" sz="4000" b="1" dirty="0">
              <a:solidFill>
                <a:srgbClr val="0070C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5973" y="1268760"/>
            <a:ext cx="8948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a.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Điền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chỗ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trống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tiếng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âm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đầu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latin typeface="Century Schoolbook" pitchFamily="18" charset="0"/>
                <a:cs typeface="Times New Roman" pitchFamily="18" charset="0"/>
              </a:rPr>
              <a:t>r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, </a:t>
            </a:r>
            <a:r>
              <a:rPr lang="en-US" sz="2800" b="1" i="1" dirty="0">
                <a:latin typeface="Century Schoolbook" pitchFamily="18" charset="0"/>
                <a:cs typeface="Times New Roman" pitchFamily="18" charset="0"/>
              </a:rPr>
              <a:t>d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hay </a:t>
            </a:r>
            <a:r>
              <a:rPr lang="en-US" sz="2800" b="1" i="1" dirty="0" err="1">
                <a:latin typeface="Century Schoolbook" pitchFamily="18" charset="0"/>
                <a:cs typeface="Times New Roman" pitchFamily="18" charset="0"/>
              </a:rPr>
              <a:t>gi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9079" y="1853861"/>
            <a:ext cx="87260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+mj-lt"/>
              </a:rPr>
              <a:t>- Nhạc của trúc, nhạc của tre là khúc nhạc của đồng quê. Nhớ một</a:t>
            </a:r>
            <a:r>
              <a:rPr lang="en-US" sz="2800" dirty="0">
                <a:latin typeface="+mj-lt"/>
              </a:rPr>
              <a:t> </a:t>
            </a:r>
            <a:r>
              <a:rPr lang="vi-VN" sz="2800" dirty="0">
                <a:latin typeface="+mj-lt"/>
              </a:rPr>
              <a:t>buổi trưa nào, nồm nam cơn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………. </a:t>
            </a:r>
            <a:r>
              <a:rPr lang="vi-VN" sz="2800" dirty="0">
                <a:latin typeface="+mj-lt"/>
              </a:rPr>
              <a:t>thổi, khóm tre làng rung lên man mác khúc nhạc đồng quê.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756576" y="3260122"/>
            <a:ext cx="13009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9079" y="3408133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bay, diều lá tre bay lưng 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Sáo tre, sáo trúc bay lưng trời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………..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đưa tiếng sáo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..........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nâng cánh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..........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THÉP MỚI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40552" y="4962405"/>
            <a:ext cx="13009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191002" y="6165304"/>
            <a:ext cx="13009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1764704" y="6056094"/>
            <a:ext cx="13009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diều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9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-0.40972 -0.1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1065 L -0.89826 -0.342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13" y="-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1065 L -0.42535 -0.1673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4.81481E-6 L 0.25157 -0.25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-1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3" grpId="0"/>
      <p:bldP spid="10" grpId="0"/>
      <p:bldP spid="17" grpId="1" animBg="1"/>
      <p:bldP spid="19" grpId="0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Top 20 hình nền powerpoint cực xanh - sạch - đẹp về môi tr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2" y="-1842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620688"/>
            <a:ext cx="83963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2800" b="1" dirty="0" err="1">
                <a:latin typeface="Century Schoolbook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 3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rgbClr val="0000FF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71414"/>
            <a:ext cx="2727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TẬP</a:t>
            </a:r>
            <a:endParaRPr lang="en-US" sz="4000" b="1" dirty="0">
              <a:solidFill>
                <a:srgbClr val="0070C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329" y="1124744"/>
            <a:ext cx="8621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b.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Điền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chỗ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trống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 </a:t>
            </a:r>
            <a:r>
              <a:rPr lang="en-US" sz="2800" b="1" i="1" dirty="0" err="1">
                <a:latin typeface="Century Schoolbook" pitchFamily="18" charset="0"/>
                <a:cs typeface="Times New Roman" pitchFamily="18" charset="0"/>
              </a:rPr>
              <a:t>ân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 hay </a:t>
            </a:r>
            <a:r>
              <a:rPr lang="en-US" sz="2800" b="1" i="1" dirty="0" err="1">
                <a:latin typeface="Century Schoolbook" pitchFamily="18" charset="0"/>
                <a:cs typeface="Times New Roman" pitchFamily="18" charset="0"/>
              </a:rPr>
              <a:t>âng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?</a:t>
            </a:r>
            <a:endParaRPr lang="vi-VN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414" y="1673605"/>
            <a:ext cx="61926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- Vua Hùng một sáng đi săn</a:t>
            </a:r>
          </a:p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Trưa tròn bóng nắng nghỉ ch... chốn này</a:t>
            </a:r>
          </a:p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D... d... một quả xôi đầy</a:t>
            </a:r>
          </a:p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Bánh chưng mấy cặp, bánh giầy mấy đôi.</a:t>
            </a:r>
          </a:p>
          <a:p>
            <a:pPr algn="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NGUYỄN BÙI VỢI</a:t>
            </a:r>
          </a:p>
        </p:txBody>
      </p:sp>
      <p:sp>
        <p:nvSpPr>
          <p:cNvPr id="2" name="Rectangle 1"/>
          <p:cNvSpPr/>
          <p:nvPr/>
        </p:nvSpPr>
        <p:spPr>
          <a:xfrm>
            <a:off x="1407593" y="1673605"/>
            <a:ext cx="66077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Vua Hùng một sáng đi săn</a:t>
            </a:r>
          </a:p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Trưa tròn bóng nắng nghỉ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 chốn này</a:t>
            </a:r>
          </a:p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Dân dâng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 một quả xôi đầy</a:t>
            </a:r>
          </a:p>
          <a:p>
            <a:pPr algn="ctr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Bánh chưng mấy cặp, bánh giầy mấy đôi.</a:t>
            </a:r>
          </a:p>
        </p:txBody>
      </p:sp>
    </p:spTree>
    <p:extLst>
      <p:ext uri="{BB962C8B-B14F-4D97-AF65-F5344CB8AC3E}">
        <p14:creationId xmlns:p14="http://schemas.microsoft.com/office/powerpoint/2010/main" val="276385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3" grpId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Top 20 hình nền powerpoint cực xanh - sạch - đẹp về môi tr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2" y="-1842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620688"/>
            <a:ext cx="83963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2800" b="1" dirty="0" err="1">
                <a:latin typeface="Century Schoolbook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 3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rgbClr val="0000FF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71414"/>
            <a:ext cx="2727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TẬP</a:t>
            </a:r>
            <a:endParaRPr lang="en-US" sz="4000" b="1" dirty="0">
              <a:solidFill>
                <a:srgbClr val="0070C0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329" y="1124744"/>
            <a:ext cx="8621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b.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Điền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chỗ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Century Schoolbook" pitchFamily="18" charset="0"/>
                <a:cs typeface="Times New Roman" pitchFamily="18" charset="0"/>
              </a:rPr>
              <a:t>trống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 </a:t>
            </a:r>
            <a:r>
              <a:rPr lang="en-US" sz="2800" b="1" i="1" dirty="0" err="1">
                <a:latin typeface="Century Schoolbook" pitchFamily="18" charset="0"/>
                <a:cs typeface="Times New Roman" pitchFamily="18" charset="0"/>
              </a:rPr>
              <a:t>ân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 hay </a:t>
            </a:r>
            <a:r>
              <a:rPr lang="en-US" sz="2800" b="1" i="1" dirty="0" err="1">
                <a:latin typeface="Century Schoolbook" pitchFamily="18" charset="0"/>
                <a:cs typeface="Times New Roman" pitchFamily="18" charset="0"/>
              </a:rPr>
              <a:t>âng</a:t>
            </a:r>
            <a:r>
              <a:rPr lang="en-US" sz="2800" i="1" dirty="0">
                <a:latin typeface="Century Schoolbook" pitchFamily="18" charset="0"/>
                <a:cs typeface="Times New Roman" pitchFamily="18" charset="0"/>
              </a:rPr>
              <a:t>?</a:t>
            </a:r>
            <a:endParaRPr lang="vi-VN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99792" y="1658857"/>
            <a:ext cx="52565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Nơi ấy ngôi sao khuya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Soi vào trong giấc ngủ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Ngọn đèn khuya bóng mẹ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Sáng một v.. trên s...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Nơi cả nhà tiễn ch…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Anh tôi đi bộ đội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Bao niềm vui nỗi đợi</a:t>
            </a:r>
          </a:p>
          <a:p>
            <a:pPr algn="just"/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Nắng nửa thềm nghiêng nghiêng.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VŨ QUẦN PHƯƠNG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71152" y="1658857"/>
            <a:ext cx="5285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Nơi ấy ngôi sao khuya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Soi vào trong giấc ngủ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Ngọn đèn khuya bóng mẹ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Sáng một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 trên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sân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Nơi cả nhà tiễn 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chân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Anh tôi đi bộ đội  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Bao niềm vui nỗi đợi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Nắng nửa thềm nghiêng nghiêng</a:t>
            </a:r>
          </a:p>
        </p:txBody>
      </p:sp>
    </p:spTree>
    <p:extLst>
      <p:ext uri="{BB962C8B-B14F-4D97-AF65-F5344CB8AC3E}">
        <p14:creationId xmlns:p14="http://schemas.microsoft.com/office/powerpoint/2010/main" val="66540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2699792" y="1513126"/>
            <a:ext cx="64442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solidFill>
                  <a:srgbClr val="0070C0"/>
                </a:solidFill>
                <a:latin typeface="Century Schoolbook" pitchFamily="18" charset="0"/>
                <a:cs typeface="Times New Roman" panose="02020603050405020304" pitchFamily="18" charset="0"/>
              </a:rPr>
              <a:t>DẶN DÒ</a:t>
            </a:r>
          </a:p>
          <a:p>
            <a:pPr algn="just"/>
            <a:endParaRPr lang="en-US" sz="3200" b="1" u="sng" dirty="0">
              <a:solidFill>
                <a:srgbClr val="0070C0"/>
              </a:solidFill>
              <a:latin typeface="Century Schoolbook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sạch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Truyện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” (SGK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37)</a:t>
            </a:r>
          </a:p>
          <a:p>
            <a:pPr algn="just"/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BT 2 </a:t>
            </a:r>
            <a:r>
              <a:rPr lang="en-US" sz="3200" dirty="0" err="1">
                <a:latin typeface="Century Schoolbook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Century Schoolbook" pitchFamily="18" charset="0"/>
                <a:cs typeface="Times New Roman" panose="02020603050405020304" pitchFamily="18" charset="0"/>
              </a:rPr>
              <a:t> VBT.</a:t>
            </a:r>
          </a:p>
        </p:txBody>
      </p:sp>
    </p:spTree>
    <p:extLst>
      <p:ext uri="{BB962C8B-B14F-4D97-AF65-F5344CB8AC3E}">
        <p14:creationId xmlns:p14="http://schemas.microsoft.com/office/powerpoint/2010/main" val="323225001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</TotalTime>
  <Words>658</Words>
  <Application>Microsoft Office PowerPoint</Application>
  <PresentationFormat>On-screen Show (4:3)</PresentationFormat>
  <Paragraphs>111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Windows User</cp:lastModifiedBy>
  <cp:revision>189</cp:revision>
  <dcterms:created xsi:type="dcterms:W3CDTF">2013-03-12T11:38:33Z</dcterms:created>
  <dcterms:modified xsi:type="dcterms:W3CDTF">2020-09-29T00:26:36Z</dcterms:modified>
</cp:coreProperties>
</file>