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16"/>
  </p:notesMasterIdLst>
  <p:sldIdLst>
    <p:sldId id="256" r:id="rId4"/>
    <p:sldId id="257" r:id="rId5"/>
    <p:sldId id="258" r:id="rId6"/>
    <p:sldId id="271" r:id="rId7"/>
    <p:sldId id="270" r:id="rId8"/>
    <p:sldId id="263" r:id="rId9"/>
    <p:sldId id="265" r:id="rId10"/>
    <p:sldId id="264" r:id="rId11"/>
    <p:sldId id="268" r:id="rId12"/>
    <p:sldId id="261" r:id="rId13"/>
    <p:sldId id="266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2" autoAdjust="0"/>
    <p:restoredTop sz="94660"/>
  </p:normalViewPr>
  <p:slideViewPr>
    <p:cSldViewPr>
      <p:cViewPr>
        <p:scale>
          <a:sx n="53" d="100"/>
          <a:sy n="53" d="100"/>
        </p:scale>
        <p:origin x="-1020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6129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0-10-23T16:48:45.07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7112 18500 0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648CD-F53C-4783-802B-46146EF0CCFB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399FCE-CF0B-4893-8260-DC44B883A9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93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99FCE-CF0B-4893-8260-DC44B883A9E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99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D67-3942-4A19-8A2F-6354E58F564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7466-9695-4B53-B879-16D27669FA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D67-3942-4A19-8A2F-6354E58F564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7466-9695-4B53-B879-16D27669FA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D67-3942-4A19-8A2F-6354E58F564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7466-9695-4B53-B879-16D27669FA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2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013 h 2182"/>
                <a:gd name="T4" fmla="*/ 7284 w 4897"/>
                <a:gd name="T5" fmla="*/ 1013 h 2182"/>
                <a:gd name="T6" fmla="*/ 7284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2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2356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8E461-32C0-4BAF-8AB2-0B7CF0D323A5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20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5BC4F2-8C52-428C-910D-F56DF44E2D5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2139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18EBBE-E79B-4509-8F05-B69AA0D7DEE5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499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344270-2CBA-4575-9925-85FB581F94FB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237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F1682E-0273-4D3B-BF7E-E10BF60D3FFA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259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AD4DFD-4199-4FC9-8743-4218AA184AF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020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446FC4-638A-4445-9F89-6838EFB43D7C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197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AC8CAB-D3C3-4FD2-900B-B0F4BBC0739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84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D67-3942-4A19-8A2F-6354E58F564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7466-9695-4B53-B879-16D27669FA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5AC594-E7F9-412F-B832-AA965324F9CE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154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49B477-F0E6-4315-A728-62E7432E5B6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541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1F4F03-ACF9-4C54-86EC-0FB169663B1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173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1905000"/>
            <a:ext cx="8007350" cy="41910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B08C19-1E33-4A91-8FCD-3F63D84D911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0357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2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013 h 2182"/>
                <a:gd name="T4" fmla="*/ 7284 w 4897"/>
                <a:gd name="T5" fmla="*/ 1013 h 2182"/>
                <a:gd name="T6" fmla="*/ 7284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2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2356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8E461-32C0-4BAF-8AB2-0B7CF0D323A5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326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5BC4F2-8C52-428C-910D-F56DF44E2D5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8552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18EBBE-E79B-4509-8F05-B69AA0D7DEE5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0819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344270-2CBA-4575-9925-85FB581F94FB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8128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F1682E-0273-4D3B-BF7E-E10BF60D3FFA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7250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AD4DFD-4199-4FC9-8743-4218AA184AF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235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D67-3942-4A19-8A2F-6354E58F564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7466-9695-4B53-B879-16D27669FA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446FC4-638A-4445-9F89-6838EFB43D7C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3550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AC8CAB-D3C3-4FD2-900B-B0F4BBC0739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5840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5AC594-E7F9-412F-B832-AA965324F9CE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9849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49B477-F0E6-4315-A728-62E7432E5B6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5379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1F4F03-ACF9-4C54-86EC-0FB169663B1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358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1905000"/>
            <a:ext cx="8007350" cy="41910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B08C19-1E33-4A91-8FCD-3F63D84D911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557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D67-3942-4A19-8A2F-6354E58F564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7466-9695-4B53-B879-16D27669FA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D67-3942-4A19-8A2F-6354E58F564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7466-9695-4B53-B879-16D27669FA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D67-3942-4A19-8A2F-6354E58F564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7466-9695-4B53-B879-16D27669FA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D67-3942-4A19-8A2F-6354E58F564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7466-9695-4B53-B879-16D27669FA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D67-3942-4A19-8A2F-6354E58F564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7466-9695-4B53-B879-16D27669FA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D67-3942-4A19-8A2F-6354E58F564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7466-9695-4B53-B879-16D27669FA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7DD67-3942-4A19-8A2F-6354E58F564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97466-9695-4B53-B879-16D27669FA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2056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60 h 2182"/>
                <a:gd name="T4" fmla="*/ 7284 w 4897"/>
                <a:gd name="T5" fmla="*/ 160 h 2182"/>
                <a:gd name="T6" fmla="*/ 7284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2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057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2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058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44 h 2182"/>
                <a:gd name="T4" fmla="*/ 7284 w 4897"/>
                <a:gd name="T5" fmla="*/ 144 h 2182"/>
                <a:gd name="T6" fmla="*/ 7284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2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2534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2535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2536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2537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2538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225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25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25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51D15-ECC7-4885-8E9B-678DC8E04539}" type="slidenum">
              <a:rPr lang="en-US" alt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22542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2543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706305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2056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60 h 2182"/>
                <a:gd name="T4" fmla="*/ 7284 w 4897"/>
                <a:gd name="T5" fmla="*/ 160 h 2182"/>
                <a:gd name="T6" fmla="*/ 7284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2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057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2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058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44 h 2182"/>
                <a:gd name="T4" fmla="*/ 7284 w 4897"/>
                <a:gd name="T5" fmla="*/ 144 h 2182"/>
                <a:gd name="T6" fmla="*/ 7284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72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2534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2535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2536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2537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22538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2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225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25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25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51D15-ECC7-4885-8E9B-678DC8E04539}" type="slidenum">
              <a:rPr lang="en-US" alt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22542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2543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746491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.emf"/><Relationship Id="rId4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0600" y="1295400"/>
            <a:ext cx="731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vi-VN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TRƯỜNG T</a:t>
            </a:r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iểu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ọc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NGỌC HÂN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0" y="2209800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i="1" dirty="0" smtClean="0"/>
              <a:t> </a:t>
            </a:r>
            <a:r>
              <a:rPr lang="vi-VN" sz="6000" b="1" i="1" dirty="0" smtClean="0">
                <a:solidFill>
                  <a:srgbClr val="FF0000"/>
                </a:solidFill>
                <a:latin typeface="+mj-lt"/>
              </a:rPr>
              <a:t>Môn : Toán</a:t>
            </a:r>
            <a:endParaRPr lang="en-US" sz="60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19400" y="3556337"/>
            <a:ext cx="48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 smtClean="0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i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5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vi-VN" dirty="0" smtClean="0"/>
              <a:t>Dặn dò </a:t>
            </a:r>
            <a:endParaRPr lang="en-US" dirty="0"/>
          </a:p>
        </p:txBody>
      </p:sp>
      <p:sp>
        <p:nvSpPr>
          <p:cNvPr id="4" name="Notched Right Arrow 3"/>
          <p:cNvSpPr/>
          <p:nvPr/>
        </p:nvSpPr>
        <p:spPr>
          <a:xfrm>
            <a:off x="1676400" y="1295400"/>
            <a:ext cx="5638800" cy="220980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 smtClean="0">
                <a:solidFill>
                  <a:schemeClr val="tx1"/>
                </a:solidFill>
              </a:rPr>
              <a:t>Xem lại các bài toán đã làm 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Notched Right Arrow 4"/>
          <p:cNvSpPr/>
          <p:nvPr/>
        </p:nvSpPr>
        <p:spPr>
          <a:xfrm>
            <a:off x="1752600" y="3733800"/>
            <a:ext cx="5562600" cy="213360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 smtClean="0">
                <a:solidFill>
                  <a:schemeClr val="tx1"/>
                </a:solidFill>
              </a:rPr>
              <a:t>Chuẩn bị bài bảng cộng sgk trang  38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2819400"/>
            <a:ext cx="579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b="1" dirty="0" smtClean="0"/>
              <a:t>MINH QUÂN </a:t>
            </a:r>
            <a:endParaRPr lang="en-US" sz="6000" b="1" dirty="0"/>
          </a:p>
        </p:txBody>
      </p:sp>
      <p:sp>
        <p:nvSpPr>
          <p:cNvPr id="5" name="Oval 4">
            <a:hlinkClick r:id="rId3" action="ppaction://hlinksldjump"/>
          </p:cNvPr>
          <p:cNvSpPr/>
          <p:nvPr/>
        </p:nvSpPr>
        <p:spPr>
          <a:xfrm>
            <a:off x="3962400" y="5029200"/>
            <a:ext cx="1143000" cy="990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2819400"/>
            <a:ext cx="632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7200" b="1" dirty="0" smtClean="0"/>
              <a:t>YẾN TRANG </a:t>
            </a:r>
            <a:endParaRPr lang="en-US" sz="7200" b="1" dirty="0"/>
          </a:p>
        </p:txBody>
      </p:sp>
      <p:pic>
        <p:nvPicPr>
          <p:cNvPr id="6" name="Picture 5" descr="tong-hop-hinh-anh-dong-dep-cho-powerpoint-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7800" y="1600200"/>
            <a:ext cx="6181725" cy="752475"/>
          </a:xfrm>
          <a:prstGeom prst="rect">
            <a:avLst/>
          </a:prstGeom>
        </p:spPr>
      </p:pic>
      <p:sp>
        <p:nvSpPr>
          <p:cNvPr id="7" name="Oval 6">
            <a:hlinkClick r:id="rId4" action="ppaction://hlinksldjump"/>
          </p:cNvPr>
          <p:cNvSpPr/>
          <p:nvPr/>
        </p:nvSpPr>
        <p:spPr>
          <a:xfrm>
            <a:off x="3810000" y="4191000"/>
            <a:ext cx="1447800" cy="1219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04800" y="228600"/>
            <a:ext cx="8382000" cy="1173480"/>
            <a:chOff x="304800" y="228600"/>
            <a:chExt cx="8382000" cy="1173480"/>
          </a:xfrm>
        </p:grpSpPr>
        <p:sp>
          <p:nvSpPr>
            <p:cNvPr id="4" name="Oval 3"/>
            <p:cNvSpPr/>
            <p:nvPr/>
          </p:nvSpPr>
          <p:spPr>
            <a:xfrm>
              <a:off x="3048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12192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21336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31242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41148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51054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1722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71628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8077200" y="3048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04800" y="1752600"/>
            <a:ext cx="8382000" cy="1173480"/>
            <a:chOff x="304800" y="228600"/>
            <a:chExt cx="8382000" cy="1173480"/>
          </a:xfrm>
        </p:grpSpPr>
        <p:sp>
          <p:nvSpPr>
            <p:cNvPr id="20" name="Oval 19"/>
            <p:cNvSpPr/>
            <p:nvPr/>
          </p:nvSpPr>
          <p:spPr>
            <a:xfrm>
              <a:off x="3048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12192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21336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31242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41148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51054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61722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71628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8077200" y="3048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81000" y="3352800"/>
            <a:ext cx="8382000" cy="1173480"/>
            <a:chOff x="304800" y="228600"/>
            <a:chExt cx="8382000" cy="1173480"/>
          </a:xfrm>
        </p:grpSpPr>
        <p:sp>
          <p:nvSpPr>
            <p:cNvPr id="30" name="Oval 29"/>
            <p:cNvSpPr/>
            <p:nvPr/>
          </p:nvSpPr>
          <p:spPr>
            <a:xfrm>
              <a:off x="3048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12192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21336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31242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41148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51054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61722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71628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8077200" y="3048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04800" y="5029200"/>
            <a:ext cx="8382000" cy="1173480"/>
            <a:chOff x="304800" y="228600"/>
            <a:chExt cx="8382000" cy="1173480"/>
          </a:xfrm>
        </p:grpSpPr>
        <p:sp>
          <p:nvSpPr>
            <p:cNvPr id="40" name="Oval 39"/>
            <p:cNvSpPr/>
            <p:nvPr/>
          </p:nvSpPr>
          <p:spPr>
            <a:xfrm>
              <a:off x="3048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12192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21336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31242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41148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51054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1722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7162800" y="2286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8077200" y="304800"/>
              <a:ext cx="609600" cy="10972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9" name="Picture 48" descr="hungting-fishing__14_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04800" y="1676399"/>
            <a:ext cx="3352800" cy="5181601"/>
          </a:xfrm>
          <a:prstGeom prst="rect">
            <a:avLst/>
          </a:prstGeom>
        </p:spPr>
      </p:pic>
      <p:sp>
        <p:nvSpPr>
          <p:cNvPr id="50" name="Explosion 2 49">
            <a:hlinkClick r:id="rId3" action="ppaction://hlinksldjump"/>
          </p:cNvPr>
          <p:cNvSpPr/>
          <p:nvPr/>
        </p:nvSpPr>
        <p:spPr>
          <a:xfrm>
            <a:off x="2971800" y="1676400"/>
            <a:ext cx="990600" cy="1219200"/>
          </a:xfrm>
          <a:prstGeom prst="irregularSeal2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Explosion 2 51">
            <a:hlinkClick r:id="rId4" action="ppaction://hlinksldjump"/>
          </p:cNvPr>
          <p:cNvSpPr/>
          <p:nvPr/>
        </p:nvSpPr>
        <p:spPr>
          <a:xfrm>
            <a:off x="7848600" y="304800"/>
            <a:ext cx="990600" cy="1219200"/>
          </a:xfrm>
          <a:prstGeom prst="irregularSeal2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0" y="0"/>
            <a:ext cx="9144000" cy="1676400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dirty="0" smtClean="0">
                <a:solidFill>
                  <a:schemeClr val="tx1"/>
                </a:solidFill>
                <a:latin typeface="+mj-lt"/>
              </a:rPr>
              <a:t>Thực hiện phép tính </a:t>
            </a:r>
            <a:endParaRPr lang="en-US" sz="5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029200" y="2286000"/>
            <a:ext cx="3429000" cy="4343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85800" y="2209800"/>
            <a:ext cx="3505200" cy="44958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828800" y="2971800"/>
            <a:ext cx="99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dirty="0" smtClean="0"/>
              <a:t>16</a:t>
            </a:r>
            <a:endParaRPr lang="en-US" sz="5400" dirty="0"/>
          </a:p>
        </p:txBody>
      </p:sp>
      <p:sp>
        <p:nvSpPr>
          <p:cNvPr id="10" name="TextBox 9"/>
          <p:cNvSpPr txBox="1"/>
          <p:nvPr/>
        </p:nvSpPr>
        <p:spPr>
          <a:xfrm>
            <a:off x="1371600" y="3352800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dirty="0"/>
              <a:t>+</a:t>
            </a:r>
            <a:endParaRPr lang="en-US" sz="5400" dirty="0"/>
          </a:p>
        </p:txBody>
      </p:sp>
      <p:sp>
        <p:nvSpPr>
          <p:cNvPr id="11" name="TextBox 10"/>
          <p:cNvSpPr txBox="1"/>
          <p:nvPr/>
        </p:nvSpPr>
        <p:spPr>
          <a:xfrm>
            <a:off x="1828800" y="3733800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dirty="0" smtClean="0"/>
              <a:t>17</a:t>
            </a:r>
            <a:endParaRPr lang="en-US" sz="54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524000" y="4648200"/>
            <a:ext cx="1447800" cy="0"/>
          </a:xfrm>
          <a:prstGeom prst="line">
            <a:avLst/>
          </a:prstGeom>
          <a:ln cmpd="thickThin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172200" y="2895600"/>
            <a:ext cx="99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dirty="0"/>
              <a:t>3</a:t>
            </a:r>
            <a:r>
              <a:rPr lang="vi-VN" sz="5400" dirty="0" smtClean="0"/>
              <a:t>6</a:t>
            </a:r>
            <a:endParaRPr lang="en-US" sz="5400" dirty="0"/>
          </a:p>
        </p:txBody>
      </p:sp>
      <p:sp>
        <p:nvSpPr>
          <p:cNvPr id="15" name="TextBox 14"/>
          <p:cNvSpPr txBox="1"/>
          <p:nvPr/>
        </p:nvSpPr>
        <p:spPr>
          <a:xfrm>
            <a:off x="6248400" y="3810000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dirty="0" smtClean="0"/>
              <a:t>29</a:t>
            </a:r>
            <a:endParaRPr lang="en-US"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5867400" y="3352800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dirty="0"/>
              <a:t>+</a:t>
            </a:r>
            <a:endParaRPr lang="en-US" sz="5400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6019800" y="4648200"/>
            <a:ext cx="1371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828800" y="4724400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dirty="0" smtClean="0">
                <a:solidFill>
                  <a:srgbClr val="FF0000"/>
                </a:solidFill>
              </a:rPr>
              <a:t>33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72200" y="4800600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 smtClean="0">
                <a:solidFill>
                  <a:srgbClr val="FF0000"/>
                </a:solidFill>
              </a:rPr>
              <a:t>65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FFFFFF"/>
            </a:gs>
            <a:gs pos="10000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92100" y="557213"/>
            <a:ext cx="289560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</a:rPr>
              <a:t>Bài 1. Tính nhẩm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279400" y="1468438"/>
            <a:ext cx="1600200" cy="51911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>
                <a:solidFill>
                  <a:srgbClr val="DADADA">
                    <a:lumMod val="10000"/>
                  </a:srgbClr>
                </a:solidFill>
                <a:latin typeface="VNI-Times" pitchFamily="2" charset="0"/>
              </a:rPr>
              <a:t>6 + 5 =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79400" y="2060575"/>
            <a:ext cx="1473200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>
                <a:solidFill>
                  <a:srgbClr val="DADADA">
                    <a:lumMod val="10000"/>
                  </a:srgbClr>
                </a:solidFill>
                <a:latin typeface="VNI-Times" pitchFamily="2" charset="0"/>
              </a:rPr>
              <a:t>5 + 6 =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79400" y="2652713"/>
            <a:ext cx="1320800" cy="51911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>
                <a:solidFill>
                  <a:srgbClr val="DADADA">
                    <a:lumMod val="10000"/>
                  </a:srgbClr>
                </a:solidFill>
                <a:latin typeface="VNI-Times" pitchFamily="2" charset="0"/>
              </a:rPr>
              <a:t>8 + 6 =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2374900" y="1504950"/>
            <a:ext cx="1600200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>
                <a:solidFill>
                  <a:srgbClr val="DADADA">
                    <a:lumMod val="10000"/>
                  </a:srgbClr>
                </a:solidFill>
                <a:latin typeface="VNI-Times" pitchFamily="2" charset="0"/>
              </a:rPr>
              <a:t>6 + 6   =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365374" y="2070100"/>
            <a:ext cx="1609725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 dirty="0">
                <a:solidFill>
                  <a:srgbClr val="DADADA">
                    <a:lumMod val="10000"/>
                  </a:srgbClr>
                </a:solidFill>
                <a:latin typeface="VNI-Times" pitchFamily="2" charset="0"/>
              </a:rPr>
              <a:t>6 + 10 =  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2354263" y="2636838"/>
            <a:ext cx="1866900" cy="51911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 dirty="0">
                <a:solidFill>
                  <a:srgbClr val="DADADA">
                    <a:lumMod val="10000"/>
                  </a:srgbClr>
                </a:solidFill>
                <a:latin typeface="VNI-Times" pitchFamily="2" charset="0"/>
              </a:rPr>
              <a:t>9 + 6   =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4802188" y="1484313"/>
            <a:ext cx="2438400" cy="51911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>
                <a:solidFill>
                  <a:srgbClr val="DADADA">
                    <a:lumMod val="10000"/>
                  </a:srgbClr>
                </a:solidFill>
                <a:latin typeface="VNI-Times" pitchFamily="2" charset="0"/>
              </a:rPr>
              <a:t>6 + 7 =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4797425" y="2054225"/>
            <a:ext cx="1676400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>
                <a:solidFill>
                  <a:srgbClr val="DADADA">
                    <a:lumMod val="10000"/>
                  </a:srgbClr>
                </a:solidFill>
                <a:latin typeface="VNI-Times" pitchFamily="2" charset="0"/>
              </a:rPr>
              <a:t>7 + 6 =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4802188" y="2624138"/>
            <a:ext cx="1301750" cy="51911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>
                <a:solidFill>
                  <a:srgbClr val="DADADA">
                    <a:lumMod val="10000"/>
                  </a:srgbClr>
                </a:solidFill>
                <a:latin typeface="VNI-Times" pitchFamily="2" charset="0"/>
              </a:rPr>
              <a:t>6 + 4 =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1560513" y="144938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smtClean="0">
                <a:solidFill>
                  <a:srgbClr val="0000FF"/>
                </a:solidFill>
                <a:latin typeface="VNI-Times" pitchFamily="2" charset="0"/>
              </a:rPr>
              <a:t>11 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1538288" y="2093913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smtClean="0">
                <a:solidFill>
                  <a:srgbClr val="0000FF"/>
                </a:solidFill>
                <a:latin typeface="VNI-Times" pitchFamily="2" charset="0"/>
              </a:rPr>
              <a:t>11 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1525588" y="2641600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smtClean="0">
                <a:solidFill>
                  <a:srgbClr val="0000FF"/>
                </a:solidFill>
                <a:latin typeface="VNI-Times" pitchFamily="2" charset="0"/>
              </a:rPr>
              <a:t>14 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3822700" y="1428750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smtClean="0">
                <a:solidFill>
                  <a:srgbClr val="0000FF"/>
                </a:solidFill>
                <a:latin typeface="VNI-Times" pitchFamily="2" charset="0"/>
              </a:rPr>
              <a:t>12 </a:t>
            </a: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3824288" y="2016125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smtClean="0">
                <a:solidFill>
                  <a:srgbClr val="0000FF"/>
                </a:solidFill>
                <a:latin typeface="VNI-Times" pitchFamily="2" charset="0"/>
              </a:rPr>
              <a:t>16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3802063" y="2641600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smtClean="0">
                <a:solidFill>
                  <a:srgbClr val="0000FF"/>
                </a:solidFill>
                <a:latin typeface="VNI-Times" pitchFamily="2" charset="0"/>
              </a:rPr>
              <a:t>15 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6057900" y="1470025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smtClean="0">
                <a:solidFill>
                  <a:srgbClr val="0000FF"/>
                </a:solidFill>
                <a:latin typeface="VNI-Times" pitchFamily="2" charset="0"/>
              </a:rPr>
              <a:t>13 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6007100" y="2073275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smtClean="0">
                <a:solidFill>
                  <a:srgbClr val="0000FF"/>
                </a:solidFill>
                <a:latin typeface="VNI-Times" pitchFamily="2" charset="0"/>
              </a:rPr>
              <a:t>13 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6007100" y="2616200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smtClean="0">
                <a:solidFill>
                  <a:srgbClr val="0000FF"/>
                </a:solidFill>
                <a:latin typeface="VNI-Times" pitchFamily="2" charset="0"/>
              </a:rPr>
              <a:t>10 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6905625" y="1458913"/>
            <a:ext cx="1600200" cy="51911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>
                <a:solidFill>
                  <a:srgbClr val="DADADA">
                    <a:lumMod val="10000"/>
                  </a:srgbClr>
                </a:solidFill>
                <a:latin typeface="VNI-Times" pitchFamily="2" charset="0"/>
              </a:rPr>
              <a:t>6 + 8  =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6915150" y="2036763"/>
            <a:ext cx="1524000" cy="51911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>
                <a:solidFill>
                  <a:srgbClr val="DADADA">
                    <a:lumMod val="10000"/>
                  </a:srgbClr>
                </a:solidFill>
                <a:latin typeface="VNI-Times" pitchFamily="2" charset="0"/>
              </a:rPr>
              <a:t>6 + 9  =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6905625" y="2616200"/>
            <a:ext cx="1600200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 dirty="0">
                <a:solidFill>
                  <a:srgbClr val="DADADA">
                    <a:lumMod val="10000"/>
                  </a:srgbClr>
                </a:solidFill>
                <a:latin typeface="VNI-Times" pitchFamily="2" charset="0"/>
              </a:rPr>
              <a:t>4 + 6  =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8277225" y="144938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smtClean="0">
                <a:solidFill>
                  <a:srgbClr val="0000FF"/>
                </a:solidFill>
                <a:latin typeface="VNI-Times" pitchFamily="2" charset="0"/>
              </a:rPr>
              <a:t>14 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8277225" y="201453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smtClean="0">
                <a:solidFill>
                  <a:srgbClr val="0000FF"/>
                </a:solidFill>
                <a:latin typeface="VNI-Times" pitchFamily="2" charset="0"/>
              </a:rPr>
              <a:t>15 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8242300" y="2603500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smtClean="0">
                <a:solidFill>
                  <a:srgbClr val="0000FF"/>
                </a:solidFill>
                <a:latin typeface="VNI-Times" pitchFamily="2" charset="0"/>
              </a:rPr>
              <a:t>10</a:t>
            </a:r>
          </a:p>
        </p:txBody>
      </p:sp>
      <p:sp>
        <p:nvSpPr>
          <p:cNvPr id="2" name="Thought Bubble: Cloud 1"/>
          <p:cNvSpPr/>
          <p:nvPr/>
        </p:nvSpPr>
        <p:spPr bwMode="auto">
          <a:xfrm>
            <a:off x="428625" y="4244975"/>
            <a:ext cx="7940675" cy="1881188"/>
          </a:xfrm>
          <a:prstGeom prst="cloudCallout">
            <a:avLst/>
          </a:prstGeom>
          <a:solidFill>
            <a:schemeClr val="bg1">
              <a:lumMod val="20000"/>
              <a:lumOff val="80000"/>
            </a:schemeClr>
          </a:solidFill>
          <a:ln w="9525" cap="flat" cmpd="sng" algn="ctr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>
                <a:solidFill>
                  <a:srgbClr val="FF0000"/>
                </a:solidFill>
                <a:latin typeface="Times New Roman" pitchFamily="18" charset="0"/>
              </a:rPr>
              <a:t>  Khi đổi chỗ các số hạng trong một tổng thì tổng không thay đổi.</a:t>
            </a:r>
            <a:r>
              <a:rPr lang="en-US" sz="2800">
                <a:solidFill>
                  <a:srgbClr val="FFFFFF"/>
                </a:solidFill>
                <a:latin typeface="Times New Roman" pitchFamily="18" charset="0"/>
              </a:rPr>
              <a:t>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/>
              <p14:cNvContentPartPr/>
              <p14:nvPr/>
            </p14:nvContentPartPr>
            <p14:xfrm>
              <a:off x="2560320" y="6660000"/>
              <a:ext cx="360" cy="360"/>
            </p14:xfrm>
          </p:contentPart>
        </mc:Choice>
        <mc:Fallback>
          <p:pic>
            <p:nvPicPr>
              <p:cNvPr id="3" name="Ink 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50960" y="665064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9572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6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8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2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6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8196" grpId="0"/>
      <p:bldP spid="8204" grpId="0"/>
      <p:bldP spid="8204" grpId="1"/>
      <p:bldP spid="8205" grpId="0"/>
      <p:bldP spid="8205" grpId="1"/>
      <p:bldP spid="8206" grpId="0"/>
      <p:bldP spid="8207" grpId="0"/>
      <p:bldP spid="8208" grpId="0"/>
      <p:bldP spid="8209" grpId="0"/>
      <p:bldP spid="8210" grpId="0"/>
      <p:bldP spid="8211" grpId="0"/>
      <p:bldP spid="8212" grpId="0"/>
      <p:bldP spid="8216" grpId="0"/>
      <p:bldP spid="8217" grpId="0"/>
      <p:bldP spid="8218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FFFFFF"/>
            </a:gs>
            <a:gs pos="100000">
              <a:srgbClr val="FFFFFF"/>
            </a:gs>
            <a:gs pos="100000">
              <a:srgbClr val="00CC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49238" y="393700"/>
            <a:ext cx="8456612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320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</a:rPr>
              <a:t>Bài 2: Viết các số thích hợp vào ô trống</a:t>
            </a:r>
          </a:p>
        </p:txBody>
      </p:sp>
      <p:graphicFrame>
        <p:nvGraphicFramePr>
          <p:cNvPr id="9259" name="Group 43"/>
          <p:cNvGraphicFramePr>
            <a:graphicFrameLocks noGrp="1"/>
          </p:cNvGraphicFramePr>
          <p:nvPr>
            <p:ph idx="1"/>
          </p:nvPr>
        </p:nvGraphicFramePr>
        <p:xfrm>
          <a:off x="180975" y="1447800"/>
          <a:ext cx="8593139" cy="2949576"/>
        </p:xfrm>
        <a:graphic>
          <a:graphicData uri="http://schemas.openxmlformats.org/drawingml/2006/table">
            <a:tbl>
              <a:tblPr/>
              <a:tblGrid>
                <a:gridCol w="1476292"/>
                <a:gridCol w="1422354"/>
                <a:gridCol w="1424046"/>
                <a:gridCol w="1424047"/>
                <a:gridCol w="1422354"/>
                <a:gridCol w="1424046"/>
              </a:tblGrid>
              <a:tr h="1087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Số hạng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Số hạng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9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40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Tổng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49" name="Rectangle 33"/>
          <p:cNvSpPr>
            <a:spLocks noChangeArrowheads="1"/>
          </p:cNvSpPr>
          <p:nvPr/>
        </p:nvSpPr>
        <p:spPr bwMode="auto">
          <a:xfrm>
            <a:off x="2078038" y="3559175"/>
            <a:ext cx="6858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smtClean="0">
                <a:solidFill>
                  <a:srgbClr val="0000FF"/>
                </a:solidFill>
                <a:latin typeface="VNI-Times" pitchFamily="2" charset="0"/>
              </a:rPr>
              <a:t>31</a:t>
            </a:r>
          </a:p>
        </p:txBody>
      </p:sp>
      <p:sp>
        <p:nvSpPr>
          <p:cNvPr id="9250" name="Rectangle 34"/>
          <p:cNvSpPr>
            <a:spLocks noChangeArrowheads="1"/>
          </p:cNvSpPr>
          <p:nvPr/>
        </p:nvSpPr>
        <p:spPr bwMode="auto">
          <a:xfrm>
            <a:off x="3508375" y="3559175"/>
            <a:ext cx="74295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smtClean="0">
                <a:solidFill>
                  <a:srgbClr val="0000FF"/>
                </a:solidFill>
                <a:latin typeface="VNI-Times" pitchFamily="2" charset="0"/>
              </a:rPr>
              <a:t>53</a:t>
            </a:r>
          </a:p>
        </p:txBody>
      </p:sp>
      <p:sp>
        <p:nvSpPr>
          <p:cNvPr id="9251" name="Rectangle 35"/>
          <p:cNvSpPr>
            <a:spLocks noChangeArrowheads="1"/>
          </p:cNvSpPr>
          <p:nvPr/>
        </p:nvSpPr>
        <p:spPr bwMode="auto">
          <a:xfrm>
            <a:off x="4879975" y="3543300"/>
            <a:ext cx="8001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smtClean="0">
                <a:solidFill>
                  <a:srgbClr val="0000FF"/>
                </a:solidFill>
                <a:latin typeface="VNI-Times" pitchFamily="2" charset="0"/>
              </a:rPr>
              <a:t>54</a:t>
            </a:r>
          </a:p>
        </p:txBody>
      </p:sp>
      <p:sp>
        <p:nvSpPr>
          <p:cNvPr id="9252" name="Rectangle 36"/>
          <p:cNvSpPr>
            <a:spLocks noChangeArrowheads="1"/>
          </p:cNvSpPr>
          <p:nvPr/>
        </p:nvSpPr>
        <p:spPr bwMode="auto">
          <a:xfrm>
            <a:off x="6396038" y="3567113"/>
            <a:ext cx="74295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smtClean="0">
                <a:solidFill>
                  <a:srgbClr val="0000FF"/>
                </a:solidFill>
                <a:latin typeface="VNI-Times" pitchFamily="2" charset="0"/>
              </a:rPr>
              <a:t>35</a:t>
            </a:r>
          </a:p>
        </p:txBody>
      </p:sp>
      <p:sp>
        <p:nvSpPr>
          <p:cNvPr id="9253" name="Rectangle 37"/>
          <p:cNvSpPr>
            <a:spLocks noChangeArrowheads="1"/>
          </p:cNvSpPr>
          <p:nvPr/>
        </p:nvSpPr>
        <p:spPr bwMode="auto">
          <a:xfrm>
            <a:off x="7780338" y="3559175"/>
            <a:ext cx="74295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smtClean="0">
                <a:solidFill>
                  <a:srgbClr val="0000FF"/>
                </a:solidFill>
                <a:latin typeface="VNI-Times" pitchFamily="2" charset="0"/>
              </a:rPr>
              <a:t>51</a:t>
            </a:r>
          </a:p>
        </p:txBody>
      </p:sp>
      <p:sp>
        <p:nvSpPr>
          <p:cNvPr id="44" name="Thought Bubble: Cloud 43"/>
          <p:cNvSpPr/>
          <p:nvPr/>
        </p:nvSpPr>
        <p:spPr bwMode="auto">
          <a:xfrm>
            <a:off x="15875" y="4841875"/>
            <a:ext cx="9128125" cy="1881188"/>
          </a:xfrm>
          <a:prstGeom prst="cloudCallout">
            <a:avLst/>
          </a:prstGeom>
          <a:solidFill>
            <a:schemeClr val="bg1">
              <a:lumMod val="20000"/>
              <a:lumOff val="80000"/>
            </a:schemeClr>
          </a:solidFill>
          <a:ln w="9525" cap="flat" cmpd="sng" algn="ctr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>
                <a:solidFill>
                  <a:srgbClr val="0000FF"/>
                </a:solidFill>
                <a:latin typeface="Times New Roman" pitchFamily="18" charset="0"/>
              </a:rPr>
              <a:t>Muốn tìm tổng hai số khi biết các số hạng ta làm thế nào?</a:t>
            </a:r>
            <a:endParaRPr lang="en-US" sz="28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5" name="Thought Bubble: Cloud 44"/>
          <p:cNvSpPr/>
          <p:nvPr/>
        </p:nvSpPr>
        <p:spPr bwMode="auto">
          <a:xfrm>
            <a:off x="15875" y="4841875"/>
            <a:ext cx="9128125" cy="1881188"/>
          </a:xfrm>
          <a:prstGeom prst="cloudCallout">
            <a:avLst/>
          </a:prstGeom>
          <a:solidFill>
            <a:schemeClr val="bg1">
              <a:lumMod val="20000"/>
              <a:lumOff val="80000"/>
            </a:schemeClr>
          </a:solidFill>
          <a:ln w="9525" cap="flat" cmpd="sng" algn="ctr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>
                <a:solidFill>
                  <a:srgbClr val="FF0000"/>
                </a:solidFill>
                <a:latin typeface="Times New Roman" pitchFamily="18" charset="0"/>
              </a:rPr>
              <a:t>Muốn tìm tổng hai số khi biết các số hạng ta cộng hai số hạng với nhau.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47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9" grpId="0" animBg="1"/>
      <p:bldP spid="9250" grpId="0" animBg="1"/>
      <p:bldP spid="9251" grpId="0" animBg="1"/>
      <p:bldP spid="9252" grpId="0" animBg="1"/>
      <p:bldP spid="9253" grpId="0" animBg="1"/>
      <p:bldP spid="44" grpId="0" animBg="1"/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752600" y="1143000"/>
            <a:ext cx="472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</a:rPr>
              <a:t>.</a:t>
            </a:r>
            <a:endParaRPr lang="en-US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9226" name="Text Box 61"/>
          <p:cNvSpPr txBox="1">
            <a:spLocks noChangeArrowheads="1"/>
          </p:cNvSpPr>
          <p:nvPr/>
        </p:nvSpPr>
        <p:spPr bwMode="auto">
          <a:xfrm>
            <a:off x="0" y="152400"/>
            <a:ext cx="60102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latin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</a:rPr>
              <a:t> 4(</a:t>
            </a:r>
            <a:r>
              <a:rPr lang="en-US" sz="2800" dirty="0" err="1">
                <a:latin typeface="Times New Roman" pitchFamily="18" charset="0"/>
              </a:rPr>
              <a:t>trang</a:t>
            </a:r>
            <a:r>
              <a:rPr lang="en-US" sz="2800" dirty="0">
                <a:latin typeface="Times New Roman" pitchFamily="18" charset="0"/>
              </a:rPr>
              <a:t> 37): </a:t>
            </a:r>
            <a:endParaRPr lang="en-US" sz="28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grpSp>
        <p:nvGrpSpPr>
          <p:cNvPr id="2" name="Group 65"/>
          <p:cNvGrpSpPr>
            <a:grpSpLocks/>
          </p:cNvGrpSpPr>
          <p:nvPr/>
        </p:nvGrpSpPr>
        <p:grpSpPr bwMode="auto">
          <a:xfrm>
            <a:off x="2438400" y="3238500"/>
            <a:ext cx="2819400" cy="76200"/>
            <a:chOff x="1536" y="2040"/>
            <a:chExt cx="1776" cy="48"/>
          </a:xfrm>
        </p:grpSpPr>
        <p:sp>
          <p:nvSpPr>
            <p:cNvPr id="9246" name="Line 62"/>
            <p:cNvSpPr>
              <a:spLocks noChangeShapeType="1"/>
            </p:cNvSpPr>
            <p:nvPr/>
          </p:nvSpPr>
          <p:spPr bwMode="auto">
            <a:xfrm>
              <a:off x="1536" y="2064"/>
              <a:ext cx="17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7" name="Line 63"/>
            <p:cNvSpPr>
              <a:spLocks noChangeShapeType="1"/>
            </p:cNvSpPr>
            <p:nvPr/>
          </p:nvSpPr>
          <p:spPr bwMode="auto">
            <a:xfrm>
              <a:off x="1536" y="2040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8" name="Line 64"/>
            <p:cNvSpPr>
              <a:spLocks noChangeShapeType="1"/>
            </p:cNvSpPr>
            <p:nvPr/>
          </p:nvSpPr>
          <p:spPr bwMode="auto">
            <a:xfrm>
              <a:off x="3312" y="2040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75"/>
          <p:cNvGrpSpPr>
            <a:grpSpLocks/>
          </p:cNvGrpSpPr>
          <p:nvPr/>
        </p:nvGrpSpPr>
        <p:grpSpPr bwMode="auto">
          <a:xfrm>
            <a:off x="2438400" y="3556000"/>
            <a:ext cx="3352800" cy="152400"/>
            <a:chOff x="1536" y="2240"/>
            <a:chExt cx="2112" cy="96"/>
          </a:xfrm>
        </p:grpSpPr>
        <p:grpSp>
          <p:nvGrpSpPr>
            <p:cNvPr id="4" name="Group 66"/>
            <p:cNvGrpSpPr>
              <a:grpSpLocks/>
            </p:cNvGrpSpPr>
            <p:nvPr/>
          </p:nvGrpSpPr>
          <p:grpSpPr bwMode="auto">
            <a:xfrm>
              <a:off x="1536" y="2256"/>
              <a:ext cx="2112" cy="48"/>
              <a:chOff x="1536" y="2040"/>
              <a:chExt cx="1776" cy="48"/>
            </a:xfrm>
          </p:grpSpPr>
          <p:sp>
            <p:nvSpPr>
              <p:cNvPr id="9243" name="Line 67"/>
              <p:cNvSpPr>
                <a:spLocks noChangeShapeType="1"/>
              </p:cNvSpPr>
              <p:nvPr/>
            </p:nvSpPr>
            <p:spPr bwMode="auto">
              <a:xfrm>
                <a:off x="1536" y="2064"/>
                <a:ext cx="17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4" name="Line 68"/>
              <p:cNvSpPr>
                <a:spLocks noChangeShapeType="1"/>
              </p:cNvSpPr>
              <p:nvPr/>
            </p:nvSpPr>
            <p:spPr bwMode="auto">
              <a:xfrm>
                <a:off x="1536" y="2040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5" name="Line 69"/>
              <p:cNvSpPr>
                <a:spLocks noChangeShapeType="1"/>
              </p:cNvSpPr>
              <p:nvPr/>
            </p:nvSpPr>
            <p:spPr bwMode="auto">
              <a:xfrm>
                <a:off x="3312" y="2040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240" name="Line 70"/>
            <p:cNvSpPr>
              <a:spLocks noChangeShapeType="1"/>
            </p:cNvSpPr>
            <p:nvPr/>
          </p:nvSpPr>
          <p:spPr bwMode="auto">
            <a:xfrm>
              <a:off x="3312" y="225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1" name="Line 71"/>
            <p:cNvSpPr>
              <a:spLocks noChangeShapeType="1"/>
            </p:cNvSpPr>
            <p:nvPr/>
          </p:nvSpPr>
          <p:spPr bwMode="auto">
            <a:xfrm>
              <a:off x="3264" y="2304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2" name="Line 72"/>
            <p:cNvSpPr>
              <a:spLocks noChangeShapeType="1"/>
            </p:cNvSpPr>
            <p:nvPr/>
          </p:nvSpPr>
          <p:spPr bwMode="auto">
            <a:xfrm>
              <a:off x="3312" y="22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29" name="Text Box 73"/>
          <p:cNvSpPr txBox="1">
            <a:spLocks noChangeArrowheads="1"/>
          </p:cNvSpPr>
          <p:nvPr/>
        </p:nvSpPr>
        <p:spPr bwMode="auto">
          <a:xfrm>
            <a:off x="1270000" y="3060700"/>
            <a:ext cx="83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>
                <a:latin typeface="Times New Roman" pitchFamily="18" charset="0"/>
              </a:rPr>
              <a:t>Đội</a:t>
            </a:r>
            <a:r>
              <a:rPr lang="en-US" sz="2000" dirty="0">
                <a:latin typeface="Times New Roman" pitchFamily="18" charset="0"/>
              </a:rPr>
              <a:t> 1:</a:t>
            </a:r>
          </a:p>
        </p:txBody>
      </p:sp>
      <p:sp>
        <p:nvSpPr>
          <p:cNvPr id="9230" name="Text Box 74"/>
          <p:cNvSpPr txBox="1">
            <a:spLocks noChangeArrowheads="1"/>
          </p:cNvSpPr>
          <p:nvPr/>
        </p:nvSpPr>
        <p:spPr bwMode="auto">
          <a:xfrm>
            <a:off x="1282700" y="3441700"/>
            <a:ext cx="83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>
                <a:latin typeface="Times New Roman" pitchFamily="18" charset="0"/>
              </a:rPr>
              <a:t>Đội</a:t>
            </a:r>
            <a:r>
              <a:rPr lang="en-US" sz="2000" dirty="0">
                <a:latin typeface="Times New Roman" pitchFamily="18" charset="0"/>
              </a:rPr>
              <a:t> 2:</a:t>
            </a:r>
          </a:p>
        </p:txBody>
      </p:sp>
      <p:sp>
        <p:nvSpPr>
          <p:cNvPr id="9231" name="Text Box 76"/>
          <p:cNvSpPr txBox="1">
            <a:spLocks noChangeArrowheads="1"/>
          </p:cNvSpPr>
          <p:nvPr/>
        </p:nvSpPr>
        <p:spPr bwMode="auto">
          <a:xfrm>
            <a:off x="2971800" y="2743200"/>
            <a:ext cx="1600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rgbClr val="0000FF"/>
                </a:solidFill>
                <a:latin typeface="Times New Roman" pitchFamily="18" charset="0"/>
              </a:rPr>
              <a:t>46 </a:t>
            </a:r>
            <a:r>
              <a:rPr lang="en-US" sz="1800" dirty="0" err="1">
                <a:solidFill>
                  <a:srgbClr val="0000FF"/>
                </a:solidFill>
                <a:latin typeface="Times New Roman" pitchFamily="18" charset="0"/>
              </a:rPr>
              <a:t>cây</a:t>
            </a:r>
            <a:endParaRPr lang="en-US" sz="18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9232" name="Text Box 77"/>
          <p:cNvSpPr txBox="1">
            <a:spLocks noChangeArrowheads="1"/>
          </p:cNvSpPr>
          <p:nvPr/>
        </p:nvSpPr>
        <p:spPr bwMode="auto">
          <a:xfrm>
            <a:off x="3733800" y="38481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rgbClr val="0000FF"/>
                </a:solidFill>
                <a:latin typeface="Times New Roman" pitchFamily="18" charset="0"/>
              </a:rPr>
              <a:t>? </a:t>
            </a:r>
            <a:r>
              <a:rPr lang="en-US" sz="1800" dirty="0" err="1">
                <a:solidFill>
                  <a:srgbClr val="0000FF"/>
                </a:solidFill>
                <a:latin typeface="Times New Roman" pitchFamily="18" charset="0"/>
              </a:rPr>
              <a:t>cây</a:t>
            </a:r>
            <a:endParaRPr lang="en-US" sz="18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9233" name="AutoShape 78"/>
          <p:cNvSpPr>
            <a:spLocks/>
          </p:cNvSpPr>
          <p:nvPr/>
        </p:nvSpPr>
        <p:spPr bwMode="auto">
          <a:xfrm rot="-5400000">
            <a:off x="3962400" y="2146300"/>
            <a:ext cx="304800" cy="3352800"/>
          </a:xfrm>
          <a:prstGeom prst="leftBrace">
            <a:avLst>
              <a:gd name="adj1" fmla="val 91667"/>
              <a:gd name="adj2" fmla="val 50000"/>
            </a:avLst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</a:endParaRPr>
          </a:p>
        </p:txBody>
      </p:sp>
      <p:sp>
        <p:nvSpPr>
          <p:cNvPr id="9234" name="Text Box 79"/>
          <p:cNvSpPr txBox="1">
            <a:spLocks noChangeArrowheads="1"/>
          </p:cNvSpPr>
          <p:nvPr/>
        </p:nvSpPr>
        <p:spPr bwMode="auto">
          <a:xfrm>
            <a:off x="5270500" y="3251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rgbClr val="0000FF"/>
                </a:solidFill>
                <a:latin typeface="Times New Roman" pitchFamily="18" charset="0"/>
              </a:rPr>
              <a:t>5 </a:t>
            </a:r>
            <a:r>
              <a:rPr lang="en-US" sz="1800" dirty="0" err="1">
                <a:solidFill>
                  <a:srgbClr val="0000FF"/>
                </a:solidFill>
                <a:latin typeface="Times New Roman" pitchFamily="18" charset="0"/>
              </a:rPr>
              <a:t>cây</a:t>
            </a:r>
            <a:endParaRPr lang="en-US" sz="18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9235" name="Line 80"/>
          <p:cNvSpPr>
            <a:spLocks noChangeShapeType="1"/>
          </p:cNvSpPr>
          <p:nvPr/>
        </p:nvSpPr>
        <p:spPr bwMode="auto">
          <a:xfrm>
            <a:off x="5257800" y="3302000"/>
            <a:ext cx="0" cy="228600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36" name="Line 81"/>
          <p:cNvSpPr>
            <a:spLocks noChangeShapeType="1"/>
          </p:cNvSpPr>
          <p:nvPr/>
        </p:nvSpPr>
        <p:spPr bwMode="auto">
          <a:xfrm>
            <a:off x="2438400" y="3314700"/>
            <a:ext cx="0" cy="228600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37" name="Text Box 82"/>
          <p:cNvSpPr txBox="1">
            <a:spLocks noChangeArrowheads="1"/>
          </p:cNvSpPr>
          <p:nvPr/>
        </p:nvSpPr>
        <p:spPr bwMode="auto">
          <a:xfrm>
            <a:off x="2971800" y="4343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Times New Roman" pitchFamily="18" charset="0"/>
            </a:endParaRPr>
          </a:p>
        </p:txBody>
      </p:sp>
      <p:sp>
        <p:nvSpPr>
          <p:cNvPr id="5204" name="Text Box 84"/>
          <p:cNvSpPr txBox="1">
            <a:spLocks noChangeArrowheads="1"/>
          </p:cNvSpPr>
          <p:nvPr/>
        </p:nvSpPr>
        <p:spPr bwMode="auto">
          <a:xfrm>
            <a:off x="2133600" y="914400"/>
            <a:ext cx="4953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itchFamily="18" charset="0"/>
              </a:rPr>
              <a:t>Giải</a:t>
            </a:r>
            <a:r>
              <a:rPr lang="en-US" sz="4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4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itchFamily="18" charset="0"/>
              </a:rPr>
              <a:t>toán</a:t>
            </a:r>
            <a:r>
              <a:rPr lang="en-US" sz="4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itchFamily="18" charset="0"/>
              </a:rPr>
              <a:t>theo</a:t>
            </a:r>
            <a:r>
              <a:rPr lang="en-US" sz="4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itchFamily="18" charset="0"/>
              </a:rPr>
              <a:t>tóm</a:t>
            </a:r>
            <a:r>
              <a:rPr lang="en-US" sz="4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itchFamily="18" charset="0"/>
              </a:rPr>
              <a:t>tắt</a:t>
            </a:r>
            <a:r>
              <a:rPr lang="en-US" sz="4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itchFamily="18" charset="0"/>
              </a:rPr>
              <a:t>sau</a:t>
            </a:r>
            <a:r>
              <a:rPr lang="en-US" sz="4800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286000" y="4572000"/>
            <a:ext cx="4419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u="sng" dirty="0" smtClean="0">
                <a:latin typeface="+mj-lt"/>
              </a:rPr>
              <a:t>Giải</a:t>
            </a:r>
            <a:r>
              <a:rPr lang="vi-VN" sz="3200" u="sng" dirty="0" smtClean="0"/>
              <a:t> </a:t>
            </a:r>
          </a:p>
          <a:p>
            <a:pPr algn="ctr"/>
            <a:r>
              <a:rPr lang="vi-VN" sz="3200" dirty="0" smtClean="0">
                <a:latin typeface="+mj-lt"/>
              </a:rPr>
              <a:t>Số cây đội hai có là :</a:t>
            </a:r>
          </a:p>
          <a:p>
            <a:pPr algn="ctr"/>
            <a:r>
              <a:rPr lang="vi-VN" sz="3200" dirty="0" smtClean="0">
                <a:latin typeface="+mj-lt"/>
              </a:rPr>
              <a:t>46 + 5 = 51 ( cây )</a:t>
            </a:r>
          </a:p>
          <a:p>
            <a:pPr algn="ctr"/>
            <a:r>
              <a:rPr lang="en-US" sz="3200" dirty="0" smtClean="0">
                <a:latin typeface="+mj-lt"/>
              </a:rPr>
              <a:t>                  </a:t>
            </a:r>
            <a:r>
              <a:rPr lang="vi-VN" sz="3200" dirty="0" smtClean="0">
                <a:latin typeface="+mj-lt"/>
              </a:rPr>
              <a:t>Đáp số : 51 cây </a:t>
            </a:r>
            <a:endParaRPr lang="en-US" sz="3200" dirty="0">
              <a:latin typeface="+mj-l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2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2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2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4" dur="2000" fill="hold"/>
                                        <p:tgtEl>
                                          <p:spTgt spid="9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3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3000" fill="hold"/>
                                        <p:tgtEl>
                                          <p:spTgt spid="9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3000" fill="hold"/>
                                        <p:tgtEl>
                                          <p:spTgt spid="9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0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685800" y="2590800"/>
            <a:ext cx="8001000" cy="3200400"/>
            <a:chOff x="1488" y="2640"/>
            <a:chExt cx="2910" cy="1104"/>
          </a:xfrm>
        </p:grpSpPr>
        <p:sp>
          <p:nvSpPr>
            <p:cNvPr id="5" name="Line 38"/>
            <p:cNvSpPr>
              <a:spLocks noChangeShapeType="1"/>
            </p:cNvSpPr>
            <p:nvPr/>
          </p:nvSpPr>
          <p:spPr bwMode="auto">
            <a:xfrm>
              <a:off x="1488" y="3744"/>
              <a:ext cx="28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Line 39"/>
            <p:cNvSpPr>
              <a:spLocks noChangeShapeType="1"/>
            </p:cNvSpPr>
            <p:nvPr/>
          </p:nvSpPr>
          <p:spPr bwMode="auto">
            <a:xfrm flipH="1">
              <a:off x="1488" y="2640"/>
              <a:ext cx="1008" cy="1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40"/>
            <p:cNvSpPr>
              <a:spLocks noChangeShapeType="1"/>
            </p:cNvSpPr>
            <p:nvPr/>
          </p:nvSpPr>
          <p:spPr bwMode="auto">
            <a:xfrm>
              <a:off x="2478" y="2640"/>
              <a:ext cx="1920" cy="1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41"/>
            <p:cNvSpPr>
              <a:spLocks noChangeShapeType="1"/>
            </p:cNvSpPr>
            <p:nvPr/>
          </p:nvSpPr>
          <p:spPr bwMode="auto">
            <a:xfrm>
              <a:off x="1980" y="3207"/>
              <a:ext cx="14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42"/>
            <p:cNvSpPr>
              <a:spLocks noChangeShapeType="1"/>
            </p:cNvSpPr>
            <p:nvPr/>
          </p:nvSpPr>
          <p:spPr bwMode="auto">
            <a:xfrm>
              <a:off x="3456" y="3216"/>
              <a:ext cx="0" cy="5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0" y="228600"/>
            <a:ext cx="502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5: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 HÌNH BÊN</a:t>
            </a:r>
          </a:p>
          <a:p>
            <a:pPr marL="342900" indent="-342900">
              <a:buFont typeface="+mj-lt"/>
              <a:buAutoNum type="alphaLcParenR"/>
            </a:pP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mấy hình tam giác ?</a:t>
            </a:r>
          </a:p>
          <a:p>
            <a:pPr marL="342900" indent="-342900">
              <a:buFont typeface="+mj-lt"/>
              <a:buAutoNum type="alphaLcParenR"/>
            </a:pP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mấy hình tứ giác ?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4829175" y="2652713"/>
            <a:ext cx="2743200" cy="1295400"/>
            <a:chOff x="0" y="2592"/>
            <a:chExt cx="1728" cy="816"/>
          </a:xfrm>
        </p:grpSpPr>
        <p:sp>
          <p:nvSpPr>
            <p:cNvPr id="11307" name="Line 39"/>
            <p:cNvSpPr>
              <a:spLocks noChangeShapeType="1"/>
            </p:cNvSpPr>
            <p:nvPr/>
          </p:nvSpPr>
          <p:spPr bwMode="auto">
            <a:xfrm>
              <a:off x="864" y="2592"/>
              <a:ext cx="864" cy="432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8" name="Line 40"/>
            <p:cNvSpPr>
              <a:spLocks noChangeShapeType="1"/>
            </p:cNvSpPr>
            <p:nvPr/>
          </p:nvSpPr>
          <p:spPr bwMode="auto">
            <a:xfrm>
              <a:off x="1728" y="3024"/>
              <a:ext cx="0" cy="38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9" name="Line 41"/>
            <p:cNvSpPr>
              <a:spLocks noChangeShapeType="1"/>
            </p:cNvSpPr>
            <p:nvPr/>
          </p:nvSpPr>
          <p:spPr bwMode="auto">
            <a:xfrm>
              <a:off x="0" y="3408"/>
              <a:ext cx="1728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0" name="Line 42"/>
            <p:cNvSpPr>
              <a:spLocks noChangeShapeType="1"/>
            </p:cNvSpPr>
            <p:nvPr/>
          </p:nvSpPr>
          <p:spPr bwMode="auto">
            <a:xfrm flipH="1">
              <a:off x="0" y="2592"/>
              <a:ext cx="864" cy="816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4800600" y="3348038"/>
            <a:ext cx="4038600" cy="609600"/>
            <a:chOff x="69" y="2496"/>
            <a:chExt cx="2544" cy="384"/>
          </a:xfrm>
        </p:grpSpPr>
        <p:sp>
          <p:nvSpPr>
            <p:cNvPr id="11303" name="Line 44"/>
            <p:cNvSpPr>
              <a:spLocks noChangeShapeType="1"/>
            </p:cNvSpPr>
            <p:nvPr/>
          </p:nvSpPr>
          <p:spPr bwMode="auto">
            <a:xfrm>
              <a:off x="69" y="2880"/>
              <a:ext cx="25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4" name="Line 45"/>
            <p:cNvSpPr>
              <a:spLocks noChangeShapeType="1"/>
            </p:cNvSpPr>
            <p:nvPr/>
          </p:nvSpPr>
          <p:spPr bwMode="auto">
            <a:xfrm flipH="1">
              <a:off x="78" y="2496"/>
              <a:ext cx="432" cy="38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5" name="Line 46"/>
            <p:cNvSpPr>
              <a:spLocks noChangeShapeType="1"/>
            </p:cNvSpPr>
            <p:nvPr/>
          </p:nvSpPr>
          <p:spPr bwMode="auto">
            <a:xfrm>
              <a:off x="501" y="2496"/>
              <a:ext cx="129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6" name="Line 47"/>
            <p:cNvSpPr>
              <a:spLocks noChangeShapeType="1"/>
            </p:cNvSpPr>
            <p:nvPr/>
          </p:nvSpPr>
          <p:spPr bwMode="auto">
            <a:xfrm>
              <a:off x="1779" y="2496"/>
              <a:ext cx="816" cy="38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72025" y="3340100"/>
            <a:ext cx="2779713" cy="627063"/>
            <a:chOff x="2592" y="2823"/>
            <a:chExt cx="1989" cy="537"/>
          </a:xfrm>
        </p:grpSpPr>
        <p:sp>
          <p:nvSpPr>
            <p:cNvPr id="11299" name="Line 3"/>
            <p:cNvSpPr>
              <a:spLocks noChangeShapeType="1"/>
            </p:cNvSpPr>
            <p:nvPr/>
          </p:nvSpPr>
          <p:spPr bwMode="auto">
            <a:xfrm>
              <a:off x="3093" y="2823"/>
              <a:ext cx="1488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0" name="Line 4"/>
            <p:cNvSpPr>
              <a:spLocks noChangeShapeType="1"/>
            </p:cNvSpPr>
            <p:nvPr/>
          </p:nvSpPr>
          <p:spPr bwMode="auto">
            <a:xfrm flipH="1">
              <a:off x="2619" y="2823"/>
              <a:ext cx="480" cy="528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1" name="Line 5"/>
            <p:cNvSpPr>
              <a:spLocks noChangeShapeType="1"/>
            </p:cNvSpPr>
            <p:nvPr/>
          </p:nvSpPr>
          <p:spPr bwMode="auto">
            <a:xfrm>
              <a:off x="2592" y="3360"/>
              <a:ext cx="1968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2" name="Line 6"/>
            <p:cNvSpPr>
              <a:spLocks noChangeShapeType="1"/>
            </p:cNvSpPr>
            <p:nvPr/>
          </p:nvSpPr>
          <p:spPr bwMode="auto">
            <a:xfrm>
              <a:off x="4578" y="2832"/>
              <a:ext cx="0" cy="528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4814888" y="2667000"/>
            <a:ext cx="4067175" cy="1287463"/>
            <a:chOff x="2706" y="3216"/>
            <a:chExt cx="2910" cy="1104"/>
          </a:xfrm>
        </p:grpSpPr>
        <p:sp>
          <p:nvSpPr>
            <p:cNvPr id="11296" name="Line 8"/>
            <p:cNvSpPr>
              <a:spLocks noChangeShapeType="1"/>
            </p:cNvSpPr>
            <p:nvPr/>
          </p:nvSpPr>
          <p:spPr bwMode="auto">
            <a:xfrm>
              <a:off x="2706" y="4320"/>
              <a:ext cx="288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7" name="Line 9"/>
            <p:cNvSpPr>
              <a:spLocks noChangeShapeType="1"/>
            </p:cNvSpPr>
            <p:nvPr/>
          </p:nvSpPr>
          <p:spPr bwMode="auto">
            <a:xfrm flipH="1">
              <a:off x="2706" y="3216"/>
              <a:ext cx="1008" cy="110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8" name="Line 10"/>
            <p:cNvSpPr>
              <a:spLocks noChangeShapeType="1"/>
            </p:cNvSpPr>
            <p:nvPr/>
          </p:nvSpPr>
          <p:spPr bwMode="auto">
            <a:xfrm>
              <a:off x="3696" y="3216"/>
              <a:ext cx="1920" cy="110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7524750" y="3303588"/>
            <a:ext cx="1341438" cy="673100"/>
            <a:chOff x="4560" y="2784"/>
            <a:chExt cx="960" cy="576"/>
          </a:xfrm>
        </p:grpSpPr>
        <p:sp>
          <p:nvSpPr>
            <p:cNvPr id="11293" name="Line 12"/>
            <p:cNvSpPr>
              <a:spLocks noChangeShapeType="1"/>
            </p:cNvSpPr>
            <p:nvPr/>
          </p:nvSpPr>
          <p:spPr bwMode="auto">
            <a:xfrm>
              <a:off x="4578" y="2784"/>
              <a:ext cx="0" cy="57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4" name="Line 13"/>
            <p:cNvSpPr>
              <a:spLocks noChangeShapeType="1"/>
            </p:cNvSpPr>
            <p:nvPr/>
          </p:nvSpPr>
          <p:spPr bwMode="auto">
            <a:xfrm>
              <a:off x="4560" y="3360"/>
              <a:ext cx="9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5" name="Line 14"/>
            <p:cNvSpPr>
              <a:spLocks noChangeShapeType="1"/>
            </p:cNvSpPr>
            <p:nvPr/>
          </p:nvSpPr>
          <p:spPr bwMode="auto">
            <a:xfrm>
              <a:off x="4560" y="2814"/>
              <a:ext cx="960" cy="52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5457825" y="2679700"/>
            <a:ext cx="2092325" cy="682625"/>
            <a:chOff x="3072" y="2247"/>
            <a:chExt cx="1497" cy="585"/>
          </a:xfrm>
        </p:grpSpPr>
        <p:sp>
          <p:nvSpPr>
            <p:cNvPr id="11290" name="Line 16"/>
            <p:cNvSpPr>
              <a:spLocks noChangeShapeType="1"/>
            </p:cNvSpPr>
            <p:nvPr/>
          </p:nvSpPr>
          <p:spPr bwMode="auto">
            <a:xfrm flipH="1">
              <a:off x="3090" y="2256"/>
              <a:ext cx="528" cy="57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1" name="Line 17"/>
            <p:cNvSpPr>
              <a:spLocks noChangeShapeType="1"/>
            </p:cNvSpPr>
            <p:nvPr/>
          </p:nvSpPr>
          <p:spPr bwMode="auto">
            <a:xfrm>
              <a:off x="3072" y="2823"/>
              <a:ext cx="1488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2" name="Line 18"/>
            <p:cNvSpPr>
              <a:spLocks noChangeShapeType="1"/>
            </p:cNvSpPr>
            <p:nvPr/>
          </p:nvSpPr>
          <p:spPr bwMode="auto">
            <a:xfrm>
              <a:off x="3609" y="2247"/>
              <a:ext cx="960" cy="57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75" name="Text Box 28"/>
          <p:cNvSpPr txBox="1">
            <a:spLocks noChangeArrowheads="1"/>
          </p:cNvSpPr>
          <p:nvPr/>
        </p:nvSpPr>
        <p:spPr bwMode="auto">
          <a:xfrm>
            <a:off x="210682" y="1143000"/>
            <a:ext cx="60102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50000"/>
              </a:lnSpc>
              <a:spcBef>
                <a:spcPct val="50000"/>
              </a:spcBef>
            </a:pPr>
            <a:r>
              <a:rPr lang="en-US" sz="2400" dirty="0" err="1">
                <a:latin typeface="Times New Roman" pitchFamily="18" charset="0"/>
              </a:rPr>
              <a:t>Bài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</a:rPr>
              <a:t>5: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hình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bên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:</a:t>
            </a:r>
          </a:p>
          <a:p>
            <a:pPr marL="342900" indent="-342900">
              <a:lnSpc>
                <a:spcPct val="50000"/>
              </a:lnSpc>
              <a:spcBef>
                <a:spcPct val="50000"/>
              </a:spcBef>
            </a:pPr>
            <a:endParaRPr lang="en-US" sz="2400" dirty="0">
              <a:solidFill>
                <a:srgbClr val="0000FF"/>
              </a:solidFill>
              <a:latin typeface="Times New Roman" pitchFamily="18" charset="0"/>
            </a:endParaRPr>
          </a:p>
          <a:p>
            <a:pPr marL="342900" indent="-342900">
              <a:lnSpc>
                <a:spcPct val="50000"/>
              </a:lnSpc>
              <a:spcBef>
                <a:spcPct val="50000"/>
              </a:spcBef>
            </a:pPr>
            <a:endParaRPr lang="en-US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4800600" y="2667000"/>
            <a:ext cx="4067175" cy="1287463"/>
            <a:chOff x="1488" y="2640"/>
            <a:chExt cx="2910" cy="1104"/>
          </a:xfrm>
        </p:grpSpPr>
        <p:sp>
          <p:nvSpPr>
            <p:cNvPr id="11285" name="Line 30"/>
            <p:cNvSpPr>
              <a:spLocks noChangeShapeType="1"/>
            </p:cNvSpPr>
            <p:nvPr/>
          </p:nvSpPr>
          <p:spPr bwMode="auto">
            <a:xfrm>
              <a:off x="1488" y="3744"/>
              <a:ext cx="28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6" name="Line 31"/>
            <p:cNvSpPr>
              <a:spLocks noChangeShapeType="1"/>
            </p:cNvSpPr>
            <p:nvPr/>
          </p:nvSpPr>
          <p:spPr bwMode="auto">
            <a:xfrm flipH="1">
              <a:off x="1488" y="2640"/>
              <a:ext cx="1008" cy="1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7" name="Line 32"/>
            <p:cNvSpPr>
              <a:spLocks noChangeShapeType="1"/>
            </p:cNvSpPr>
            <p:nvPr/>
          </p:nvSpPr>
          <p:spPr bwMode="auto">
            <a:xfrm>
              <a:off x="2478" y="2640"/>
              <a:ext cx="1920" cy="1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8" name="Line 33"/>
            <p:cNvSpPr>
              <a:spLocks noChangeShapeType="1"/>
            </p:cNvSpPr>
            <p:nvPr/>
          </p:nvSpPr>
          <p:spPr bwMode="auto">
            <a:xfrm>
              <a:off x="1980" y="3207"/>
              <a:ext cx="14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9" name="Line 34"/>
            <p:cNvSpPr>
              <a:spLocks noChangeShapeType="1"/>
            </p:cNvSpPr>
            <p:nvPr/>
          </p:nvSpPr>
          <p:spPr bwMode="auto">
            <a:xfrm>
              <a:off x="3456" y="3216"/>
              <a:ext cx="0" cy="5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47" name="Text Box 35"/>
          <p:cNvSpPr txBox="1">
            <a:spLocks noChangeArrowheads="1"/>
          </p:cNvSpPr>
          <p:nvPr/>
        </p:nvSpPr>
        <p:spPr bwMode="auto">
          <a:xfrm>
            <a:off x="6248400" y="1600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1</a:t>
            </a:r>
          </a:p>
        </p:txBody>
      </p:sp>
      <p:sp>
        <p:nvSpPr>
          <p:cNvPr id="13348" name="Text Box 36"/>
          <p:cNvSpPr txBox="1">
            <a:spLocks noChangeArrowheads="1"/>
          </p:cNvSpPr>
          <p:nvPr/>
        </p:nvSpPr>
        <p:spPr bwMode="auto">
          <a:xfrm>
            <a:off x="7772400" y="1981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2</a:t>
            </a:r>
          </a:p>
        </p:txBody>
      </p:sp>
      <p:sp>
        <p:nvSpPr>
          <p:cNvPr id="13349" name="Text Box 37"/>
          <p:cNvSpPr txBox="1">
            <a:spLocks noChangeArrowheads="1"/>
          </p:cNvSpPr>
          <p:nvPr/>
        </p:nvSpPr>
        <p:spPr bwMode="auto">
          <a:xfrm>
            <a:off x="2819400" y="3429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3360" name="Text Box 48"/>
          <p:cNvSpPr txBox="1">
            <a:spLocks noChangeArrowheads="1"/>
          </p:cNvSpPr>
          <p:nvPr/>
        </p:nvSpPr>
        <p:spPr bwMode="auto">
          <a:xfrm>
            <a:off x="6096000" y="46482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3</a:t>
            </a:r>
          </a:p>
        </p:txBody>
      </p:sp>
      <p:sp>
        <p:nvSpPr>
          <p:cNvPr id="13361" name="Text Box 49"/>
          <p:cNvSpPr txBox="1">
            <a:spLocks noChangeArrowheads="1"/>
          </p:cNvSpPr>
          <p:nvPr/>
        </p:nvSpPr>
        <p:spPr bwMode="auto">
          <a:xfrm>
            <a:off x="2590800" y="5410200"/>
            <a:ext cx="30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3362" name="Text Box 50"/>
          <p:cNvSpPr txBox="1">
            <a:spLocks noChangeArrowheads="1"/>
          </p:cNvSpPr>
          <p:nvPr/>
        </p:nvSpPr>
        <p:spPr bwMode="auto">
          <a:xfrm>
            <a:off x="6248400" y="5791200"/>
            <a:ext cx="30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13363" name="Text Box 51"/>
          <p:cNvSpPr txBox="1">
            <a:spLocks noChangeArrowheads="1"/>
          </p:cNvSpPr>
          <p:nvPr/>
        </p:nvSpPr>
        <p:spPr bwMode="auto">
          <a:xfrm>
            <a:off x="0" y="1828800"/>
            <a:ext cx="304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3 tam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giác</a:t>
            </a:r>
            <a:endParaRPr lang="en-US" sz="28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3364" name="Text Box 52"/>
          <p:cNvSpPr txBox="1">
            <a:spLocks noChangeArrowheads="1"/>
          </p:cNvSpPr>
          <p:nvPr/>
        </p:nvSpPr>
        <p:spPr bwMode="auto">
          <a:xfrm>
            <a:off x="0" y="2895600"/>
            <a:ext cx="266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3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tứ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giác</a:t>
            </a:r>
            <a:endParaRPr lang="en-US" sz="2800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1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2000" fill="hold"/>
                                        <p:tgtEl>
                                          <p:spTgt spid="1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2000" fill="hold"/>
                                        <p:tgtEl>
                                          <p:spTgt spid="1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58382E-6 L 0.00226 -0.1828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9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7.51445E-7 L 0.01215 -0.2286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-1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02312E-6 L 0.00104 0.1949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3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2000" fill="hold"/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2000" fill="hold"/>
                                        <p:tgtEl>
                                          <p:spTgt spid="133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2000" fill="hold"/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33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89017E-6 L -0.32378 0.00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4093 L -0.38334 0.3294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1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3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95  E" pathEditMode="relative" ptsTypes="">
                                      <p:cBhvr>
                                        <p:cTn id="6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47" grpId="0"/>
      <p:bldP spid="13348" grpId="0"/>
      <p:bldP spid="13349" grpId="0"/>
      <p:bldP spid="13360" grpId="0"/>
      <p:bldP spid="13361" grpId="0"/>
      <p:bldP spid="13362" grpId="0"/>
      <p:bldP spid="13363" grpId="0" build="allAtOnce"/>
      <p:bldP spid="133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514600" y="1066800"/>
          <a:ext cx="63246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8200"/>
                <a:gridCol w="2108200"/>
                <a:gridCol w="2108200"/>
              </a:tblGrid>
              <a:tr h="1574800">
                <a:tc>
                  <a:txBody>
                    <a:bodyPr/>
                    <a:lstStyle/>
                    <a:p>
                      <a:pPr algn="ctr"/>
                      <a:r>
                        <a:rPr lang="vi-VN" sz="66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6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66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6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66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6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574800">
                <a:tc>
                  <a:txBody>
                    <a:bodyPr/>
                    <a:lstStyle/>
                    <a:p>
                      <a:pPr algn="ctr"/>
                      <a:r>
                        <a:rPr lang="vi-VN" sz="5400" dirty="0" smtClean="0"/>
                        <a:t>10</a:t>
                      </a:r>
                      <a:endParaRPr lang="en-US" sz="5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6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6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74800">
                <a:tc>
                  <a:txBody>
                    <a:bodyPr/>
                    <a:lstStyle/>
                    <a:p>
                      <a:r>
                        <a:rPr lang="vi-VN" sz="5400" dirty="0" smtClean="0"/>
                        <a:t>   16</a:t>
                      </a:r>
                      <a:endParaRPr lang="en-US" sz="5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0" y="3581400"/>
            <a:ext cx="1371600" cy="1295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 smtClean="0">
                <a:solidFill>
                  <a:schemeClr val="tx1"/>
                </a:solidFill>
              </a:rPr>
              <a:t>+ 6 </a:t>
            </a:r>
            <a:endParaRPr lang="en-US" sz="4000" dirty="0"/>
          </a:p>
        </p:txBody>
      </p:sp>
      <p:sp>
        <p:nvSpPr>
          <p:cNvPr id="7" name="Oval 6"/>
          <p:cNvSpPr/>
          <p:nvPr/>
        </p:nvSpPr>
        <p:spPr>
          <a:xfrm>
            <a:off x="0" y="1828800"/>
            <a:ext cx="1371600" cy="1295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 smtClean="0">
                <a:solidFill>
                  <a:schemeClr val="tx1"/>
                </a:solidFill>
              </a:rPr>
              <a:t>+ 6 </a:t>
            </a:r>
            <a:endParaRPr lang="en-US" sz="4000" dirty="0"/>
          </a:p>
        </p:txBody>
      </p:sp>
      <p:sp>
        <p:nvSpPr>
          <p:cNvPr id="8" name="Notched Right Arrow 7"/>
          <p:cNvSpPr/>
          <p:nvPr/>
        </p:nvSpPr>
        <p:spPr>
          <a:xfrm rot="1076496">
            <a:off x="1033040" y="4672514"/>
            <a:ext cx="1492685" cy="395543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otched Right Arrow 8"/>
          <p:cNvSpPr/>
          <p:nvPr/>
        </p:nvSpPr>
        <p:spPr>
          <a:xfrm rot="1076496">
            <a:off x="1091429" y="2811091"/>
            <a:ext cx="1492685" cy="395543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1295400" y="3581400"/>
            <a:ext cx="1219200" cy="494508"/>
          </a:xfrm>
          <a:prstGeom prst="line">
            <a:avLst/>
          </a:prstGeom>
          <a:ln w="6985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219200" y="1828800"/>
            <a:ext cx="1295400" cy="265908"/>
          </a:xfrm>
          <a:prstGeom prst="line">
            <a:avLst/>
          </a:prstGeom>
          <a:ln w="6985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181600" y="2895600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dirty="0" smtClean="0">
                <a:solidFill>
                  <a:srgbClr val="FF0000"/>
                </a:solidFill>
              </a:rPr>
              <a:t>11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91400" y="2895600"/>
            <a:ext cx="1219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dirty="0" smtClean="0">
                <a:solidFill>
                  <a:srgbClr val="FF0000"/>
                </a:solidFill>
              </a:rPr>
              <a:t>12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91400" y="44958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 smtClean="0">
                <a:solidFill>
                  <a:srgbClr val="FF0000"/>
                </a:solidFill>
              </a:rPr>
              <a:t>18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57800" y="44958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 smtClean="0">
                <a:solidFill>
                  <a:srgbClr val="FF0000"/>
                </a:solidFill>
              </a:rPr>
              <a:t>17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4.97687E-6 L -0.00017 -0.133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13321 L -0.00017 0.0111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56152E-6 L 0.00416 -0.2081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6 -0.20814 L -0.00417 -0.0083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7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7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7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7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297</Words>
  <Application>Microsoft Office PowerPoint</Application>
  <PresentationFormat>On-screen Show (4:3)</PresentationFormat>
  <Paragraphs>100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Office Theme</vt:lpstr>
      <vt:lpstr>Glass Layers</vt:lpstr>
      <vt:lpstr>1_Glass Layers</vt:lpstr>
      <vt:lpstr>PowerPoint Presentation</vt:lpstr>
      <vt:lpstr>PowerPoint Presentation</vt:lpstr>
      <vt:lpstr>PowerPoint Presentation</vt:lpstr>
      <vt:lpstr>Bài 1. Tính nhẩm</vt:lpstr>
      <vt:lpstr>Bài 2: Viết các số thích hợp vào ô trống</vt:lpstr>
      <vt:lpstr>PowerPoint Presentation</vt:lpstr>
      <vt:lpstr>PowerPoint Presentation</vt:lpstr>
      <vt:lpstr>PowerPoint Presentation</vt:lpstr>
      <vt:lpstr>PowerPoint Presentation</vt:lpstr>
      <vt:lpstr>Dặn dò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TỜ RINH</dc:creator>
  <cp:lastModifiedBy>Admin</cp:lastModifiedBy>
  <cp:revision>32</cp:revision>
  <dcterms:created xsi:type="dcterms:W3CDTF">2017-10-09T12:05:35Z</dcterms:created>
  <dcterms:modified xsi:type="dcterms:W3CDTF">2020-10-27T02:20:26Z</dcterms:modified>
</cp:coreProperties>
</file>