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65" r:id="rId2"/>
    <p:sldId id="486" r:id="rId3"/>
    <p:sldId id="471" r:id="rId4"/>
    <p:sldId id="472" r:id="rId5"/>
    <p:sldId id="473" r:id="rId6"/>
    <p:sldId id="478" r:id="rId7"/>
    <p:sldId id="493" r:id="rId8"/>
    <p:sldId id="300" r:id="rId9"/>
    <p:sldId id="475" r:id="rId10"/>
    <p:sldId id="494" r:id="rId11"/>
    <p:sldId id="488" r:id="rId12"/>
    <p:sldId id="476" r:id="rId13"/>
    <p:sldId id="474" r:id="rId14"/>
    <p:sldId id="490" r:id="rId15"/>
    <p:sldId id="491" r:id="rId16"/>
    <p:sldId id="492" r:id="rId17"/>
    <p:sldId id="481" r:id="rId18"/>
    <p:sldId id="485" r:id="rId19"/>
    <p:sldId id="477" r:id="rId20"/>
    <p:sldId id="457" r:id="rId21"/>
    <p:sldId id="295" r:id="rId22"/>
    <p:sldId id="482" r:id="rId23"/>
    <p:sldId id="483" r:id="rId24"/>
    <p:sldId id="495" r:id="rId25"/>
    <p:sldId id="480" r:id="rId26"/>
    <p:sldId id="423" r:id="rId27"/>
    <p:sldId id="496" r:id="rId28"/>
    <p:sldId id="3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53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  <p:cmAuthor id="2" name="Tran Thi My Quang" initials="TTMQ" lastIdx="1" clrIdx="1">
    <p:extLst>
      <p:ext uri="{19B8F6BF-5375-455C-9EA6-DF929625EA0E}">
        <p15:presenceInfo xmlns:p15="http://schemas.microsoft.com/office/powerpoint/2012/main" userId="S::quangttm@dtp-education.com::c4cb88bf-243b-4e7e-a83f-d02171123583" providerId="AD"/>
      </p:ext>
    </p:extLst>
  </p:cmAuthor>
  <p:cmAuthor id="3" name="Admin" initials="A" lastIdx="1" clrIdx="2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F9C56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57"/>
  </p:normalViewPr>
  <p:slideViewPr>
    <p:cSldViewPr snapToGrid="0">
      <p:cViewPr varScale="1">
        <p:scale>
          <a:sx n="75" d="100"/>
          <a:sy n="75" d="100"/>
        </p:scale>
        <p:origin x="1128" y="58"/>
      </p:cViewPr>
      <p:guideLst>
        <p:guide orient="horz" pos="2232"/>
        <p:guide pos="37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58"/>
    </p:cViewPr>
  </p:sorterViewPr>
  <p:notesViewPr>
    <p:cSldViewPr snapToGrid="0">
      <p:cViewPr varScale="1">
        <p:scale>
          <a:sx n="66" d="100"/>
          <a:sy n="66" d="100"/>
        </p:scale>
        <p:origin x="198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13/12/2023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9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14975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4: HOME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3.3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C1F83D-86E1-77D6-F112-F813B5F402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009"/>
            <a:ext cx="12192000" cy="620998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C4EAC86-89DB-71EA-A334-019294156A12}"/>
              </a:ext>
            </a:extLst>
          </p:cNvPr>
          <p:cNvSpPr/>
          <p:nvPr/>
        </p:nvSpPr>
        <p:spPr>
          <a:xfrm>
            <a:off x="1780163" y="324010"/>
            <a:ext cx="8803532" cy="15534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BodoniH" panose="020B7200000000000000" pitchFamily="34" charset="0"/>
              </a:rPr>
              <a:t>TAN DAN PRIMARY SCHOOL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09B05-DE06-83F3-7A85-75D712116C71}"/>
              </a:ext>
            </a:extLst>
          </p:cNvPr>
          <p:cNvSpPr txBox="1"/>
          <p:nvPr/>
        </p:nvSpPr>
        <p:spPr>
          <a:xfrm>
            <a:off x="2204720" y="2412462"/>
            <a:ext cx="82079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.VnCooperH" panose="020B7200000000000000" pitchFamily="34" charset="0"/>
              </a:rPr>
              <a:t>         </a:t>
            </a:r>
          </a:p>
          <a:p>
            <a:r>
              <a:rPr lang="en-US" sz="2800" dirty="0">
                <a:solidFill>
                  <a:srgbClr val="FF0000"/>
                </a:solidFill>
                <a:latin typeface=".VnCooperH" panose="020B7200000000000000" pitchFamily="34" charset="0"/>
              </a:rPr>
              <a:t>       </a:t>
            </a:r>
            <a:r>
              <a:rPr lang="en-US" sz="3600" dirty="0">
                <a:solidFill>
                  <a:srgbClr val="FF0000"/>
                </a:solidFill>
                <a:latin typeface=".VnCooperH" panose="020B7200000000000000" pitchFamily="34" charset="0"/>
              </a:rPr>
              <a:t>WELCOME TO OUR CLASS</a:t>
            </a:r>
          </a:p>
          <a:p>
            <a:endParaRPr lang="en-US" sz="2800" dirty="0">
              <a:latin typeface=".VnCooperH" panose="020B7200000000000000" pitchFamily="34" charset="0"/>
            </a:endParaRPr>
          </a:p>
          <a:p>
            <a:endParaRPr lang="en-US" sz="2800" dirty="0">
              <a:latin typeface=".VnCooperH" panose="020B7200000000000000" pitchFamily="34" charset="0"/>
            </a:endParaRPr>
          </a:p>
          <a:p>
            <a:r>
              <a:rPr lang="en-US" dirty="0">
                <a:latin typeface=".VnBodoniH" panose="020B7200000000000000" pitchFamily="34" charset="0"/>
              </a:rPr>
              <a:t>                        Teacher  : Le </a:t>
            </a:r>
            <a:r>
              <a:rPr lang="en-US" dirty="0" err="1">
                <a:latin typeface=".VnBodoniH" panose="020B7200000000000000" pitchFamily="34" charset="0"/>
              </a:rPr>
              <a:t>Thi</a:t>
            </a:r>
            <a:r>
              <a:rPr lang="en-US" dirty="0">
                <a:latin typeface=".VnBodoniH" panose="020B7200000000000000" pitchFamily="34" charset="0"/>
              </a:rPr>
              <a:t> Dung </a:t>
            </a:r>
          </a:p>
          <a:p>
            <a:endParaRPr lang="en-US" dirty="0">
              <a:latin typeface=".VnBodoniH" panose="020B7200000000000000" pitchFamily="34" charset="0"/>
            </a:endParaRPr>
          </a:p>
          <a:p>
            <a:endParaRPr lang="en-US" dirty="0">
              <a:latin typeface=".VnBodoniH" panose="020B7200000000000000" pitchFamily="34" charset="0"/>
            </a:endParaRPr>
          </a:p>
          <a:p>
            <a:endParaRPr lang="en-US" dirty="0">
              <a:latin typeface=".VnBodoniH" panose="020B7200000000000000" pitchFamily="34" charset="0"/>
            </a:endParaRPr>
          </a:p>
        </p:txBody>
      </p:sp>
      <p:pic>
        <p:nvPicPr>
          <p:cNvPr id="3074" name="Picture 2" descr="gifs guirlandes / bordures">
            <a:extLst>
              <a:ext uri="{FF2B5EF4-FFF2-40B4-BE49-F238E27FC236}">
                <a16:creationId xmlns:a16="http://schemas.microsoft.com/office/drawing/2014/main" id="{4686E1F0-DDF6-47E7-55A4-7ABAA5916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677920" y="1001928"/>
            <a:ext cx="212736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ifs guirlandes / bordures">
            <a:extLst>
              <a:ext uri="{FF2B5EF4-FFF2-40B4-BE49-F238E27FC236}">
                <a16:creationId xmlns:a16="http://schemas.microsoft.com/office/drawing/2014/main" id="{AC16132F-0CB3-82D7-13E2-61B11A295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42555" y="963017"/>
            <a:ext cx="212736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victory">
            <a:hlinkClick r:id="" action="ppaction://media"/>
            <a:extLst>
              <a:ext uri="{FF2B5EF4-FFF2-40B4-BE49-F238E27FC236}">
                <a16:creationId xmlns:a16="http://schemas.microsoft.com/office/drawing/2014/main" id="{7B4A6BBC-720C-CFF9-D370-66B276606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20475" y="613361"/>
            <a:ext cx="487363" cy="487363"/>
          </a:xfrm>
          <a:prstGeom prst="rect">
            <a:avLst/>
          </a:prstGeom>
        </p:spPr>
      </p:pic>
      <p:pic>
        <p:nvPicPr>
          <p:cNvPr id="4" name="Picture 6" descr="Hình ảnh trái tim - Xã hội - cgvdt.vn">
            <a:extLst>
              <a:ext uri="{FF2B5EF4-FFF2-40B4-BE49-F238E27FC236}">
                <a16:creationId xmlns:a16="http://schemas.microsoft.com/office/drawing/2014/main" id="{E743102B-3B5E-4A01-19CD-C194C984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52" y="3371441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ình ảnh trái tim - Xã hội - cgvdt.vn">
            <a:extLst>
              <a:ext uri="{FF2B5EF4-FFF2-40B4-BE49-F238E27FC236}">
                <a16:creationId xmlns:a16="http://schemas.microsoft.com/office/drawing/2014/main" id="{1DF7CE43-D68D-8BA1-27D2-D40FB2EAF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61896">
            <a:off x="9756845" y="3813067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4484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structures .">
            <a:hlinkClick r:id="" action="ppaction://media"/>
            <a:extLst>
              <a:ext uri="{FF2B5EF4-FFF2-40B4-BE49-F238E27FC236}">
                <a16:creationId xmlns:a16="http://schemas.microsoft.com/office/drawing/2014/main" id="{082B6EED-4E40-9F01-CED4-04CF0BCC9E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35280"/>
            <a:ext cx="12192000" cy="605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7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6">
            <a:extLst>
              <a:ext uri="{FF2B5EF4-FFF2-40B4-BE49-F238E27FC236}">
                <a16:creationId xmlns:a16="http://schemas.microsoft.com/office/drawing/2014/main" id="{E524A423-F244-2009-4F5B-FC99C9039B08}"/>
              </a:ext>
            </a:extLst>
          </p:cNvPr>
          <p:cNvSpPr/>
          <p:nvPr/>
        </p:nvSpPr>
        <p:spPr>
          <a:xfrm>
            <a:off x="866648" y="845758"/>
            <a:ext cx="6142155" cy="768156"/>
          </a:xfrm>
          <a:prstGeom prst="wedgeRoundRectCallout">
            <a:avLst>
              <a:gd name="adj1" fmla="val -47928"/>
              <a:gd name="adj2" fmla="val 8095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Is the picture in the bedroom?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Rounded Rectangular Callout 7">
            <a:extLst>
              <a:ext uri="{FF2B5EF4-FFF2-40B4-BE49-F238E27FC236}">
                <a16:creationId xmlns:a16="http://schemas.microsoft.com/office/drawing/2014/main" id="{C93A8846-E25A-3915-BB08-3319C8B41C99}"/>
              </a:ext>
            </a:extLst>
          </p:cNvPr>
          <p:cNvSpPr/>
          <p:nvPr/>
        </p:nvSpPr>
        <p:spPr>
          <a:xfrm>
            <a:off x="8073570" y="1674636"/>
            <a:ext cx="2753360" cy="736207"/>
          </a:xfrm>
          <a:prstGeom prst="wedgeRoundRectCallout">
            <a:avLst>
              <a:gd name="adj1" fmla="val 54523"/>
              <a:gd name="adj2" fmla="val 8442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 dirty="0">
                <a:solidFill>
                  <a:srgbClr val="002060"/>
                </a:solidFill>
              </a:rPr>
              <a:t>Yes, it is.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032522F-7BB8-9BFE-6218-B510578C926E}"/>
              </a:ext>
            </a:extLst>
          </p:cNvPr>
          <p:cNvSpPr/>
          <p:nvPr/>
        </p:nvSpPr>
        <p:spPr>
          <a:xfrm>
            <a:off x="236728" y="550880"/>
            <a:ext cx="558800" cy="355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Rounded Rectangular Callout 7">
            <a:extLst>
              <a:ext uri="{FF2B5EF4-FFF2-40B4-BE49-F238E27FC236}">
                <a16:creationId xmlns:a16="http://schemas.microsoft.com/office/drawing/2014/main" id="{2703F087-D77C-D374-A3A7-AC0DA431E2E1}"/>
              </a:ext>
            </a:extLst>
          </p:cNvPr>
          <p:cNvSpPr/>
          <p:nvPr/>
        </p:nvSpPr>
        <p:spPr>
          <a:xfrm>
            <a:off x="8073570" y="5128856"/>
            <a:ext cx="2753360" cy="736207"/>
          </a:xfrm>
          <a:prstGeom prst="wedgeRoundRectCallout">
            <a:avLst>
              <a:gd name="adj1" fmla="val 54523"/>
              <a:gd name="adj2" fmla="val 8442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 dirty="0">
                <a:solidFill>
                  <a:srgbClr val="002060"/>
                </a:solidFill>
              </a:rPr>
              <a:t>No, it isn’t.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88E38E-313D-5662-2BB2-3AA0061F8A16}"/>
              </a:ext>
            </a:extLst>
          </p:cNvPr>
          <p:cNvSpPr/>
          <p:nvPr/>
        </p:nvSpPr>
        <p:spPr>
          <a:xfrm>
            <a:off x="307848" y="3547018"/>
            <a:ext cx="558800" cy="355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Rounded Rectangular Callout 6">
            <a:extLst>
              <a:ext uri="{FF2B5EF4-FFF2-40B4-BE49-F238E27FC236}">
                <a16:creationId xmlns:a16="http://schemas.microsoft.com/office/drawing/2014/main" id="{EA6BC913-5E45-5897-D349-EA8A1D70ECD3}"/>
              </a:ext>
            </a:extLst>
          </p:cNvPr>
          <p:cNvSpPr/>
          <p:nvPr/>
        </p:nvSpPr>
        <p:spPr>
          <a:xfrm>
            <a:off x="866647" y="3870374"/>
            <a:ext cx="6142155" cy="768156"/>
          </a:xfrm>
          <a:prstGeom prst="wedgeRoundRectCallout">
            <a:avLst>
              <a:gd name="adj1" fmla="val -47928"/>
              <a:gd name="adj2" fmla="val 8095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Is the mirror in the kitchen?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62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A53B91-912C-9ABB-CE58-9505256CB5AE}"/>
              </a:ext>
            </a:extLst>
          </p:cNvPr>
          <p:cNvSpPr/>
          <p:nvPr/>
        </p:nvSpPr>
        <p:spPr>
          <a:xfrm>
            <a:off x="2647057" y="645160"/>
            <a:ext cx="6750943" cy="14325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.VnBahamasB" panose="020BE200000000000000" pitchFamily="34" charset="0"/>
                <a:ea typeface="Segoe UI Black" panose="020B0A02040204020203" pitchFamily="34" charset="0"/>
              </a:rPr>
              <a:t>Is the ______________ in the _______________?</a:t>
            </a:r>
          </a:p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A3A764-DD7D-D4E2-3ED9-A83AB7228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566" y="3629072"/>
            <a:ext cx="2177141" cy="1867488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9076C586-71FE-6E8F-8118-1FA6D4C1D714}"/>
              </a:ext>
            </a:extLst>
          </p:cNvPr>
          <p:cNvSpPr/>
          <p:nvPr/>
        </p:nvSpPr>
        <p:spPr>
          <a:xfrm>
            <a:off x="4206617" y="2489200"/>
            <a:ext cx="314960" cy="7620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FF0C780-5314-C048-C1AB-5ED51B79EFCB}"/>
              </a:ext>
            </a:extLst>
          </p:cNvPr>
          <p:cNvSpPr/>
          <p:nvPr/>
        </p:nvSpPr>
        <p:spPr>
          <a:xfrm>
            <a:off x="7203440" y="2489200"/>
            <a:ext cx="314960" cy="7620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C404DB-9BEE-1E66-727B-E86B7AF61735}"/>
              </a:ext>
            </a:extLst>
          </p:cNvPr>
          <p:cNvSpPr/>
          <p:nvPr/>
        </p:nvSpPr>
        <p:spPr>
          <a:xfrm rot="286628">
            <a:off x="2905706" y="3567442"/>
            <a:ext cx="2590800" cy="14974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.VnBahamasB" panose="020BE200000000000000" pitchFamily="34" charset="0"/>
              </a:rPr>
              <a:t>Yes, it is.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3135E36-CAEF-1584-5496-92592BAFB1D5}"/>
              </a:ext>
            </a:extLst>
          </p:cNvPr>
          <p:cNvSpPr/>
          <p:nvPr/>
        </p:nvSpPr>
        <p:spPr>
          <a:xfrm rot="21178050">
            <a:off x="6238013" y="3540190"/>
            <a:ext cx="2590800" cy="15620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.VnBahamasB" panose="020BE200000000000000" pitchFamily="34" charset="0"/>
              </a:rPr>
              <a:t>No, it isn’t.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AF33DF-827B-D682-C96E-CC30CC6A9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440" y="309166"/>
            <a:ext cx="2207779" cy="20479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8765C1-B298-5D51-DEB4-5EE23CEEB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91" y="3169920"/>
            <a:ext cx="2370570" cy="2326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0D007A-AE56-AEF2-D152-992EDE7ED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4" y="365046"/>
            <a:ext cx="2415017" cy="242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50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BA8F10-AB89-E8BD-3B11-3B696391E280}"/>
              </a:ext>
            </a:extLst>
          </p:cNvPr>
          <p:cNvSpPr/>
          <p:nvPr/>
        </p:nvSpPr>
        <p:spPr>
          <a:xfrm>
            <a:off x="2682240" y="231249"/>
            <a:ext cx="75692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What can you see in each pictures?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06CC43-22FC-6245-2328-2FC443C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57" y="1145088"/>
            <a:ext cx="5445821" cy="26346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1E19A2-4EE0-E02E-8AD2-FECE4855A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779" y="1094362"/>
            <a:ext cx="6044503" cy="288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ABCA80-ABAA-77C4-E1C5-79BE98F78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868" y="3656592"/>
            <a:ext cx="6044503" cy="27995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BC611E7-A6D1-803A-655F-C2EB39BBB6D9}"/>
              </a:ext>
            </a:extLst>
          </p:cNvPr>
          <p:cNvSpPr/>
          <p:nvPr/>
        </p:nvSpPr>
        <p:spPr>
          <a:xfrm>
            <a:off x="538480" y="1332552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E7280-8E48-7AAE-55AD-09B31A2FB580}"/>
              </a:ext>
            </a:extLst>
          </p:cNvPr>
          <p:cNvSpPr/>
          <p:nvPr/>
        </p:nvSpPr>
        <p:spPr>
          <a:xfrm>
            <a:off x="6248400" y="1374784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A4FB22-56BF-4D29-0F95-5575E3A3885C}"/>
              </a:ext>
            </a:extLst>
          </p:cNvPr>
          <p:cNvSpPr/>
          <p:nvPr/>
        </p:nvSpPr>
        <p:spPr>
          <a:xfrm>
            <a:off x="3345688" y="3844874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1727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53F1B-42A9-C5B7-C358-75703E64B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9033"/>
            <a:ext cx="11958320" cy="601993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E5EE133-0A6C-2BD8-031B-07F71400B8B5}"/>
              </a:ext>
            </a:extLst>
          </p:cNvPr>
          <p:cNvSpPr/>
          <p:nvPr/>
        </p:nvSpPr>
        <p:spPr>
          <a:xfrm>
            <a:off x="619760" y="833120"/>
            <a:ext cx="883920" cy="650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3156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3B94F9-B1E7-77A2-65E6-A76AFA544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754"/>
            <a:ext cx="12395200" cy="607972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C6C52D5-14B7-5FED-59F5-DC714C3ABA5A}"/>
              </a:ext>
            </a:extLst>
          </p:cNvPr>
          <p:cNvSpPr/>
          <p:nvPr/>
        </p:nvSpPr>
        <p:spPr>
          <a:xfrm>
            <a:off x="619760" y="833120"/>
            <a:ext cx="883920" cy="650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426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D578C6-1FF8-BDA8-0783-A4FB8C093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400"/>
            <a:ext cx="12192000" cy="600456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EBDD6B9-B2AB-A0CE-00F3-A6C8C2DAC6E7}"/>
              </a:ext>
            </a:extLst>
          </p:cNvPr>
          <p:cNvSpPr/>
          <p:nvPr/>
        </p:nvSpPr>
        <p:spPr>
          <a:xfrm>
            <a:off x="619760" y="833120"/>
            <a:ext cx="883920" cy="650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1408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6CC43-22FC-6245-2328-2FC443C98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58" y="794388"/>
            <a:ext cx="5445821" cy="26346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1E19A2-4EE0-E02E-8AD2-FECE4855A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779" y="767567"/>
            <a:ext cx="6044503" cy="288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ABCA80-ABAA-77C4-E1C5-79BE98F78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4868" y="3455821"/>
            <a:ext cx="6044503" cy="27995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BC611E7-A6D1-803A-655F-C2EB39BBB6D9}"/>
              </a:ext>
            </a:extLst>
          </p:cNvPr>
          <p:cNvSpPr/>
          <p:nvPr/>
        </p:nvSpPr>
        <p:spPr>
          <a:xfrm>
            <a:off x="538480" y="1332552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E7280-8E48-7AAE-55AD-09B31A2FB580}"/>
              </a:ext>
            </a:extLst>
          </p:cNvPr>
          <p:cNvSpPr/>
          <p:nvPr/>
        </p:nvSpPr>
        <p:spPr>
          <a:xfrm>
            <a:off x="6299261" y="1303664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A4FB22-56BF-4D29-0F95-5575E3A3885C}"/>
              </a:ext>
            </a:extLst>
          </p:cNvPr>
          <p:cNvSpPr/>
          <p:nvPr/>
        </p:nvSpPr>
        <p:spPr>
          <a:xfrm>
            <a:off x="3345688" y="3844874"/>
            <a:ext cx="629920" cy="5181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H" panose="020BE200000000000000" pitchFamily="34" charset="0"/>
              </a:rPr>
              <a:t>3</a:t>
            </a:r>
          </a:p>
        </p:txBody>
      </p:sp>
      <p:pic>
        <p:nvPicPr>
          <p:cNvPr id="2" name="nhạc đếm giờ">
            <a:hlinkClick r:id="" action="ppaction://media"/>
            <a:extLst>
              <a:ext uri="{FF2B5EF4-FFF2-40B4-BE49-F238E27FC236}">
                <a16:creationId xmlns:a16="http://schemas.microsoft.com/office/drawing/2014/main" id="{3D2F9DF8-A959-63CD-44D3-C2B9B42EC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805" y="5013325"/>
            <a:ext cx="487363" cy="4873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DFA59E-1B6A-8782-53E7-62B8AC6C7771}"/>
              </a:ext>
            </a:extLst>
          </p:cNvPr>
          <p:cNvSpPr/>
          <p:nvPr/>
        </p:nvSpPr>
        <p:spPr>
          <a:xfrm>
            <a:off x="421958" y="365760"/>
            <a:ext cx="3723322" cy="5181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E. Ask , answer</a:t>
            </a:r>
          </a:p>
        </p:txBody>
      </p:sp>
    </p:spTree>
    <p:extLst>
      <p:ext uri="{BB962C8B-B14F-4D97-AF65-F5344CB8AC3E}">
        <p14:creationId xmlns:p14="http://schemas.microsoft.com/office/powerpoint/2010/main" val="24766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54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293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02204F-7F66-7E52-737E-C558D1D23883}"/>
              </a:ext>
            </a:extLst>
          </p:cNvPr>
          <p:cNvSpPr/>
          <p:nvPr/>
        </p:nvSpPr>
        <p:spPr>
          <a:xfrm>
            <a:off x="0" y="1158240"/>
            <a:ext cx="12192000" cy="5212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.VnArial Narrow" panose="020B7200000000000000" pitchFamily="34" charset="0"/>
              </a:rPr>
              <a:t>       </a:t>
            </a:r>
          </a:p>
          <a:p>
            <a:endParaRPr lang="en-US" sz="2400" dirty="0">
              <a:solidFill>
                <a:srgbClr val="FF0000"/>
              </a:solidFill>
              <a:latin typeface=".VnArial Narrow" panose="020B7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Table , table, table                                               Picture, picture, picture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Is the table in the living room?                        Is the picture in the bedroom?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Yes, it is                                                                  Yes, it is</a:t>
            </a:r>
          </a:p>
          <a:p>
            <a:endParaRPr lang="en-US" sz="2400" dirty="0">
              <a:solidFill>
                <a:srgbClr val="FF0000"/>
              </a:solidFill>
              <a:latin typeface=".VnBahamasBH" panose="020BE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Mirror, mirror, mirror                                   Sofa, sofa, sofa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Is the mirror in the living room?                   Is the sofa in the kitchen?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No, it isn’t                                                             No, it isn’t</a:t>
            </a:r>
          </a:p>
          <a:p>
            <a:endParaRPr lang="en-US" sz="2400" dirty="0">
              <a:solidFill>
                <a:srgbClr val="FF0000"/>
              </a:solidFill>
              <a:latin typeface=".VnBahamasBH" panose="020BE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                                           Living room, bedroom, kitchen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                                                        I Love my house!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AB33E2D-B3CC-0CE6-39A7-C66C9457A5DF}"/>
              </a:ext>
            </a:extLst>
          </p:cNvPr>
          <p:cNvSpPr/>
          <p:nvPr/>
        </p:nvSpPr>
        <p:spPr>
          <a:xfrm>
            <a:off x="4143983" y="294640"/>
            <a:ext cx="3511685" cy="10185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.VnBahamasBH" panose="020BE200000000000000" pitchFamily="34" charset="0"/>
              </a:rPr>
              <a:t>THE CHANT 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.VnBahamasBH" panose="020BE200000000000000" pitchFamily="34" charset="0"/>
              </a:rPr>
              <a:t>“ MY HOUSE”</a:t>
            </a:r>
          </a:p>
        </p:txBody>
      </p:sp>
    </p:spTree>
    <p:extLst>
      <p:ext uri="{BB962C8B-B14F-4D97-AF65-F5344CB8AC3E}">
        <p14:creationId xmlns:p14="http://schemas.microsoft.com/office/powerpoint/2010/main" val="4011613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02204F-7F66-7E52-737E-C558D1D23883}"/>
              </a:ext>
            </a:extLst>
          </p:cNvPr>
          <p:cNvSpPr/>
          <p:nvPr/>
        </p:nvSpPr>
        <p:spPr>
          <a:xfrm>
            <a:off x="0" y="1158240"/>
            <a:ext cx="12192000" cy="5212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.VnArial Narrow" panose="020B7200000000000000" pitchFamily="34" charset="0"/>
              </a:rPr>
              <a:t>       </a:t>
            </a:r>
          </a:p>
          <a:p>
            <a:endParaRPr lang="en-US" sz="2400" dirty="0">
              <a:solidFill>
                <a:srgbClr val="FF0000"/>
              </a:solidFill>
              <a:latin typeface=".VnArial Narrow" panose="020B7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Table , table, table                                               Picture, picture, picture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Is the table in the living room?                        Is the picture in the bedroom?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Yes, it is                                                                  Yes, it is</a:t>
            </a:r>
          </a:p>
          <a:p>
            <a:endParaRPr lang="en-US" sz="2400" dirty="0">
              <a:solidFill>
                <a:srgbClr val="FF0000"/>
              </a:solidFill>
              <a:latin typeface=".VnBahamasBH" panose="020BE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Mirror, mirror, mirror                                   Sofa, sofa, sofa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Is the mirror in the living room?                   Is the sofa in the kitchen?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No, it isn’t                                                             No, it isn’t</a:t>
            </a:r>
          </a:p>
          <a:p>
            <a:endParaRPr lang="en-US" sz="2400" dirty="0">
              <a:solidFill>
                <a:srgbClr val="FF0000"/>
              </a:solidFill>
              <a:latin typeface=".VnBahamasBH" panose="020BE200000000000000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                                           Living room, bedroom, kitchen</a:t>
            </a:r>
          </a:p>
          <a:p>
            <a:r>
              <a:rPr lang="en-US" sz="2400" dirty="0">
                <a:solidFill>
                  <a:srgbClr val="FF0000"/>
                </a:solidFill>
                <a:latin typeface=".VnBahamasBH" panose="020BE200000000000000" pitchFamily="34" charset="0"/>
              </a:rPr>
              <a:t>                                                          I Love my house!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AB33E2D-B3CC-0CE6-39A7-C66C9457A5DF}"/>
              </a:ext>
            </a:extLst>
          </p:cNvPr>
          <p:cNvSpPr/>
          <p:nvPr/>
        </p:nvSpPr>
        <p:spPr>
          <a:xfrm>
            <a:off x="4143983" y="294640"/>
            <a:ext cx="3511685" cy="10185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.VnBahamasBH" panose="020BE200000000000000" pitchFamily="34" charset="0"/>
              </a:rPr>
              <a:t>THE CHANT 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.VnBahamasBH" panose="020BE200000000000000" pitchFamily="34" charset="0"/>
              </a:rPr>
              <a:t>“ MY HOUSE”</a:t>
            </a:r>
          </a:p>
        </p:txBody>
      </p:sp>
      <p:pic>
        <p:nvPicPr>
          <p:cNvPr id="2" name="chant my house chuan (1)">
            <a:hlinkClick r:id="" action="ppaction://media"/>
            <a:extLst>
              <a:ext uri="{FF2B5EF4-FFF2-40B4-BE49-F238E27FC236}">
                <a16:creationId xmlns:a16="http://schemas.microsoft.com/office/drawing/2014/main" id="{AE69259E-F982-D17C-B5C4-FB2E002523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59342" y="5283200"/>
            <a:ext cx="1932658" cy="108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1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C1F83D-86E1-77D6-F112-F813B5F40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009"/>
            <a:ext cx="12192000" cy="620998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C4EAC86-89DB-71EA-A334-019294156A12}"/>
              </a:ext>
            </a:extLst>
          </p:cNvPr>
          <p:cNvSpPr/>
          <p:nvPr/>
        </p:nvSpPr>
        <p:spPr>
          <a:xfrm>
            <a:off x="1780163" y="324010"/>
            <a:ext cx="8803532" cy="15534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BodoniH" panose="020B7200000000000000" pitchFamily="34" charset="0"/>
              </a:rPr>
              <a:t>TAN DAN PRIMARY SCHOOL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09B05-DE06-83F3-7A85-75D712116C71}"/>
              </a:ext>
            </a:extLst>
          </p:cNvPr>
          <p:cNvSpPr txBox="1"/>
          <p:nvPr/>
        </p:nvSpPr>
        <p:spPr>
          <a:xfrm>
            <a:off x="2204720" y="2412462"/>
            <a:ext cx="82079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.VnCooperH" panose="020B7200000000000000" pitchFamily="34" charset="0"/>
              </a:rPr>
              <a:t>         </a:t>
            </a:r>
          </a:p>
          <a:p>
            <a:r>
              <a:rPr lang="en-US" sz="2800" dirty="0">
                <a:solidFill>
                  <a:srgbClr val="FF0000"/>
                </a:solidFill>
                <a:latin typeface=".VnCooperH" panose="020B7200000000000000" pitchFamily="34" charset="0"/>
              </a:rPr>
              <a:t>       </a:t>
            </a:r>
            <a:r>
              <a:rPr lang="en-US" sz="3600" dirty="0">
                <a:solidFill>
                  <a:srgbClr val="FF0000"/>
                </a:solidFill>
                <a:latin typeface=".VnCooperH" panose="020B7200000000000000" pitchFamily="34" charset="0"/>
              </a:rPr>
              <a:t>WELCOME TO OUR CLASS</a:t>
            </a:r>
          </a:p>
          <a:p>
            <a:endParaRPr lang="en-US" sz="2800" dirty="0">
              <a:latin typeface=".VnCooperH" panose="020B7200000000000000" pitchFamily="34" charset="0"/>
            </a:endParaRPr>
          </a:p>
          <a:p>
            <a:endParaRPr lang="en-US" sz="2800" dirty="0">
              <a:latin typeface=".VnCooperH" panose="020B7200000000000000" pitchFamily="34" charset="0"/>
            </a:endParaRPr>
          </a:p>
          <a:p>
            <a:r>
              <a:rPr lang="en-US" dirty="0">
                <a:latin typeface=".VnBodoniH" panose="020B7200000000000000" pitchFamily="34" charset="0"/>
              </a:rPr>
              <a:t>                        Teacher  : Le </a:t>
            </a:r>
            <a:r>
              <a:rPr lang="en-US" dirty="0" err="1">
                <a:latin typeface=".VnBodoniH" panose="020B7200000000000000" pitchFamily="34" charset="0"/>
              </a:rPr>
              <a:t>Thi</a:t>
            </a:r>
            <a:r>
              <a:rPr lang="en-US" dirty="0">
                <a:latin typeface=".VnBodoniH" panose="020B7200000000000000" pitchFamily="34" charset="0"/>
              </a:rPr>
              <a:t> Dung </a:t>
            </a:r>
          </a:p>
          <a:p>
            <a:endParaRPr lang="en-US" dirty="0">
              <a:latin typeface=".VnBodoniH" panose="020B7200000000000000" pitchFamily="34" charset="0"/>
            </a:endParaRPr>
          </a:p>
          <a:p>
            <a:endParaRPr lang="en-US" dirty="0">
              <a:latin typeface=".VnBodoniH" panose="020B7200000000000000" pitchFamily="34" charset="0"/>
            </a:endParaRPr>
          </a:p>
          <a:p>
            <a:endParaRPr lang="en-US" dirty="0">
              <a:latin typeface=".VnBodoniH" panose="020B7200000000000000" pitchFamily="34" charset="0"/>
            </a:endParaRPr>
          </a:p>
        </p:txBody>
      </p:sp>
      <p:pic>
        <p:nvPicPr>
          <p:cNvPr id="3074" name="Picture 2" descr="gifs guirlandes / bordures">
            <a:extLst>
              <a:ext uri="{FF2B5EF4-FFF2-40B4-BE49-F238E27FC236}">
                <a16:creationId xmlns:a16="http://schemas.microsoft.com/office/drawing/2014/main" id="{4686E1F0-DDF6-47E7-55A4-7ABAA5916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677920" y="1001928"/>
            <a:ext cx="212736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ifs guirlandes / bordures">
            <a:extLst>
              <a:ext uri="{FF2B5EF4-FFF2-40B4-BE49-F238E27FC236}">
                <a16:creationId xmlns:a16="http://schemas.microsoft.com/office/drawing/2014/main" id="{AC16132F-0CB3-82D7-13E2-61B11A295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42555" y="963017"/>
            <a:ext cx="212736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ình ảnh trái tim - Xã hội - cgvdt.vn">
            <a:extLst>
              <a:ext uri="{FF2B5EF4-FFF2-40B4-BE49-F238E27FC236}">
                <a16:creationId xmlns:a16="http://schemas.microsoft.com/office/drawing/2014/main" id="{E743102B-3B5E-4A01-19CD-C194C984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52" y="3371441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ình ảnh trái tim - Xã hội - cgvdt.vn">
            <a:extLst>
              <a:ext uri="{FF2B5EF4-FFF2-40B4-BE49-F238E27FC236}">
                <a16:creationId xmlns:a16="http://schemas.microsoft.com/office/drawing/2014/main" id="{1DF7CE43-D68D-8BA1-27D2-D40FB2EAF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61896">
            <a:off x="9756845" y="3813067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1236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30" y="2118088"/>
            <a:ext cx="5438775" cy="4476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996" y="2554606"/>
            <a:ext cx="5067300" cy="3943350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998617" y="1208315"/>
            <a:ext cx="5904685" cy="664293"/>
          </a:xfrm>
          <a:prstGeom prst="wedgeRoundRectCallout">
            <a:avLst>
              <a:gd name="adj1" fmla="val 44954"/>
              <a:gd name="adj2" fmla="val 152134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Is the table in the living room?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0123713" y="1872608"/>
            <a:ext cx="1887993" cy="709103"/>
          </a:xfrm>
          <a:prstGeom prst="wedgeRoundRectCallout">
            <a:avLst>
              <a:gd name="adj1" fmla="val -43832"/>
              <a:gd name="adj2" fmla="val 8686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 dirty="0">
                <a:solidFill>
                  <a:srgbClr val="002060"/>
                </a:solidFill>
              </a:rPr>
              <a:t>Yes, it is.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7903302" y="2093867"/>
            <a:ext cx="1767840" cy="664293"/>
          </a:xfrm>
          <a:prstGeom prst="wedgeRoundRectCallout">
            <a:avLst>
              <a:gd name="adj1" fmla="val -54709"/>
              <a:gd name="adj2" fmla="val 78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Correct.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CAA894-0274-89D0-A46F-37864916A923}"/>
              </a:ext>
            </a:extLst>
          </p:cNvPr>
          <p:cNvSpPr/>
          <p:nvPr/>
        </p:nvSpPr>
        <p:spPr>
          <a:xfrm>
            <a:off x="142240" y="410621"/>
            <a:ext cx="5130800" cy="5522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F. Play the Memory game</a:t>
            </a:r>
          </a:p>
        </p:txBody>
      </p:sp>
    </p:spTree>
    <p:extLst>
      <p:ext uri="{BB962C8B-B14F-4D97-AF65-F5344CB8AC3E}">
        <p14:creationId xmlns:p14="http://schemas.microsoft.com/office/powerpoint/2010/main" val="1605222640"/>
      </p:ext>
    </p:extLst>
  </p:cSld>
  <p:clrMapOvr>
    <a:masterClrMapping/>
  </p:clrMapOvr>
  <p:transition spd="med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926" y="400899"/>
            <a:ext cx="4275594" cy="92333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400" b="1" i="1" dirty="0">
                <a:solidFill>
                  <a:srgbClr val="FF0000"/>
                </a:solidFill>
                <a:highlight>
                  <a:srgbClr val="F9C567"/>
                </a:highlight>
                <a:cs typeface="Times New Roman" panose="02020603050405020304" pitchFamily="18" charset="0"/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 rot="464639">
            <a:off x="368032" y="1670978"/>
            <a:ext cx="4917238" cy="410881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500" b="1" i="1" dirty="0">
                <a:solidFill>
                  <a:srgbClr val="FF0000"/>
                </a:solidFill>
                <a:highlight>
                  <a:srgbClr val="FFFF00"/>
                </a:highlight>
              </a:rPr>
              <a:t>Vocabularies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         </a:t>
            </a:r>
            <a:r>
              <a:rPr lang="en-US" sz="3600" b="1" dirty="0">
                <a:solidFill>
                  <a:srgbClr val="0070C0"/>
                </a:solidFill>
                <a:latin typeface=".VnArial Narrow" panose="020B7200000000000000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.VnArial Narrow" panose="020B7200000000000000" pitchFamily="34" charset="0"/>
              </a:rPr>
              <a:t>Revision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(</a:t>
            </a:r>
            <a:r>
              <a:rPr lang="en-US" sz="3600" i="1" dirty="0">
                <a:solidFill>
                  <a:srgbClr val="0070C0"/>
                </a:solidFill>
                <a:latin typeface=".VnBahamasB" panose="020BE200000000000000" pitchFamily="34" charset="0"/>
              </a:rPr>
              <a:t>bedroom, bathroom , living room, kitchen, mirror, table, sofa, picture, … ).</a:t>
            </a:r>
            <a:endParaRPr lang="en-US" sz="3600" b="1" i="1" dirty="0">
              <a:solidFill>
                <a:srgbClr val="0070C0"/>
              </a:solidFill>
              <a:latin typeface=".VnBahamasB" panose="020BE200000000000000" pitchFamily="34" charset="0"/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21304242">
            <a:off x="5492885" y="1570300"/>
            <a:ext cx="6577425" cy="424731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500" b="1" i="1" dirty="0">
                <a:solidFill>
                  <a:srgbClr val="FF0000"/>
                </a:solidFill>
                <a:highlight>
                  <a:srgbClr val="FFFF00"/>
                </a:highlight>
              </a:rPr>
              <a:t>Structures/ Sentence patterns</a:t>
            </a:r>
          </a:p>
          <a:p>
            <a:r>
              <a:rPr lang="en-US" sz="3600" i="1" dirty="0">
                <a:solidFill>
                  <a:srgbClr val="0070C0"/>
                </a:solidFill>
                <a:latin typeface=".VnBahamasB" panose="020BE200000000000000" pitchFamily="34" charset="0"/>
              </a:rPr>
              <a:t>Is the picture in the bedroom?</a:t>
            </a:r>
          </a:p>
          <a:p>
            <a:r>
              <a:rPr lang="en-US" sz="3600" i="1" dirty="0">
                <a:solidFill>
                  <a:srgbClr val="0070C0"/>
                </a:solidFill>
                <a:latin typeface=".VnBahamasB" panose="020BE200000000000000" pitchFamily="34" charset="0"/>
              </a:rPr>
              <a:t>Yes, it is.</a:t>
            </a:r>
          </a:p>
          <a:p>
            <a:endParaRPr lang="en-US" sz="3600" i="1" dirty="0">
              <a:solidFill>
                <a:srgbClr val="0070C0"/>
              </a:solidFill>
              <a:latin typeface=".VnBahamasB" panose="020BE200000000000000" pitchFamily="34" charset="0"/>
            </a:endParaRPr>
          </a:p>
          <a:p>
            <a:r>
              <a:rPr lang="en-US" sz="3600" i="1" dirty="0">
                <a:solidFill>
                  <a:srgbClr val="0070C0"/>
                </a:solidFill>
                <a:latin typeface=".VnBahamasB" panose="020BE200000000000000" pitchFamily="34" charset="0"/>
              </a:rPr>
              <a:t>Is the mirror in the living room?</a:t>
            </a:r>
          </a:p>
          <a:p>
            <a:r>
              <a:rPr lang="en-US" sz="3600" i="1" dirty="0">
                <a:solidFill>
                  <a:srgbClr val="0070C0"/>
                </a:solidFill>
                <a:latin typeface=".VnBahamasB" panose="020BE200000000000000" pitchFamily="34" charset="0"/>
              </a:rPr>
              <a:t> No, it isn’t.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ết 1 đoạn văn về ngôi nhà của em bằng Tiếng Anh lớp 6 (7 mẫu)">
            <a:extLst>
              <a:ext uri="{FF2B5EF4-FFF2-40B4-BE49-F238E27FC236}">
                <a16:creationId xmlns:a16="http://schemas.microsoft.com/office/drawing/2014/main" id="{CA351E57-628E-979A-79A7-5C0F68AB6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763" y="498792"/>
            <a:ext cx="4207973" cy="219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 Bạn Học Sinh Nên Chuẩn Bị Gì Cho Lớp 12 Từ Hè ?">
            <a:extLst>
              <a:ext uri="{FF2B5EF4-FFF2-40B4-BE49-F238E27FC236}">
                <a16:creationId xmlns:a16="http://schemas.microsoft.com/office/drawing/2014/main" id="{B2126D11-579B-D535-8D48-EA55CFC48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2" y="604394"/>
            <a:ext cx="3964270" cy="219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trái tim - Xã hội - cgvdt.vn">
            <a:extLst>
              <a:ext uri="{FF2B5EF4-FFF2-40B4-BE49-F238E27FC236}">
                <a16:creationId xmlns:a16="http://schemas.microsoft.com/office/drawing/2014/main" id="{02658F89-6406-9ACD-642F-74B3BE606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758" y="1097278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iếng Anh cho trẻ em theo chủ đề Family - Gia đình">
            <a:extLst>
              <a:ext uri="{FF2B5EF4-FFF2-40B4-BE49-F238E27FC236}">
                <a16:creationId xmlns:a16="http://schemas.microsoft.com/office/drawing/2014/main" id="{E44C9E97-96EF-F3D9-ED6A-1A8470F58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503" y="3597413"/>
            <a:ext cx="3727767" cy="242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Hình ảnh trái tim - Xã hội - cgvdt.vn">
            <a:extLst>
              <a:ext uri="{FF2B5EF4-FFF2-40B4-BE49-F238E27FC236}">
                <a16:creationId xmlns:a16="http://schemas.microsoft.com/office/drawing/2014/main" id="{543F1B34-6DD9-07D8-D104-165913D02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9345">
            <a:off x="1605241" y="3445459"/>
            <a:ext cx="2296675" cy="13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ình ảnh trái tim - Xã hội - cgvdt.vn">
            <a:extLst>
              <a:ext uri="{FF2B5EF4-FFF2-40B4-BE49-F238E27FC236}">
                <a16:creationId xmlns:a16="http://schemas.microsoft.com/office/drawing/2014/main" id="{E302BF7F-10E2-D9DD-4B95-FF8CC52E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104">
            <a:off x="8543298" y="3429000"/>
            <a:ext cx="1923289" cy="11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06561D1-B251-774C-4D28-5B8C7282A0D0}"/>
              </a:ext>
            </a:extLst>
          </p:cNvPr>
          <p:cNvSpPr/>
          <p:nvPr/>
        </p:nvSpPr>
        <p:spPr>
          <a:xfrm>
            <a:off x="2639990" y="2803399"/>
            <a:ext cx="7142479" cy="7600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BahamasB" panose="020BE200000000000000" pitchFamily="34" charset="0"/>
              </a:rPr>
              <a:t>Our house is place for family reunion.</a:t>
            </a:r>
          </a:p>
        </p:txBody>
      </p:sp>
    </p:spTree>
    <p:extLst>
      <p:ext uri="{BB962C8B-B14F-4D97-AF65-F5344CB8AC3E}">
        <p14:creationId xmlns:p14="http://schemas.microsoft.com/office/powerpoint/2010/main" val="308455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e Positive Be Happy">
            <a:extLst>
              <a:ext uri="{FF2B5EF4-FFF2-40B4-BE49-F238E27FC236}">
                <a16:creationId xmlns:a16="http://schemas.microsoft.com/office/drawing/2014/main" id="{285B93E1-2973-FB59-9571-7C74645D0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89" y="523557"/>
            <a:ext cx="3827009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e kind to everyone (A song about being kind) - YouTube">
            <a:extLst>
              <a:ext uri="{FF2B5EF4-FFF2-40B4-BE49-F238E27FC236}">
                <a16:creationId xmlns:a16="http://schemas.microsoft.com/office/drawing/2014/main" id="{418452E1-C3D2-1B18-37E5-CEBAC908F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00" y="3774599"/>
            <a:ext cx="3931920" cy="261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ational Smile Day 2023: 5 tips to make a stranger smile - Hindustan Times">
            <a:extLst>
              <a:ext uri="{FF2B5EF4-FFF2-40B4-BE49-F238E27FC236}">
                <a16:creationId xmlns:a16="http://schemas.microsoft.com/office/drawing/2014/main" id="{7668D1FA-43F5-2906-E6D7-5946E046E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653" y="5235099"/>
            <a:ext cx="2228653" cy="125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National Smile Day 2023: 5 tips to make a stranger smile - Hindustan Times">
            <a:extLst>
              <a:ext uri="{FF2B5EF4-FFF2-40B4-BE49-F238E27FC236}">
                <a16:creationId xmlns:a16="http://schemas.microsoft.com/office/drawing/2014/main" id="{4D9603C5-1C89-6E4D-4AD8-CF413DA7D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5099"/>
            <a:ext cx="2228653" cy="125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Why is the heart a symbol of love? | Vermont Public">
            <a:extLst>
              <a:ext uri="{FF2B5EF4-FFF2-40B4-BE49-F238E27FC236}">
                <a16:creationId xmlns:a16="http://schemas.microsoft.com/office/drawing/2014/main" id="{7323FC87-99EB-BFD6-4719-B20887536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347" y="322581"/>
            <a:ext cx="2228653" cy="133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B2FF151D-C7AE-9D31-E0E7-95087A11C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424" y="1656079"/>
            <a:ext cx="23812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The Power of a Smile">
            <a:extLst>
              <a:ext uri="{FF2B5EF4-FFF2-40B4-BE49-F238E27FC236}">
                <a16:creationId xmlns:a16="http://schemas.microsoft.com/office/drawing/2014/main" id="{4BE1926D-1743-0D12-F2D2-BCA6745BE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90" y="3585368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ree Vector | Family members holding a heart with a message of love">
            <a:extLst>
              <a:ext uri="{FF2B5EF4-FFF2-40B4-BE49-F238E27FC236}">
                <a16:creationId xmlns:a16="http://schemas.microsoft.com/office/drawing/2014/main" id="{BBAE92BF-7BE7-092B-388C-FB1A21A76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171" y="1767999"/>
            <a:ext cx="3589506" cy="332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Why is the heart a symbol of love? | Vermont Public">
            <a:extLst>
              <a:ext uri="{FF2B5EF4-FFF2-40B4-BE49-F238E27FC236}">
                <a16:creationId xmlns:a16="http://schemas.microsoft.com/office/drawing/2014/main" id="{647D625E-4C09-2909-B033-701B2F5B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36" y="322580"/>
            <a:ext cx="2600325" cy="133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7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2E7F9AE-BDA1-B90D-653C-AB3B2B1C5060}"/>
              </a:ext>
            </a:extLst>
          </p:cNvPr>
          <p:cNvSpPr/>
          <p:nvPr/>
        </p:nvSpPr>
        <p:spPr>
          <a:xfrm>
            <a:off x="2926080" y="314960"/>
            <a:ext cx="6136640" cy="12496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.VnBahamasB" panose="020BE200000000000000" pitchFamily="34" charset="0"/>
              </a:rPr>
              <a:t>The song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  <a:latin typeface=".VnBahamasB" panose="020BE200000000000000" pitchFamily="34" charset="0"/>
              </a:rPr>
              <a:t>“ I love </a:t>
            </a:r>
            <a:r>
              <a:rPr lang="en-US" sz="4000">
                <a:solidFill>
                  <a:srgbClr val="FF0000"/>
                </a:solidFill>
                <a:latin typeface=".VnBahamasB" panose="020BE200000000000000" pitchFamily="34" charset="0"/>
              </a:rPr>
              <a:t>my house”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79D8DF52-437E-DC5C-F8FA-1C87A17B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10" y="2137410"/>
            <a:ext cx="23812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ình ảnh trái tim - Xã hội - cgvdt.vn">
            <a:extLst>
              <a:ext uri="{FF2B5EF4-FFF2-40B4-BE49-F238E27FC236}">
                <a16:creationId xmlns:a16="http://schemas.microsoft.com/office/drawing/2014/main" id="{4B4BAE3D-3B8F-9B06-2FA9-B708E7B6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05" y="4473924"/>
            <a:ext cx="3129280" cy="170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ình ảnh trái tim - Xã hội - cgvdt.vn">
            <a:extLst>
              <a:ext uri="{FF2B5EF4-FFF2-40B4-BE49-F238E27FC236}">
                <a16:creationId xmlns:a16="http://schemas.microsoft.com/office/drawing/2014/main" id="{14B33B66-F4ED-7BC3-48D0-9FFFB9368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8565">
            <a:off x="6278880" y="4359275"/>
            <a:ext cx="3129280" cy="170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iết 1 đoạn văn về ngôi nhà của em bằng Tiếng Anh lớp 6 (7 mẫu)">
            <a:extLst>
              <a:ext uri="{FF2B5EF4-FFF2-40B4-BE49-F238E27FC236}">
                <a16:creationId xmlns:a16="http://schemas.microsoft.com/office/drawing/2014/main" id="{BA1981C6-A89E-0C25-19DC-4548EBECA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733" y="1862455"/>
            <a:ext cx="4207973" cy="219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ình ảnh Khăn Quàng đỏ Giáo Viên Học Sinh Ngày Giáo Dục PNG , đồng Phục Học  Sinh, Cô Bé, Học Hỏi PNG và Vector với nền trong suốt để tải xuống">
            <a:extLst>
              <a:ext uri="{FF2B5EF4-FFF2-40B4-BE49-F238E27FC236}">
                <a16:creationId xmlns:a16="http://schemas.microsoft.com/office/drawing/2014/main" id="{82E53C46-AE2A-822A-26CB-B419607CB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05" y="1862455"/>
            <a:ext cx="2085975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73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 love my house">
            <a:hlinkClick r:id="" action="ppaction://media"/>
            <a:extLst>
              <a:ext uri="{FF2B5EF4-FFF2-40B4-BE49-F238E27FC236}">
                <a16:creationId xmlns:a16="http://schemas.microsoft.com/office/drawing/2014/main" id="{AD3237B2-DD00-4A0C-7BDD-E42C3DBF5F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4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0E410D-7285-9A73-9FDA-F7316D6FE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2374"/>
            <a:ext cx="12192001" cy="60992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9AA426-08A5-2E30-ECDC-48A2C06D3C39}"/>
              </a:ext>
            </a:extLst>
          </p:cNvPr>
          <p:cNvSpPr/>
          <p:nvPr/>
        </p:nvSpPr>
        <p:spPr>
          <a:xfrm>
            <a:off x="4214712" y="1178724"/>
            <a:ext cx="3492188" cy="92333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Homelink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5DAB90-216C-D856-E8F3-D6A886AB09B5}"/>
              </a:ext>
            </a:extLst>
          </p:cNvPr>
          <p:cNvSpPr/>
          <p:nvPr/>
        </p:nvSpPr>
        <p:spPr>
          <a:xfrm>
            <a:off x="1463040" y="2460145"/>
            <a:ext cx="7914639" cy="36009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200" dirty="0">
                <a:solidFill>
                  <a:srgbClr val="002060"/>
                </a:solidFill>
                <a:latin typeface=".VnBahamasB" panose="020BE200000000000000" pitchFamily="34" charset="0"/>
                <a:ea typeface="Calibri" panose="020F0502020204030204" pitchFamily="34" charset="0"/>
              </a:rPr>
              <a:t>M</a:t>
            </a:r>
            <a:r>
              <a:rPr lang="en-US" sz="3200" dirty="0">
                <a:solidFill>
                  <a:srgbClr val="002060"/>
                </a:solidFill>
                <a:effectLst/>
                <a:latin typeface=".VnBahamasB" panose="020BE200000000000000" pitchFamily="34" charset="0"/>
                <a:ea typeface="Calibri" panose="020F0502020204030204" pitchFamily="34" charset="0"/>
              </a:rPr>
              <a:t>ake a video about </a:t>
            </a:r>
            <a:r>
              <a:rPr lang="en-US" sz="3200" dirty="0">
                <a:solidFill>
                  <a:srgbClr val="002060"/>
                </a:solidFill>
                <a:effectLst/>
                <a:latin typeface=".VnBahamasB" panose="020BE200000000000000" pitchFamily="34" charset="0"/>
                <a:ea typeface="Times New Roman" panose="02020603050405020304" pitchFamily="18" charset="0"/>
              </a:rPr>
              <a:t>the things and the rooms in the house by using the sentence pattern</a:t>
            </a:r>
            <a:r>
              <a:rPr lang="en-US" sz="3200" dirty="0">
                <a:solidFill>
                  <a:srgbClr val="002060"/>
                </a:solidFill>
                <a:effectLst/>
                <a:latin typeface=".VnBahamasB" panose="020BE200000000000000" pitchFamily="34" charset="0"/>
                <a:ea typeface="Calibri" panose="020F050202020403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.VnBahamasB" panose="020BE200000000000000" pitchFamily="34" charset="0"/>
              </a:rPr>
              <a:t> ( work in group of 6)</a:t>
            </a:r>
          </a:p>
          <a:p>
            <a:pPr marL="571500" indent="-571500">
              <a:buFontTx/>
              <a:buChar char="-"/>
            </a:pPr>
            <a:endParaRPr lang="en-US" sz="3200" b="1" i="1" dirty="0">
              <a:solidFill>
                <a:srgbClr val="002060"/>
              </a:solidFill>
              <a:latin typeface=".VnBahamasB" panose="020BE200000000000000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3200" b="1" i="1" dirty="0">
                <a:solidFill>
                  <a:srgbClr val="002060"/>
                </a:solidFill>
                <a:latin typeface=".VnBahamasB" panose="020BE200000000000000" pitchFamily="34" charset="0"/>
              </a:rPr>
              <a:t>Prepare the next lesson (page 61 - Student Book)</a:t>
            </a:r>
          </a:p>
          <a:p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22870"/>
      </p:ext>
    </p:extLst>
  </p:cSld>
  <p:clrMapOvr>
    <a:masterClrMapping/>
  </p:clrMapOvr>
  <p:transition spd="med">
    <p:split orient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Page 2 | Kids team Vectors &amp; Illustrations for Free Download | Freepik">
            <a:extLst>
              <a:ext uri="{FF2B5EF4-FFF2-40B4-BE49-F238E27FC236}">
                <a16:creationId xmlns:a16="http://schemas.microsoft.com/office/drawing/2014/main" id="{DD806D9D-05FE-3D23-C4D2-5BA7706603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Page 2 | Kids team Vectors &amp; Illustrations for Free Download | Freepik">
            <a:extLst>
              <a:ext uri="{FF2B5EF4-FFF2-40B4-BE49-F238E27FC236}">
                <a16:creationId xmlns:a16="http://schemas.microsoft.com/office/drawing/2014/main" id="{2313D3A8-55CA-784B-007C-86A8F9D57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3" y="495929"/>
            <a:ext cx="12024527" cy="586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hạc victory">
            <a:hlinkClick r:id="" action="ppaction://media"/>
            <a:extLst>
              <a:ext uri="{FF2B5EF4-FFF2-40B4-BE49-F238E27FC236}">
                <a16:creationId xmlns:a16="http://schemas.microsoft.com/office/drawing/2014/main" id="{D08DF1C1-66BC-8806-01A0-569FA1E1B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8409" y="5525791"/>
            <a:ext cx="487363" cy="487363"/>
          </a:xfrm>
          <a:prstGeom prst="rect">
            <a:avLst/>
          </a:prstGeom>
        </p:spPr>
      </p:pic>
      <p:pic>
        <p:nvPicPr>
          <p:cNvPr id="4" name="nhạc victory">
            <a:hlinkClick r:id="" action="ppaction://media"/>
            <a:extLst>
              <a:ext uri="{FF2B5EF4-FFF2-40B4-BE49-F238E27FC236}">
                <a16:creationId xmlns:a16="http://schemas.microsoft.com/office/drawing/2014/main" id="{03D962EC-1F88-710C-B54A-2C43F9A1B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6933" y="55257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3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5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ình ảnh Màu Tím CÁm Ơn VÌ SỰ Quan TÂm CỦa BẠn Bản Văn Neon Phát Sáng Nghệ  Thuật Từ PNG , CÁm Ơn VÌ SỰ Quan TÂm CỦa BẠn, Màu Tím,">
            <a:extLst>
              <a:ext uri="{FF2B5EF4-FFF2-40B4-BE49-F238E27FC236}">
                <a16:creationId xmlns:a16="http://schemas.microsoft.com/office/drawing/2014/main" id="{A6A17B16-3905-8E87-B6D7-2F0C8225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31" y="296690"/>
            <a:ext cx="12242731" cy="608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ình ảnh trái tim - Xã hội - cgvdt.vn">
            <a:extLst>
              <a:ext uri="{FF2B5EF4-FFF2-40B4-BE49-F238E27FC236}">
                <a16:creationId xmlns:a16="http://schemas.microsoft.com/office/drawing/2014/main" id="{D0EAACA7-EBC9-38D7-DE09-A8AAAAE76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83760"/>
            <a:ext cx="3129280" cy="170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ình ảnh trái tim - Xã hội - cgvdt.vn">
            <a:extLst>
              <a:ext uri="{FF2B5EF4-FFF2-40B4-BE49-F238E27FC236}">
                <a16:creationId xmlns:a16="http://schemas.microsoft.com/office/drawing/2014/main" id="{3CA5A255-BEF9-9966-157C-628A9CE73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720" y="4683760"/>
            <a:ext cx="3129280" cy="170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0418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2564BA-C702-B689-390C-6209E70AF78A}"/>
              </a:ext>
            </a:extLst>
          </p:cNvPr>
          <p:cNvSpPr/>
          <p:nvPr/>
        </p:nvSpPr>
        <p:spPr>
          <a:xfrm>
            <a:off x="2545080" y="301465"/>
            <a:ext cx="7386320" cy="1219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BahamasBH" panose="020BE200000000000000" pitchFamily="34" charset="0"/>
              </a:rPr>
              <a:t>OUR CLASSROOM RULES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3C2B130-827E-2C3D-E6A5-AABF8DB17EA4}"/>
              </a:ext>
            </a:extLst>
          </p:cNvPr>
          <p:cNvSpPr/>
          <p:nvPr/>
        </p:nvSpPr>
        <p:spPr>
          <a:xfrm>
            <a:off x="3906520" y="2405379"/>
            <a:ext cx="589280" cy="2133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E20A5-AFDF-94DB-5A7D-7FB23411CECA}"/>
              </a:ext>
            </a:extLst>
          </p:cNvPr>
          <p:cNvSpPr/>
          <p:nvPr/>
        </p:nvSpPr>
        <p:spPr>
          <a:xfrm>
            <a:off x="6258560" y="2163761"/>
            <a:ext cx="4368800" cy="9099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3DH" panose="020B7200000000000000" pitchFamily="34" charset="0"/>
              </a:rPr>
              <a:t>Listen to the teacher.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5E499A5-574A-8A50-FDB7-704DDEA9716E}"/>
              </a:ext>
            </a:extLst>
          </p:cNvPr>
          <p:cNvSpPr/>
          <p:nvPr/>
        </p:nvSpPr>
        <p:spPr>
          <a:xfrm>
            <a:off x="3906520" y="4655502"/>
            <a:ext cx="589280" cy="2133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68F78E-24FF-C666-C4E8-69514B0506F7}"/>
              </a:ext>
            </a:extLst>
          </p:cNvPr>
          <p:cNvSpPr/>
          <p:nvPr/>
        </p:nvSpPr>
        <p:spPr>
          <a:xfrm>
            <a:off x="6278880" y="4413884"/>
            <a:ext cx="4521200" cy="9099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3DH" panose="020B7200000000000000" pitchFamily="34" charset="0"/>
              </a:rPr>
              <a:t>Listen to our friends.</a:t>
            </a:r>
          </a:p>
        </p:txBody>
      </p:sp>
      <p:pic>
        <p:nvPicPr>
          <p:cNvPr id="2050" name="Picture 2" descr="Students listen to the teacher lectures PNG and Clipart | Teacher clipart,  Teaching art, Teacher cartoon">
            <a:extLst>
              <a:ext uri="{FF2B5EF4-FFF2-40B4-BE49-F238E27FC236}">
                <a16:creationId xmlns:a16="http://schemas.microsoft.com/office/drawing/2014/main" id="{5D91EEAC-4D48-4F3F-9C0E-8BA9DEA90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62075"/>
            <a:ext cx="255778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to Create an Inclusive Classroom: 12 Tips for Teachers | PlanBee">
            <a:extLst>
              <a:ext uri="{FF2B5EF4-FFF2-40B4-BE49-F238E27FC236}">
                <a16:creationId xmlns:a16="http://schemas.microsoft.com/office/drawing/2014/main" id="{D3C1E909-97C1-FD20-99D1-D88D06B50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" y="3825241"/>
            <a:ext cx="255778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0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2564BA-C702-B689-390C-6209E70AF78A}"/>
              </a:ext>
            </a:extLst>
          </p:cNvPr>
          <p:cNvSpPr/>
          <p:nvPr/>
        </p:nvSpPr>
        <p:spPr>
          <a:xfrm>
            <a:off x="2545080" y="301465"/>
            <a:ext cx="7386320" cy="1219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BahamasBH" panose="020BE200000000000000" pitchFamily="34" charset="0"/>
              </a:rPr>
              <a:t>OUR CLASSROOM RULES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3C2B130-827E-2C3D-E6A5-AABF8DB17EA4}"/>
              </a:ext>
            </a:extLst>
          </p:cNvPr>
          <p:cNvSpPr/>
          <p:nvPr/>
        </p:nvSpPr>
        <p:spPr>
          <a:xfrm>
            <a:off x="4241165" y="2367538"/>
            <a:ext cx="589280" cy="2133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E20A5-AFDF-94DB-5A7D-7FB23411CECA}"/>
              </a:ext>
            </a:extLst>
          </p:cNvPr>
          <p:cNvSpPr/>
          <p:nvPr/>
        </p:nvSpPr>
        <p:spPr>
          <a:xfrm>
            <a:off x="6258560" y="2163761"/>
            <a:ext cx="4368800" cy="9099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3DH" panose="020B7200000000000000" pitchFamily="34" charset="0"/>
              </a:rPr>
              <a:t>Always be kind.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5E499A5-574A-8A50-FDB7-704DDEA9716E}"/>
              </a:ext>
            </a:extLst>
          </p:cNvPr>
          <p:cNvSpPr/>
          <p:nvPr/>
        </p:nvSpPr>
        <p:spPr>
          <a:xfrm>
            <a:off x="4241165" y="4866004"/>
            <a:ext cx="589280" cy="2133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68F78E-24FF-C666-C4E8-69514B0506F7}"/>
              </a:ext>
            </a:extLst>
          </p:cNvPr>
          <p:cNvSpPr/>
          <p:nvPr/>
        </p:nvSpPr>
        <p:spPr>
          <a:xfrm>
            <a:off x="6278880" y="4413884"/>
            <a:ext cx="4521200" cy="9099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3DH" panose="020B7200000000000000" pitchFamily="34" charset="0"/>
              </a:rPr>
              <a:t>Raise hands to speak.</a:t>
            </a:r>
          </a:p>
        </p:txBody>
      </p:sp>
      <p:pic>
        <p:nvPicPr>
          <p:cNvPr id="3076" name="Picture 4" descr="Pupils Raising Hand and Teacher Taking Class. Back To School Stock Vector -  Illustration of asking, class: 152299953">
            <a:extLst>
              <a:ext uri="{FF2B5EF4-FFF2-40B4-BE49-F238E27FC236}">
                <a16:creationId xmlns:a16="http://schemas.microsoft.com/office/drawing/2014/main" id="{BE3713C0-A6DC-698E-317E-327BCA9FF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2594"/>
            <a:ext cx="3267710" cy="22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llustration with kids and teacher in a classroom. Education illustration.  Vector interior. Teacher with pupils in a classroom. Primary school kids.  Children listen to teacher. 21553488 Vector Art at Vecteezy">
            <a:extLst>
              <a:ext uri="{FF2B5EF4-FFF2-40B4-BE49-F238E27FC236}">
                <a16:creationId xmlns:a16="http://schemas.microsoft.com/office/drawing/2014/main" id="{63E9B7F5-7D49-A214-FB2C-79189C01A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" y="1520665"/>
            <a:ext cx="3124517" cy="226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5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2564BA-C702-B689-390C-6209E70AF78A}"/>
              </a:ext>
            </a:extLst>
          </p:cNvPr>
          <p:cNvSpPr/>
          <p:nvPr/>
        </p:nvSpPr>
        <p:spPr>
          <a:xfrm>
            <a:off x="2545080" y="301465"/>
            <a:ext cx="7386320" cy="1219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BahamasBH" panose="020BE200000000000000" pitchFamily="34" charset="0"/>
              </a:rPr>
              <a:t>OUR CLASSROOM RULES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3C2B130-827E-2C3D-E6A5-AABF8DB17EA4}"/>
              </a:ext>
            </a:extLst>
          </p:cNvPr>
          <p:cNvSpPr/>
          <p:nvPr/>
        </p:nvSpPr>
        <p:spPr>
          <a:xfrm rot="1429989">
            <a:off x="4366340" y="3111463"/>
            <a:ext cx="1031875" cy="25374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E20A5-AFDF-94DB-5A7D-7FB23411CECA}"/>
              </a:ext>
            </a:extLst>
          </p:cNvPr>
          <p:cNvSpPr/>
          <p:nvPr/>
        </p:nvSpPr>
        <p:spPr>
          <a:xfrm>
            <a:off x="5661344" y="3386773"/>
            <a:ext cx="5666105" cy="10668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3DH" panose="020B7200000000000000" pitchFamily="34" charset="0"/>
              </a:rPr>
              <a:t>Study hard</a:t>
            </a:r>
          </a:p>
        </p:txBody>
      </p:sp>
      <p:pic>
        <p:nvPicPr>
          <p:cNvPr id="4100" name="Picture 4" descr="Study hard juniors..! Punjab scraps no detention amendment within RTI -  NewsBharati">
            <a:extLst>
              <a:ext uri="{FF2B5EF4-FFF2-40B4-BE49-F238E27FC236}">
                <a16:creationId xmlns:a16="http://schemas.microsoft.com/office/drawing/2014/main" id="{E191313F-B000-FED4-24E6-89A3F57B7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" y="1795085"/>
            <a:ext cx="3267710" cy="176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remium Vector | Teacher read story book while student sit and listening">
            <a:extLst>
              <a:ext uri="{FF2B5EF4-FFF2-40B4-BE49-F238E27FC236}">
                <a16:creationId xmlns:a16="http://schemas.microsoft.com/office/drawing/2014/main" id="{40B60B41-191E-2155-14C7-9BC7C0A73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8" y="3950653"/>
            <a:ext cx="3475672" cy="235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03C08356-CDC4-CC91-FA6F-7AF68242FE07}"/>
              </a:ext>
            </a:extLst>
          </p:cNvPr>
          <p:cNvSpPr/>
          <p:nvPr/>
        </p:nvSpPr>
        <p:spPr>
          <a:xfrm rot="19735771">
            <a:off x="4350529" y="4471669"/>
            <a:ext cx="1031875" cy="25374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6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3-12-08-20-04-40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97B15A04-0E53-84EF-9D3C-72967BC12C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3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9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3A160F-795A-0224-CF64-B652C69F1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847" y="282017"/>
            <a:ext cx="2305993" cy="23059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83C769-C72C-222D-A214-53D3E3765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1" y="321890"/>
            <a:ext cx="2306708" cy="22668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D9D40-B401-FCE4-4439-98D4FE832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049" y="287994"/>
            <a:ext cx="2227962" cy="22668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CE5C0-9E5A-0A88-2FF9-A3285512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099" y="282018"/>
            <a:ext cx="2339765" cy="2346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B046A1-D008-1847-9AF0-D6286935E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1243" y="282017"/>
            <a:ext cx="2305993" cy="23465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2DEA99-02C6-F6C8-D9BC-19D9E20EC3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8965" y="3181737"/>
            <a:ext cx="5080000" cy="3097143"/>
          </a:xfrm>
          <a:prstGeom prst="rect">
            <a:avLst/>
          </a:prstGeom>
        </p:spPr>
      </p:pic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FDADDFFA-5C82-5DBA-30C7-E2C9207251D2}"/>
              </a:ext>
            </a:extLst>
          </p:cNvPr>
          <p:cNvCxnSpPr>
            <a:stCxn id="4" idx="2"/>
          </p:cNvCxnSpPr>
          <p:nvPr/>
        </p:nvCxnSpPr>
        <p:spPr>
          <a:xfrm rot="16200000" flipH="1">
            <a:off x="1023448" y="2740488"/>
            <a:ext cx="2298248" cy="199469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C4D45497-700C-4C63-E82C-8D3E77E0FF5F}"/>
              </a:ext>
            </a:extLst>
          </p:cNvPr>
          <p:cNvCxnSpPr>
            <a:stCxn id="5" idx="2"/>
          </p:cNvCxnSpPr>
          <p:nvPr/>
        </p:nvCxnSpPr>
        <p:spPr>
          <a:xfrm rot="16200000" flipH="1">
            <a:off x="3452712" y="2539133"/>
            <a:ext cx="970704" cy="100206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463AA23F-CF5A-5476-1785-CB1E702BA7E8}"/>
              </a:ext>
            </a:extLst>
          </p:cNvPr>
          <p:cNvCxnSpPr>
            <a:stCxn id="6" idx="2"/>
          </p:cNvCxnSpPr>
          <p:nvPr/>
        </p:nvCxnSpPr>
        <p:spPr>
          <a:xfrm rot="5400000">
            <a:off x="5043344" y="2939561"/>
            <a:ext cx="876615" cy="2546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825F7581-6811-B7CF-8FF8-EFFB4EC841A2}"/>
              </a:ext>
            </a:extLst>
          </p:cNvPr>
          <p:cNvCxnSpPr>
            <a:stCxn id="7" idx="2"/>
          </p:cNvCxnSpPr>
          <p:nvPr/>
        </p:nvCxnSpPr>
        <p:spPr>
          <a:xfrm rot="5400000">
            <a:off x="6773333" y="2164612"/>
            <a:ext cx="896935" cy="182488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04EA2526-927C-5341-7745-95300BFFBC6E}"/>
              </a:ext>
            </a:extLst>
          </p:cNvPr>
          <p:cNvCxnSpPr>
            <a:stCxn id="3" idx="2"/>
          </p:cNvCxnSpPr>
          <p:nvPr/>
        </p:nvCxnSpPr>
        <p:spPr>
          <a:xfrm rot="5400000">
            <a:off x="8150278" y="2105742"/>
            <a:ext cx="2142298" cy="310683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735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77338" y="2199532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Unit 4: HOME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Lesson 3.3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60</a:t>
            </a:r>
          </a:p>
        </p:txBody>
      </p:sp>
    </p:spTree>
    <p:extLst>
      <p:ext uri="{BB962C8B-B14F-4D97-AF65-F5344CB8AC3E}">
        <p14:creationId xmlns:p14="http://schemas.microsoft.com/office/powerpoint/2010/main" val="2224679418"/>
      </p:ext>
    </p:extLst>
  </p:cSld>
  <p:clrMapOvr>
    <a:masterClrMapping/>
  </p:clrMapOvr>
  <p:transition spd="med" advTm="1560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structures .">
            <a:hlinkClick r:id="" action="ppaction://media"/>
            <a:extLst>
              <a:ext uri="{FF2B5EF4-FFF2-40B4-BE49-F238E27FC236}">
                <a16:creationId xmlns:a16="http://schemas.microsoft.com/office/drawing/2014/main" id="{082B6EED-4E40-9F01-CED4-04CF0BCC9E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35280"/>
            <a:ext cx="12192000" cy="605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10615</TotalTime>
  <Words>451</Words>
  <Application>Microsoft Office PowerPoint</Application>
  <PresentationFormat>Widescreen</PresentationFormat>
  <Paragraphs>111</Paragraphs>
  <Slides>28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.Vn3DH</vt:lpstr>
      <vt:lpstr>.VnArial Narrow</vt:lpstr>
      <vt:lpstr>.VnBahamasB</vt:lpstr>
      <vt:lpstr>.VnBahamasBH</vt:lpstr>
      <vt:lpstr>.VnBodoniH</vt:lpstr>
      <vt:lpstr>.VnCooperH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420</cp:revision>
  <dcterms:created xsi:type="dcterms:W3CDTF">2020-12-08T03:17:05Z</dcterms:created>
  <dcterms:modified xsi:type="dcterms:W3CDTF">2023-12-13T14:34:33Z</dcterms:modified>
</cp:coreProperties>
</file>