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7" r:id="rId2"/>
    <p:sldId id="278" r:id="rId3"/>
    <p:sldId id="287" r:id="rId4"/>
    <p:sldId id="288" r:id="rId5"/>
    <p:sldId id="289" r:id="rId6"/>
    <p:sldId id="290" r:id="rId7"/>
    <p:sldId id="291" r:id="rId8"/>
    <p:sldId id="281" r:id="rId9"/>
    <p:sldId id="294" r:id="rId10"/>
    <p:sldId id="293" r:id="rId11"/>
    <p:sldId id="297" r:id="rId12"/>
    <p:sldId id="299" r:id="rId13"/>
    <p:sldId id="298" r:id="rId14"/>
    <p:sldId id="295" r:id="rId15"/>
    <p:sldId id="306" r:id="rId16"/>
    <p:sldId id="310" r:id="rId17"/>
    <p:sldId id="308" r:id="rId18"/>
    <p:sldId id="268" r:id="rId19"/>
    <p:sldId id="272" r:id="rId20"/>
    <p:sldId id="28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/>
  </p:normalViewPr>
  <p:slideViewPr>
    <p:cSldViewPr snapToGrid="0">
      <p:cViewPr>
        <p:scale>
          <a:sx n="40" d="100"/>
          <a:sy n="40" d="100"/>
        </p:scale>
        <p:origin x="2352" y="10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459CA-81BA-4438-BE66-14533B727F0A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B08D3-C872-4BB3-9F09-3DC9D34E2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28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FAA51-8397-474B-8A6C-7EBB1A814F9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620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47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743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95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865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983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630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93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94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93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467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7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EB0D2-EC72-4E26-AF14-3179A38924DC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A3E0B-1904-45E3-A9A6-9623D758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187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848"/>
            <a:ext cx="12192000" cy="6876848"/>
          </a:xfrm>
          <a:prstGeom prst="rect">
            <a:avLst/>
          </a:prstGeom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597929" y="3643823"/>
            <a:ext cx="807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i="1" dirty="0" smtClean="0">
                <a:solidFill>
                  <a:srgbClr val="0033CC"/>
                </a:solidFill>
                <a:cs typeface="Arial" panose="020B0604020202020204" pitchFamily="34" charset="0"/>
              </a:rPr>
              <a:t>BÀI 1: ĐƯỜNG EM TỚI TRƯỜNG (TIẾT 3)</a:t>
            </a:r>
            <a:endParaRPr lang="en-US" sz="2800" b="1" i="1" dirty="0">
              <a:solidFill>
                <a:srgbClr val="0033CC"/>
              </a:solidFill>
              <a:cs typeface="Arial" panose="020B0604020202020204" pitchFamily="34" charset="0"/>
            </a:endParaRPr>
          </a:p>
        </p:txBody>
      </p:sp>
      <p:sp>
        <p:nvSpPr>
          <p:cNvPr id="7" name="WordArt 290"/>
          <p:cNvSpPr>
            <a:spLocks noChangeArrowheads="1" noChangeShapeType="1" noTextEdit="1"/>
          </p:cNvSpPr>
          <p:nvPr/>
        </p:nvSpPr>
        <p:spPr bwMode="auto">
          <a:xfrm>
            <a:off x="2903113" y="1854201"/>
            <a:ext cx="6743163" cy="12021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926"/>
              </a:avLst>
            </a:prstTxWarp>
          </a:bodyPr>
          <a:lstStyle/>
          <a:p>
            <a:pPr algn="ctr"/>
            <a:r>
              <a:rPr lang="vi-VN" sz="7200" b="1" kern="10" dirty="0">
                <a:ln w="19050">
                  <a:solidFill>
                    <a:srgbClr val="FFFF66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 toàn giao thông</a:t>
            </a:r>
          </a:p>
        </p:txBody>
      </p:sp>
    </p:spTree>
    <p:extLst>
      <p:ext uri="{BB962C8B-B14F-4D97-AF65-F5344CB8AC3E}">
        <p14:creationId xmlns:p14="http://schemas.microsoft.com/office/powerpoint/2010/main" val="66721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063" y="1747511"/>
            <a:ext cx="6609806" cy="45914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12526" y="2325189"/>
            <a:ext cx="50553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7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7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2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7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7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3017520"/>
            <a:ext cx="4696750" cy="3321447"/>
          </a:xfrm>
          <a:prstGeom prst="rect">
            <a:avLst/>
          </a:prstGeom>
        </p:spPr>
      </p:pic>
      <p:pic>
        <p:nvPicPr>
          <p:cNvPr id="9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024" y="548816"/>
            <a:ext cx="6506845" cy="1462863"/>
          </a:xfrm>
          <a:prstGeom prst="rect">
            <a:avLst/>
          </a:prstGeom>
        </p:spPr>
      </p:pic>
      <p:pic>
        <p:nvPicPr>
          <p:cNvPr id="11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45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CB56AB0-A8AA-4FC5-9391-2A45E65A10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48" y="-421328"/>
            <a:ext cx="10243456" cy="515008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57B6FFD-C16B-4502-9E4C-EF0C737EFDDB}"/>
              </a:ext>
            </a:extLst>
          </p:cNvPr>
          <p:cNvGrpSpPr/>
          <p:nvPr/>
        </p:nvGrpSpPr>
        <p:grpSpPr>
          <a:xfrm>
            <a:off x="0" y="3631474"/>
            <a:ext cx="12644481" cy="3226526"/>
            <a:chOff x="0" y="4483967"/>
            <a:chExt cx="12644481" cy="197444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C1CE39E-A531-4ED8-B8C6-EA7B1C4E8F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11" t="60245" r="9984" b="16192"/>
            <a:stretch/>
          </p:blipFill>
          <p:spPr>
            <a:xfrm>
              <a:off x="0" y="4483967"/>
              <a:ext cx="6617504" cy="197223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BB0FEC1-6F04-40B3-9517-B419DA1832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11" t="60245" r="9984" b="16192"/>
            <a:stretch/>
          </p:blipFill>
          <p:spPr>
            <a:xfrm>
              <a:off x="6026976" y="4483967"/>
              <a:ext cx="6617505" cy="197223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A59FACB-75BD-4BF6-AC3E-15893354C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78054">
              <a:off x="1745792" y="5371594"/>
              <a:ext cx="815113" cy="108681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291B320-57BA-48AE-9662-4E4EC8A2C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09910">
              <a:off x="7872413" y="5228879"/>
              <a:ext cx="623746" cy="58705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E89846-46B9-4DB0-AC2B-25E05F0EB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0733">
              <a:off x="1114205" y="4485281"/>
              <a:ext cx="623746" cy="58705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5E93AEA-A9FA-427A-AC45-4D895E823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69746">
              <a:off x="4581137" y="5734283"/>
              <a:ext cx="452766" cy="60368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E0E21B4-41A4-4527-B7F2-671A193ED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78054">
              <a:off x="8370709" y="5440927"/>
              <a:ext cx="394392" cy="948148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4206240" y="1737360"/>
            <a:ext cx="5878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>
                <a:solidFill>
                  <a:srgbClr val="FF0000"/>
                </a:solidFill>
              </a:rPr>
              <a:t>THẢO LUẬN NHÓM </a:t>
            </a:r>
            <a:endParaRPr lang="en-US" sz="5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39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65125"/>
            <a:ext cx="11599817" cy="4899206"/>
          </a:xfrm>
        </p:spPr>
        <p:txBody>
          <a:bodyPr>
            <a:norm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</a:rPr>
              <a:t>Trên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đường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đến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trường</a:t>
            </a:r>
            <a:r>
              <a:rPr lang="en-US" sz="6000" dirty="0" smtClean="0">
                <a:solidFill>
                  <a:srgbClr val="FF0000"/>
                </a:solidFill>
              </a:rPr>
              <a:t>, con </a:t>
            </a:r>
            <a:r>
              <a:rPr lang="en-US" sz="6000" dirty="0" err="1" smtClean="0">
                <a:solidFill>
                  <a:srgbClr val="FF0000"/>
                </a:solidFill>
              </a:rPr>
              <a:t>đã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gặp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tình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huống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giao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thông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nguy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hiểm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nào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chưa</a:t>
            </a:r>
            <a:r>
              <a:rPr lang="en-US" sz="6000" dirty="0" smtClean="0">
                <a:solidFill>
                  <a:srgbClr val="FF0000"/>
                </a:solidFill>
              </a:rPr>
              <a:t>? </a:t>
            </a:r>
            <a:r>
              <a:rPr lang="en-US" sz="6000" dirty="0" err="1" smtClean="0">
                <a:solidFill>
                  <a:srgbClr val="FF0000"/>
                </a:solidFill>
              </a:rPr>
              <a:t>Lúc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đó</a:t>
            </a:r>
            <a:r>
              <a:rPr lang="en-US" sz="6000" dirty="0" smtClean="0">
                <a:solidFill>
                  <a:srgbClr val="FF0000"/>
                </a:solidFill>
              </a:rPr>
              <a:t> con </a:t>
            </a:r>
            <a:r>
              <a:rPr lang="en-US" sz="6000" dirty="0" err="1" smtClean="0">
                <a:solidFill>
                  <a:srgbClr val="FF0000"/>
                </a:solidFill>
              </a:rPr>
              <a:t>đã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làm</a:t>
            </a:r>
            <a:r>
              <a:rPr lang="en-US" sz="6000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</a:rPr>
              <a:t>gì</a:t>
            </a:r>
            <a:r>
              <a:rPr lang="en-US" sz="6000" dirty="0" smtClean="0">
                <a:solidFill>
                  <a:srgbClr val="FF0000"/>
                </a:solidFill>
              </a:rPr>
              <a:t>?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9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DE724406-B20D-4227-97A3-AC15772105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6" y="0"/>
            <a:ext cx="11495315" cy="6544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4273" y="2599510"/>
            <a:ext cx="6753497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</a:t>
            </a:r>
            <a:r>
              <a:rPr lang="en-US" sz="54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ĐẠI DIỆN  NHÓM</a:t>
            </a:r>
          </a:p>
          <a:p>
            <a:r>
              <a:rPr lang="en-US" sz="54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54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       CHIA SẺ</a:t>
            </a:r>
          </a:p>
        </p:txBody>
      </p:sp>
    </p:spTree>
    <p:extLst>
      <p:ext uri="{BB962C8B-B14F-4D97-AF65-F5344CB8AC3E}">
        <p14:creationId xmlns:p14="http://schemas.microsoft.com/office/powerpoint/2010/main" val="425692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31" y="-209005"/>
            <a:ext cx="11639006" cy="1899694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Con </a:t>
            </a:r>
            <a:r>
              <a:rPr lang="en-US" dirty="0" err="1" smtClean="0">
                <a:solidFill>
                  <a:srgbClr val="00B0F0"/>
                </a:solidFill>
              </a:rPr>
              <a:t>thấy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các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bạn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đến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trường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bằng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phương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tiện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gì</a:t>
            </a:r>
            <a:r>
              <a:rPr lang="en-US" dirty="0" smtClean="0">
                <a:solidFill>
                  <a:srgbClr val="00B0F0"/>
                </a:solidFill>
              </a:rPr>
              <a:t>?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" y="1324928"/>
            <a:ext cx="5745480" cy="273762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" y="4153988"/>
            <a:ext cx="5745480" cy="2704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51" y="1324929"/>
            <a:ext cx="6102532" cy="27376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51" y="4153988"/>
            <a:ext cx="6102532" cy="270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1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" y="1324928"/>
            <a:ext cx="5745480" cy="273762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" y="4153988"/>
            <a:ext cx="5745480" cy="2704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51" y="1324929"/>
            <a:ext cx="6102532" cy="27376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51" y="4153988"/>
            <a:ext cx="6102532" cy="270401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93617" y="1"/>
            <a:ext cx="11887712" cy="1690688"/>
          </a:xfrm>
        </p:spPr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Những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ai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đã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thực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hiện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tốt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luật</a:t>
            </a:r>
            <a:r>
              <a:rPr lang="en-US" dirty="0">
                <a:solidFill>
                  <a:srgbClr val="C00000"/>
                </a:solidFill>
              </a:rPr>
              <a:t> an </a:t>
            </a:r>
            <a:r>
              <a:rPr lang="en-US" dirty="0" err="1">
                <a:solidFill>
                  <a:srgbClr val="C00000"/>
                </a:solidFill>
              </a:rPr>
              <a:t>toàn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giao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thông</a:t>
            </a:r>
            <a:r>
              <a:rPr lang="en-US" dirty="0">
                <a:solidFill>
                  <a:srgbClr val="C00000"/>
                </a:solidFill>
              </a:rPr>
              <a:t>?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60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" y="1324928"/>
            <a:ext cx="5745480" cy="273762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" y="4153988"/>
            <a:ext cx="5745480" cy="2704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51" y="1324929"/>
            <a:ext cx="6102532" cy="27376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51" y="4153988"/>
            <a:ext cx="6102532" cy="270401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93617" y="-201706"/>
            <a:ext cx="12210442" cy="1892395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Có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bạn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nào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chưa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thực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hiện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tốt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an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toàn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giao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thông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 smtClean="0">
                <a:solidFill>
                  <a:schemeClr val="accent2">
                    <a:lumMod val="75000"/>
                  </a:schemeClr>
                </a:solidFill>
              </a:rPr>
              <a:t>không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8448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" y="1324928"/>
            <a:ext cx="5745480" cy="273762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" y="4153988"/>
            <a:ext cx="5745480" cy="27040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51" y="1324929"/>
            <a:ext cx="6102532" cy="27376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51" y="4153988"/>
            <a:ext cx="6102532" cy="270401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3663" y="0"/>
            <a:ext cx="11887200" cy="1690688"/>
          </a:xfrm>
        </p:spPr>
        <p:txBody>
          <a:bodyPr/>
          <a:lstStyle/>
          <a:p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Ngồi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sau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xe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máy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mà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không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đội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mũ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bảo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hiểm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thì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điều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gì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sẽ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xảy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ra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?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5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1" y="-117567"/>
            <a:ext cx="12017829" cy="7942217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9321938"/>
              </p:ext>
            </p:extLst>
          </p:nvPr>
        </p:nvGraphicFramePr>
        <p:xfrm>
          <a:off x="4898571" y="1502229"/>
          <a:ext cx="6230983" cy="29130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30983">
                  <a:extLst>
                    <a:ext uri="{9D8B030D-6E8A-4147-A177-3AD203B41FA5}">
                      <a16:colId xmlns:a16="http://schemas.microsoft.com/office/drawing/2014/main" val="962034189"/>
                    </a:ext>
                  </a:extLst>
                </a:gridCol>
              </a:tblGrid>
              <a:tr h="29130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  <a:tab pos="228600" algn="l"/>
                          <a:tab pos="540385" algn="l"/>
                        </a:tabLst>
                      </a:pPr>
                      <a:r>
                        <a:rPr lang="en-US" sz="420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tránh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tai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nạn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tốt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200" baseline="0" dirty="0" err="1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4200" baseline="0" dirty="0" smtClean="0"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4200" dirty="0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983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44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>
            <a:fillRect/>
          </a:stretch>
        </p:blipFill>
        <p:spPr bwMode="auto">
          <a:xfrm>
            <a:off x="0" y="0"/>
            <a:ext cx="121920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14538" y="1651000"/>
            <a:ext cx="7416800" cy="1898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7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1173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73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1173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68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6CFF24D-FF15-4C68-80C2-120CDC9F7B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19" y="-940526"/>
            <a:ext cx="8399417" cy="71174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07131" y="2492063"/>
            <a:ext cx="7524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ED7D31">
                    <a:lumMod val="75000"/>
                  </a:srgbClr>
                </a:solidFill>
                <a:latin typeface=".VnTeknicalH" panose="020B7200000000000000" pitchFamily="34" charset="0"/>
              </a:rPr>
              <a:t>   </a:t>
            </a:r>
            <a:r>
              <a:rPr lang="en-US" sz="8000" dirty="0" smtClean="0">
                <a:solidFill>
                  <a:srgbClr val="ED7D31">
                    <a:lumMod val="75000"/>
                  </a:srgbClr>
                </a:solidFill>
                <a:latin typeface=".VnTeknicalH" panose="020B7200000000000000" pitchFamily="34" charset="0"/>
              </a:rPr>
              <a:t>KHỞI </a:t>
            </a:r>
            <a:r>
              <a:rPr lang="en-US" sz="8000" dirty="0" smtClean="0">
                <a:solidFill>
                  <a:srgbClr val="ED7D31">
                    <a:lumMod val="75000"/>
                  </a:srgbClr>
                </a:solidFill>
                <a:latin typeface=".VnTeknicalH" panose="020B7200000000000000" pitchFamily="34" charset="0"/>
              </a:rPr>
              <a:t>ĐỘNG</a:t>
            </a:r>
            <a:endParaRPr lang="en-US" sz="8000" dirty="0">
              <a:solidFill>
                <a:srgbClr val="ED7D31">
                  <a:lumMod val="75000"/>
                </a:srgbClr>
              </a:solidFill>
              <a:latin typeface=".VnTeknicalH" panose="020B72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874E0E-4EA5-4539-AE63-531CEF7166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5" r="15400" b="6796"/>
          <a:stretch/>
        </p:blipFill>
        <p:spPr>
          <a:xfrm>
            <a:off x="-152341" y="756807"/>
            <a:ext cx="3045763" cy="4793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71A913-3563-491C-A410-4A5C7B19CD1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3" b="11698"/>
          <a:stretch/>
        </p:blipFill>
        <p:spPr>
          <a:xfrm>
            <a:off x="8245045" y="4113831"/>
            <a:ext cx="3263332" cy="234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8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850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066800" y="990600"/>
            <a:ext cx="10058400" cy="48768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/>
          </a:p>
        </p:txBody>
      </p:sp>
      <p:sp>
        <p:nvSpPr>
          <p:cNvPr id="12" name="TextBox 11"/>
          <p:cNvSpPr txBox="1"/>
          <p:nvPr/>
        </p:nvSpPr>
        <p:spPr>
          <a:xfrm>
            <a:off x="1601341" y="3112277"/>
            <a:ext cx="10057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b="1" dirty="0"/>
          </a:p>
          <a:p>
            <a:pPr algn="ctr"/>
            <a:r>
              <a:rPr lang="en-US" sz="4800" b="1" dirty="0" smtClean="0">
                <a:solidFill>
                  <a:srgbClr val="FF5050"/>
                </a:solidFill>
                <a:latin typeface="HP001 4 hàng" panose="020B0603050302020204" pitchFamily="34" charset="-93"/>
              </a:rPr>
              <a:t>Tạm biệt và hẹn gặp lại các con!</a:t>
            </a:r>
            <a:endParaRPr lang="vi-VN" sz="4800" b="1" dirty="0">
              <a:solidFill>
                <a:srgbClr val="FF505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auto">
          <a:xfrm>
            <a:off x="2458989" y="2420035"/>
            <a:ext cx="8331200" cy="4437965"/>
          </a:xfrm>
          <a:prstGeom prst="rect">
            <a:avLst/>
          </a:prstGeom>
        </p:spPr>
        <p:txBody>
          <a:bodyPr spcFirstLastPara="1" wrap="none" lIns="121917" tIns="60959" rIns="121917" bIns="60959" numCol="1" fromWordArt="1">
            <a:prstTxWarp prst="textArchUp">
              <a:avLst>
                <a:gd name="adj" fmla="val 11233176"/>
              </a:avLst>
            </a:prstTxWarp>
          </a:bodyPr>
          <a:lstStyle/>
          <a:p>
            <a:pPr algn="ctr"/>
            <a:endParaRPr lang="en-US" sz="10666" b="1" kern="10" spc="-427" dirty="0">
              <a:ln w="12700">
                <a:solidFill>
                  <a:srgbClr val="66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1"/>
              </a:gradFill>
              <a:effectLst>
                <a:outerShdw dist="107763" dir="18900000" algn="ctr" rotWithShape="0">
                  <a:srgbClr val="FFFFCC">
                    <a:alpha val="50000"/>
                  </a:srgbClr>
                </a:outerShdw>
              </a:effectLst>
              <a:latin typeface="HP001 4 hàng" panose="020B0603050302020204" pitchFamily="34" charset="-93"/>
            </a:endParaRPr>
          </a:p>
        </p:txBody>
      </p:sp>
      <p:pic>
        <p:nvPicPr>
          <p:cNvPr id="17" name="Picture 4" descr="HÃ¬nh áº£nh cÃ³ liÃªn quan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50532"/>
            <a:ext cx="10749876" cy="5683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631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đường em đ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176963"/>
          </a:xfrm>
        </p:spPr>
      </p:pic>
    </p:spTree>
    <p:extLst>
      <p:ext uri="{BB962C8B-B14F-4D97-AF65-F5344CB8AC3E}">
        <p14:creationId xmlns:p14="http://schemas.microsoft.com/office/powerpoint/2010/main" val="80372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5063" y="1747511"/>
            <a:ext cx="6609806" cy="45914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4961" y="2978331"/>
            <a:ext cx="517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7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3017520"/>
            <a:ext cx="4696750" cy="3321447"/>
          </a:xfrm>
          <a:prstGeom prst="rect">
            <a:avLst/>
          </a:prstGeom>
        </p:spPr>
      </p:pic>
      <p:pic>
        <p:nvPicPr>
          <p:cNvPr id="9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024" y="548816"/>
            <a:ext cx="6506845" cy="1462863"/>
          </a:xfrm>
          <a:prstGeom prst="rect">
            <a:avLst/>
          </a:prstGeom>
        </p:spPr>
      </p:pic>
      <p:pic>
        <p:nvPicPr>
          <p:cNvPr id="11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2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CB56AB0-A8AA-4FC5-9391-2A45E65A10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48" y="-421328"/>
            <a:ext cx="10243456" cy="515008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57B6FFD-C16B-4502-9E4C-EF0C737EFDDB}"/>
              </a:ext>
            </a:extLst>
          </p:cNvPr>
          <p:cNvGrpSpPr/>
          <p:nvPr/>
        </p:nvGrpSpPr>
        <p:grpSpPr>
          <a:xfrm>
            <a:off x="0" y="3631474"/>
            <a:ext cx="12644481" cy="3226526"/>
            <a:chOff x="0" y="4483967"/>
            <a:chExt cx="12644481" cy="197444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C1CE39E-A531-4ED8-B8C6-EA7B1C4E8F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11" t="60245" r="9984" b="16192"/>
            <a:stretch/>
          </p:blipFill>
          <p:spPr>
            <a:xfrm>
              <a:off x="0" y="4483967"/>
              <a:ext cx="6617504" cy="197223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BB0FEC1-6F04-40B3-9517-B419DA1832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11" t="60245" r="9984" b="16192"/>
            <a:stretch/>
          </p:blipFill>
          <p:spPr>
            <a:xfrm>
              <a:off x="6026976" y="4483967"/>
              <a:ext cx="6617505" cy="197223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A59FACB-75BD-4BF6-AC3E-15893354C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78054">
              <a:off x="1745792" y="5371594"/>
              <a:ext cx="815113" cy="108681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291B320-57BA-48AE-9662-4E4EC8A2C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09910">
              <a:off x="7872413" y="5228879"/>
              <a:ext cx="623746" cy="58705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1E89846-46B9-4DB0-AC2B-25E05F0EB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0733">
              <a:off x="1114205" y="4485281"/>
              <a:ext cx="623746" cy="58705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5E93AEA-A9FA-427A-AC45-4D895E823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269746">
              <a:off x="4581137" y="5734283"/>
              <a:ext cx="452766" cy="60368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E0E21B4-41A4-4527-B7F2-671A193ED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78054">
              <a:off x="8370709" y="5440927"/>
              <a:ext cx="394392" cy="948148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4206240" y="1737360"/>
            <a:ext cx="5878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>
                <a:solidFill>
                  <a:srgbClr val="FF0000"/>
                </a:solidFill>
              </a:rPr>
              <a:t>THẢO LUẬN NHÓM </a:t>
            </a:r>
            <a:endParaRPr lang="en-US" sz="5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35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58091"/>
            <a:ext cx="10515600" cy="632597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1. </a:t>
            </a:r>
            <a:r>
              <a:rPr lang="en-US" sz="5400" dirty="0" err="1" smtClean="0">
                <a:solidFill>
                  <a:srgbClr val="FF0000"/>
                </a:solidFill>
              </a:rPr>
              <a:t>Em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có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biết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những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đoạn</a:t>
            </a:r>
            <a:r>
              <a:rPr lang="en-US" sz="5400" dirty="0" smtClean="0">
                <a:solidFill>
                  <a:srgbClr val="FF0000"/>
                </a:solidFill>
              </a:rPr>
              <a:t>  </a:t>
            </a:r>
            <a:r>
              <a:rPr lang="en-US" sz="5400" dirty="0" err="1" smtClean="0">
                <a:solidFill>
                  <a:srgbClr val="FF0000"/>
                </a:solidFill>
              </a:rPr>
              <a:t>đường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dễ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xảy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ra</a:t>
            </a:r>
            <a:r>
              <a:rPr lang="en-US" sz="5400" dirty="0" smtClean="0">
                <a:solidFill>
                  <a:srgbClr val="FF0000"/>
                </a:solidFill>
              </a:rPr>
              <a:t> tai </a:t>
            </a:r>
            <a:r>
              <a:rPr lang="en-US" sz="5400" dirty="0" err="1" smtClean="0">
                <a:solidFill>
                  <a:srgbClr val="FF0000"/>
                </a:solidFill>
              </a:rPr>
              <a:t>nạn</a:t>
            </a:r>
            <a:r>
              <a:rPr lang="en-US" sz="5400" dirty="0" smtClean="0">
                <a:solidFill>
                  <a:srgbClr val="FF0000"/>
                </a:solidFill>
              </a:rPr>
              <a:t>  </a:t>
            </a:r>
            <a:r>
              <a:rPr lang="en-US" sz="5400" dirty="0" err="1" smtClean="0">
                <a:solidFill>
                  <a:srgbClr val="FF0000"/>
                </a:solidFill>
              </a:rPr>
              <a:t>giao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thông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trên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đường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đến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trường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không</a:t>
            </a:r>
            <a:r>
              <a:rPr lang="en-US" sz="5400" dirty="0" smtClean="0">
                <a:solidFill>
                  <a:srgbClr val="FF0000"/>
                </a:solidFill>
              </a:rPr>
              <a:t>, </a:t>
            </a:r>
            <a:r>
              <a:rPr lang="en-US" sz="5400" dirty="0" err="1" smtClean="0">
                <a:solidFill>
                  <a:srgbClr val="FF0000"/>
                </a:solidFill>
              </a:rPr>
              <a:t>em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hãy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kể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cho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các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biết</a:t>
            </a:r>
            <a:r>
              <a:rPr lang="en-US" sz="5400" dirty="0" smtClean="0">
                <a:solidFill>
                  <a:srgbClr val="FF0000"/>
                </a:solidFill>
              </a:rPr>
              <a:t>?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3317966"/>
            <a:ext cx="10515600" cy="19463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2.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Em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hãy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nêu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những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việc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cần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làm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để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phòng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tránh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tai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nạn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giao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thông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trên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đường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đến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 </a:t>
            </a:r>
            <a:r>
              <a:rPr lang="en-US" sz="5400" dirty="0" err="1" smtClean="0">
                <a:solidFill>
                  <a:srgbClr val="00B0F0"/>
                </a:solidFill>
                <a:latin typeface="+mj-lt"/>
              </a:rPr>
              <a:t>trường</a:t>
            </a:r>
            <a:r>
              <a:rPr lang="en-US" sz="5400" dirty="0" smtClean="0">
                <a:solidFill>
                  <a:srgbClr val="00B0F0"/>
                </a:solidFill>
                <a:latin typeface="+mj-lt"/>
              </a:rPr>
              <a:t>?</a:t>
            </a:r>
            <a:endParaRPr lang="en-US" sz="5400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554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DE724406-B20D-4227-97A3-AC15772105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6" y="0"/>
            <a:ext cx="11495315" cy="6544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74273" y="2599510"/>
            <a:ext cx="6753497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</a:t>
            </a:r>
            <a:r>
              <a:rPr lang="en-US" sz="54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ĐẠI DIỆN  NHÓM</a:t>
            </a:r>
          </a:p>
          <a:p>
            <a:r>
              <a:rPr lang="en-US" sz="5400" b="1" i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54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       CHIA SẺ</a:t>
            </a:r>
          </a:p>
        </p:txBody>
      </p:sp>
    </p:spTree>
    <p:extLst>
      <p:ext uri="{BB962C8B-B14F-4D97-AF65-F5344CB8AC3E}">
        <p14:creationId xmlns:p14="http://schemas.microsoft.com/office/powerpoint/2010/main" val="245652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73732" descr="PPT素材-1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" y="-287382"/>
            <a:ext cx="12009120" cy="7315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108960" y="2521131"/>
            <a:ext cx="745889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Để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đảm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bảo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an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toàn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cho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bản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thân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và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người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khác</a:t>
            </a:r>
            <a:r>
              <a:rPr lang="en-US" sz="44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khi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tham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gia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giao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thông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các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cần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chấp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hành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tốt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luật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giao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400" i="1" dirty="0" err="1" smtClean="0">
                <a:solidFill>
                  <a:schemeClr val="accent1">
                    <a:lumMod val="50000"/>
                  </a:schemeClr>
                </a:solidFill>
              </a:rPr>
              <a:t>thông</a:t>
            </a:r>
            <a:r>
              <a:rPr lang="en-US" sz="4400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44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73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8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ISPRING_PRESENTER_ID" val="{AEAE9C74-CB7E-4D41-9D61-2DF6E09DE582}"/>
  <p:tag name="GENSWF_SLIDE_TITLE" val="Tạm biết"/>
  <p:tag name="GENSWF_SLIDE_UID" val="{53AFEABC-ACFD-42CE-BF1F-6A92482813BF}:312"/>
  <p:tag name="GENSWF_ADVANCE_TIME" val="9.675"/>
  <p:tag name="ISPRING_SLIDE_ID_2" val="{D4FDFD82-2840-4472-B32B-DB3B9E2643EA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233</Words>
  <Application>Microsoft Office PowerPoint</Application>
  <PresentationFormat>Widescreen</PresentationFormat>
  <Paragraphs>24</Paragraphs>
  <Slides>20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.VnTeknicalH</vt:lpstr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Em có biết những đoạn  đường dễ xảy ra tai nạn  giao thông trên đường đến trường không, em hãy kể cho các biết?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Trên đường đến trường, con đã gặp tình huống giao thông nguy hiểm nào chưa? Lúc đó con đã làm gì?</vt:lpstr>
      <vt:lpstr>PowerPoint Presentation</vt:lpstr>
      <vt:lpstr>Con thấy các bạn đến trường bằng phương tiện gì?</vt:lpstr>
      <vt:lpstr>Những ai đã thực hiện tốt luật an toàn giao thông?</vt:lpstr>
      <vt:lpstr>Có bạn nào chưa thực hiện tốt an toàn giao thông không?</vt:lpstr>
      <vt:lpstr>Ngồi sau xe máy mà không đội mũ bảo hiểm thì điều gì sẽ xảy ra?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viet do duc</dc:creator>
  <cp:lastModifiedBy>Thu</cp:lastModifiedBy>
  <cp:revision>38</cp:revision>
  <dcterms:created xsi:type="dcterms:W3CDTF">2022-08-30T14:21:10Z</dcterms:created>
  <dcterms:modified xsi:type="dcterms:W3CDTF">2023-04-10T09:52:26Z</dcterms:modified>
</cp:coreProperties>
</file>