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4"/>
  </p:notesMasterIdLst>
  <p:sldIdLst>
    <p:sldId id="3086" r:id="rId2"/>
    <p:sldId id="3121" r:id="rId3"/>
    <p:sldId id="3088" r:id="rId4"/>
    <p:sldId id="3111" r:id="rId5"/>
    <p:sldId id="3113" r:id="rId6"/>
    <p:sldId id="3125" r:id="rId7"/>
    <p:sldId id="3123" r:id="rId8"/>
    <p:sldId id="3117" r:id="rId9"/>
    <p:sldId id="3119" r:id="rId10"/>
    <p:sldId id="3124" r:id="rId11"/>
    <p:sldId id="3122" r:id="rId12"/>
    <p:sldId id="3126"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505F2C04-C923-438B-8C0F-E0CD2BADF298}">
      <wppc:fontMiss xmlns="" xmlns:wppc="http://www.wps.cn/officeDocument/PresentationCustomData" type="true"/>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3979" autoAdjust="0"/>
  </p:normalViewPr>
  <p:slideViewPr>
    <p:cSldViewPr snapToGrid="0">
      <p:cViewPr varScale="1">
        <p:scale>
          <a:sx n="63" d="100"/>
          <a:sy n="63" d="100"/>
        </p:scale>
        <p:origin x="80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E1ACD2-A351-4F1B-A649-A68558C4651F}" type="datetimeFigureOut">
              <a:rPr lang="en-US" smtClean="0"/>
              <a:t>4/11/2023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6CDCFF-5A28-4A67-8227-490FEBCD4713}"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2</a:t>
            </a:fld>
            <a:endParaRPr lang="zh-CN" altLang="en-US"/>
          </a:p>
        </p:txBody>
      </p:sp>
    </p:spTree>
    <p:extLst>
      <p:ext uri="{BB962C8B-B14F-4D97-AF65-F5344CB8AC3E}">
        <p14:creationId xmlns:p14="http://schemas.microsoft.com/office/powerpoint/2010/main" val="10246357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3</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8</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66CDCFF-5A28-4A67-8227-490FEBCD4713}" type="slidenum">
              <a:rPr lang="en-US" smtClean="0"/>
              <a:t>10</a:t>
            </a:fld>
            <a:endParaRPr lang="en-US"/>
          </a:p>
        </p:txBody>
      </p:sp>
    </p:spTree>
    <p:extLst>
      <p:ext uri="{BB962C8B-B14F-4D97-AF65-F5344CB8AC3E}">
        <p14:creationId xmlns:p14="http://schemas.microsoft.com/office/powerpoint/2010/main" val="32685602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11</a:t>
            </a:fld>
            <a:endParaRPr lang="zh-CN" altLang="en-US"/>
          </a:p>
        </p:txBody>
      </p:sp>
    </p:spTree>
    <p:extLst>
      <p:ext uri="{BB962C8B-B14F-4D97-AF65-F5344CB8AC3E}">
        <p14:creationId xmlns:p14="http://schemas.microsoft.com/office/powerpoint/2010/main" val="38121120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64925D3-BD32-4ED1-99BD-7CFCEFD93707}" type="datetimeFigureOut">
              <a:rPr lang="en-US" smtClean="0"/>
              <a:t>4/11/2023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4DA7D-D446-43E6-9123-24F5E40C1784}"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4925D3-BD32-4ED1-99BD-7CFCEFD93707}" type="datetimeFigureOut">
              <a:rPr lang="en-US" smtClean="0"/>
              <a:t>4/11/2023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4DA7D-D446-43E6-9123-24F5E40C178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4925D3-BD32-4ED1-99BD-7CFCEFD93707}" type="datetimeFigureOut">
              <a:rPr lang="en-US" smtClean="0"/>
              <a:t>4/11/2023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4DA7D-D446-43E6-9123-24F5E40C1784}"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2">
            <a:lumMod val="25000"/>
          </a:schemeClr>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a:srcRect r="36869"/>
          <a:stretch>
            <a:fillRect/>
          </a:stretch>
        </p:blipFill>
        <p:spPr>
          <a:xfrm>
            <a:off x="5323658" y="1624993"/>
            <a:ext cx="6868342" cy="5092739"/>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4925D3-BD32-4ED1-99BD-7CFCEFD93707}" type="datetimeFigureOut">
              <a:rPr lang="en-US" smtClean="0"/>
              <a:t>4/11/2023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4DA7D-D446-43E6-9123-24F5E40C1784}"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64925D3-BD32-4ED1-99BD-7CFCEFD93707}" type="datetimeFigureOut">
              <a:rPr lang="en-US" smtClean="0"/>
              <a:t>4/11/2023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4DA7D-D446-43E6-9123-24F5E40C1784}"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64925D3-BD32-4ED1-99BD-7CFCEFD93707}" type="datetimeFigureOut">
              <a:rPr lang="en-US" smtClean="0"/>
              <a:t>4/11/2023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F4DA7D-D446-43E6-9123-24F5E40C1784}"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64925D3-BD32-4ED1-99BD-7CFCEFD93707}" type="datetimeFigureOut">
              <a:rPr lang="en-US" smtClean="0"/>
              <a:t>4/11/2023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F4DA7D-D446-43E6-9123-24F5E40C1784}"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64925D3-BD32-4ED1-99BD-7CFCEFD93707}" type="datetimeFigureOut">
              <a:rPr lang="en-US" smtClean="0"/>
              <a:t>4/11/2023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F4DA7D-D446-43E6-9123-24F5E40C1784}"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4925D3-BD32-4ED1-99BD-7CFCEFD93707}" type="datetimeFigureOut">
              <a:rPr lang="en-US" smtClean="0"/>
              <a:t>4/11/2023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F4DA7D-D446-43E6-9123-24F5E40C1784}"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64925D3-BD32-4ED1-99BD-7CFCEFD93707}" type="datetimeFigureOut">
              <a:rPr lang="en-US" smtClean="0"/>
              <a:t>4/11/2023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F4DA7D-D446-43E6-9123-24F5E40C1784}"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64925D3-BD32-4ED1-99BD-7CFCEFD93707}" type="datetimeFigureOut">
              <a:rPr lang="en-US" smtClean="0"/>
              <a:t>4/11/2023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F4DA7D-D446-43E6-9123-24F5E40C1784}"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4925D3-BD32-4ED1-99BD-7CFCEFD93707}" type="datetimeFigureOut">
              <a:rPr lang="en-US" smtClean="0"/>
              <a:t>4/11/2023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F4DA7D-D446-43E6-9123-24F5E40C1784}"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823668" y="554522"/>
            <a:ext cx="7043788" cy="792525"/>
          </a:xfrm>
          <a:prstGeom prst="rect">
            <a:avLst/>
          </a:prstGeom>
          <a:noFill/>
        </p:spPr>
        <p:txBody>
          <a:bodyPr wrap="none" rtlCol="0">
            <a:spAutoFit/>
          </a:bodyPr>
          <a:lstStyle/>
          <a:p>
            <a:r>
              <a:rPr lang="en-US" sz="4550" b="1" dirty="0">
                <a:solidFill>
                  <a:srgbClr val="002060"/>
                </a:solidFill>
                <a:latin typeface="Arial" panose="020B0604020202020204" pitchFamily="34" charset="0"/>
                <a:cs typeface="Arial" panose="020B0604020202020204" pitchFamily="34" charset="0"/>
              </a:rPr>
              <a:t>CHỦ </a:t>
            </a:r>
            <a:r>
              <a:rPr lang="en-US" sz="4550" b="1">
                <a:solidFill>
                  <a:srgbClr val="002060"/>
                </a:solidFill>
                <a:latin typeface="Arial" panose="020B0604020202020204" pitchFamily="34" charset="0"/>
                <a:cs typeface="Arial" panose="020B0604020202020204" pitchFamily="34" charset="0"/>
              </a:rPr>
              <a:t>ĐỀ 7: GIA ĐÌNH EM</a:t>
            </a:r>
            <a:endParaRPr lang="en-US" sz="4550" b="1" dirty="0">
              <a:solidFill>
                <a:srgbClr val="002060"/>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3"/>
          <a:stretch>
            <a:fillRect/>
          </a:stretch>
        </p:blipFill>
        <p:spPr>
          <a:xfrm>
            <a:off x="3052038" y="1494829"/>
            <a:ext cx="6225199" cy="4998335"/>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249838" y="0"/>
            <a:ext cx="9832258" cy="6858000"/>
          </a:xfrm>
          <a:prstGeom prst="rect">
            <a:avLst/>
          </a:prstGeom>
        </p:spPr>
      </p:pic>
      <p:sp>
        <p:nvSpPr>
          <p:cNvPr id="5" name="Rounded Rectangle 4"/>
          <p:cNvSpPr/>
          <p:nvPr/>
        </p:nvSpPr>
        <p:spPr>
          <a:xfrm>
            <a:off x="2737768" y="2003901"/>
            <a:ext cx="6856398" cy="3076098"/>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0000CC"/>
                </a:solidFill>
              </a:rPr>
              <a:t>Hãy dành tặng mẹ những món quà do tự tay các con làm để thể hiện tình cảm yêu thương mà các con dành cho mẹ của mình.</a:t>
            </a:r>
            <a:endParaRPr lang="en-US" sz="3200" dirty="0">
              <a:solidFill>
                <a:srgbClr val="0000CC"/>
              </a:solidFill>
            </a:endParaRPr>
          </a:p>
        </p:txBody>
      </p:sp>
    </p:spTree>
    <p:extLst>
      <p:ext uri="{BB962C8B-B14F-4D97-AF65-F5344CB8AC3E}">
        <p14:creationId xmlns:p14="http://schemas.microsoft.com/office/powerpoint/2010/main" val="361795000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9"/>
          <p:cNvSpPr txBox="1"/>
          <p:nvPr/>
        </p:nvSpPr>
        <p:spPr>
          <a:xfrm>
            <a:off x="21462" y="1040789"/>
            <a:ext cx="12028646" cy="22274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a:solidFill>
                  <a:srgbClr val="0000CC"/>
                </a:solidFill>
                <a:latin typeface="Arial" panose="020B0604020202020204" pitchFamily="34" charset="0"/>
                <a:ea typeface="方正稚艺简体" panose="03000509000000000000" pitchFamily="65" charset="-122"/>
                <a:cs typeface="Arial" panose="020B0604020202020204" pitchFamily="34" charset="0"/>
                <a:sym typeface="+mn-lt"/>
              </a:rPr>
              <a:t>SINH HOẠT LỚP: HÁT VỀ BÀ VÀ MẸ</a:t>
            </a:r>
            <a:endParaRPr lang="en-AU" sz="4000" b="1" dirty="0">
              <a:solidFill>
                <a:srgbClr val="0000CC"/>
              </a:solidFill>
              <a:latin typeface="Arial" panose="020B0604020202020204" pitchFamily="34" charset="0"/>
              <a:ea typeface="方正稚艺简体" panose="03000509000000000000" pitchFamily="65" charset="-122"/>
              <a:cs typeface="Arial" panose="020B0604020202020204" pitchFamily="34" charset="0"/>
              <a:sym typeface="+mn-lt"/>
            </a:endParaRPr>
          </a:p>
        </p:txBody>
      </p:sp>
      <p:sp>
        <p:nvSpPr>
          <p:cNvPr id="2" name="TextBox 1"/>
          <p:cNvSpPr txBox="1"/>
          <p:nvPr/>
        </p:nvSpPr>
        <p:spPr>
          <a:xfrm>
            <a:off x="5172361" y="219470"/>
            <a:ext cx="2096655" cy="707886"/>
          </a:xfrm>
          <a:prstGeom prst="rect">
            <a:avLst/>
          </a:prstGeom>
          <a:noFill/>
        </p:spPr>
        <p:txBody>
          <a:bodyPr wrap="square" rtlCol="0">
            <a:spAutoFit/>
          </a:bodyPr>
          <a:lstStyle/>
          <a:p>
            <a:r>
              <a:rPr lang="en-US" sz="4000" b="1" u="sng">
                <a:solidFill>
                  <a:srgbClr val="FF0000"/>
                </a:solidFill>
                <a:latin typeface="Arial" panose="020B0604020202020204" pitchFamily="34" charset="0"/>
                <a:cs typeface="Arial" panose="020B0604020202020204" pitchFamily="34" charset="0"/>
              </a:rPr>
              <a:t>TIẾT 3</a:t>
            </a:r>
          </a:p>
        </p:txBody>
      </p:sp>
      <p:pic>
        <p:nvPicPr>
          <p:cNvPr id="4" name="Picture 3"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3567" y="1988234"/>
            <a:ext cx="7974242" cy="4523401"/>
          </a:xfrm>
          <a:prstGeom prst="rect">
            <a:avLst/>
          </a:prstGeom>
        </p:spPr>
      </p:pic>
    </p:spTree>
    <p:extLst>
      <p:ext uri="{BB962C8B-B14F-4D97-AF65-F5344CB8AC3E}">
        <p14:creationId xmlns:p14="http://schemas.microsoft.com/office/powerpoint/2010/main" val="29525372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eelOff"/>
      </p:transition>
    </mc:Choice>
    <mc:Fallback xmlns="">
      <p:transition spd="slow" advClick="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81D47-1C11-86A4-333D-152EB176BECD}"/>
              </a:ext>
            </a:extLst>
          </p:cNvPr>
          <p:cNvSpPr>
            <a:spLocks noGrp="1"/>
          </p:cNvSpPr>
          <p:nvPr>
            <p:ph type="title"/>
          </p:nvPr>
        </p:nvSpPr>
        <p:spPr>
          <a:xfrm>
            <a:off x="1112520" y="2103437"/>
            <a:ext cx="10515600" cy="1325563"/>
          </a:xfrm>
        </p:spPr>
        <p:txBody>
          <a:bodyPr/>
          <a:lstStyle/>
          <a:p>
            <a:pPr algn="ctr"/>
            <a:r>
              <a:rPr lang="en-US" b="1" dirty="0">
                <a:solidFill>
                  <a:srgbClr val="FFFF00"/>
                </a:solidFill>
              </a:rPr>
              <a:t>CỦNG CỐ - DẶN DÒ</a:t>
            </a:r>
          </a:p>
        </p:txBody>
      </p:sp>
    </p:spTree>
    <p:extLst>
      <p:ext uri="{BB962C8B-B14F-4D97-AF65-F5344CB8AC3E}">
        <p14:creationId xmlns:p14="http://schemas.microsoft.com/office/powerpoint/2010/main" val="15293387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9"/>
          <p:cNvSpPr txBox="1"/>
          <p:nvPr/>
        </p:nvSpPr>
        <p:spPr>
          <a:xfrm>
            <a:off x="141711" y="1336400"/>
            <a:ext cx="12028646" cy="22274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solidFill>
                  <a:srgbClr val="0000CC"/>
                </a:solidFill>
                <a:latin typeface="Arial" panose="020B0604020202020204" pitchFamily="34" charset="0"/>
                <a:ea typeface="方正稚艺简体" panose="03000509000000000000" pitchFamily="65" charset="-122"/>
                <a:cs typeface="Arial" panose="020B0604020202020204" pitchFamily="34" charset="0"/>
                <a:sym typeface="+mn-lt"/>
              </a:rPr>
              <a:t>HOẠT ĐỘNG GIÁO DỤC THEO CHỦ ĐỀ: </a:t>
            </a:r>
          </a:p>
          <a:p>
            <a:pPr algn="ctr"/>
            <a:r>
              <a:rPr lang="en-US" sz="4000" b="1" dirty="0">
                <a:solidFill>
                  <a:srgbClr val="FF0000"/>
                </a:solidFill>
                <a:latin typeface="Arial" panose="020B0604020202020204" pitchFamily="34" charset="0"/>
                <a:ea typeface="方正稚艺简体" panose="03000509000000000000" pitchFamily="65" charset="-122"/>
                <a:cs typeface="Arial" panose="020B0604020202020204" pitchFamily="34" charset="0"/>
                <a:sym typeface="+mn-lt"/>
              </a:rPr>
              <a:t>MẸ CỦA EM</a:t>
            </a:r>
            <a:endParaRPr lang="en-AU" sz="4000" b="1" dirty="0">
              <a:solidFill>
                <a:srgbClr val="FF0000"/>
              </a:solidFill>
              <a:latin typeface="Arial" panose="020B0604020202020204" pitchFamily="34" charset="0"/>
              <a:ea typeface="方正稚艺简体" panose="03000509000000000000" pitchFamily="65" charset="-122"/>
              <a:cs typeface="Arial" panose="020B0604020202020204" pitchFamily="34" charset="0"/>
              <a:sym typeface="+mn-lt"/>
            </a:endParaRPr>
          </a:p>
        </p:txBody>
      </p:sp>
      <p:sp>
        <p:nvSpPr>
          <p:cNvPr id="2" name="TextBox 1"/>
          <p:cNvSpPr txBox="1"/>
          <p:nvPr/>
        </p:nvSpPr>
        <p:spPr>
          <a:xfrm>
            <a:off x="5200070" y="628514"/>
            <a:ext cx="2096655" cy="707886"/>
          </a:xfrm>
          <a:prstGeom prst="rect">
            <a:avLst/>
          </a:prstGeom>
          <a:noFill/>
        </p:spPr>
        <p:txBody>
          <a:bodyPr wrap="square" rtlCol="0">
            <a:spAutoFit/>
          </a:bodyPr>
          <a:lstStyle/>
          <a:p>
            <a:r>
              <a:rPr lang="en-US" sz="4000" b="1" u="sng">
                <a:solidFill>
                  <a:srgbClr val="FF0000"/>
                </a:solidFill>
                <a:latin typeface="Arial" panose="020B0604020202020204" pitchFamily="34" charset="0"/>
                <a:cs typeface="Arial" panose="020B0604020202020204" pitchFamily="34" charset="0"/>
              </a:rPr>
              <a:t>TIẾT 2</a:t>
            </a:r>
          </a:p>
        </p:txBody>
      </p:sp>
    </p:spTree>
    <p:extLst>
      <p:ext uri="{BB962C8B-B14F-4D97-AF65-F5344CB8AC3E}">
        <p14:creationId xmlns:p14="http://schemas.microsoft.com/office/powerpoint/2010/main" val="40029169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eelOff"/>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9191" y="766305"/>
            <a:ext cx="4043280" cy="4043280"/>
          </a:xfrm>
          <a:prstGeom prst="rect">
            <a:avLst/>
          </a:prstGeom>
        </p:spPr>
      </p:pic>
      <p:sp>
        <p:nvSpPr>
          <p:cNvPr id="6148" name="文本框 3080"/>
          <p:cNvSpPr txBox="1">
            <a:spLocks noChangeArrowheads="1"/>
          </p:cNvSpPr>
          <p:nvPr/>
        </p:nvSpPr>
        <p:spPr bwMode="auto">
          <a:xfrm>
            <a:off x="3420996" y="3228117"/>
            <a:ext cx="1669845" cy="1323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zh-CN" sz="8000" dirty="0">
                <a:solidFill>
                  <a:srgbClr val="00B050"/>
                </a:solidFill>
                <a:latin typeface="Arial" panose="020B0604020202020204" pitchFamily="34" charset="0"/>
                <a:ea typeface="Microsoft YaHei" panose="020B0503020204020204" pitchFamily="34" charset="-122"/>
                <a:cs typeface="Arial" panose="020B0604020202020204" pitchFamily="34" charset="0"/>
                <a:sym typeface="Arial" panose="020B0604020202020204" pitchFamily="34" charset="0"/>
              </a:rPr>
              <a:t>01</a:t>
            </a:r>
          </a:p>
        </p:txBody>
      </p:sp>
      <p:sp>
        <p:nvSpPr>
          <p:cNvPr id="6151" name="直接连接符 3084"/>
          <p:cNvSpPr>
            <a:spLocks noChangeShapeType="1"/>
          </p:cNvSpPr>
          <p:nvPr/>
        </p:nvSpPr>
        <p:spPr bwMode="auto">
          <a:xfrm>
            <a:off x="5986860" y="3522298"/>
            <a:ext cx="0" cy="768254"/>
          </a:xfrm>
          <a:prstGeom prst="line">
            <a:avLst/>
          </a:prstGeom>
          <a:noFill/>
          <a:ln w="6350">
            <a:solidFill>
              <a:srgbClr val="FFFFFF"/>
            </a:solidFill>
            <a:round/>
          </a:ln>
          <a:extLst>
            <a:ext uri="{909E8E84-426E-40DD-AFC4-6F175D3DCCD1}">
              <a14:hiddenFill xmlns:a14="http://schemas.microsoft.com/office/drawing/2010/main">
                <a:noFill/>
              </a14:hiddenFill>
            </a:ext>
          </a:extLst>
        </p:spPr>
        <p:txBody>
          <a:bodyPr/>
          <a:lstStyle/>
          <a:p>
            <a:endParaRPr lang="zh-CN" altLang="en-US" sz="2530">
              <a:solidFill>
                <a:schemeClr val="bg1">
                  <a:lumMod val="65000"/>
                </a:schemeClr>
              </a:solidFill>
              <a:latin typeface="Arial" panose="020B0604020202020204" pitchFamily="34" charset="0"/>
              <a:ea typeface="Microsoft YaHei" panose="020B0503020204020204" pitchFamily="34" charset="-122"/>
              <a:cs typeface="Arial" panose="020B0604020202020204" pitchFamily="34" charset="0"/>
              <a:sym typeface="Arial" panose="020B0604020202020204" pitchFamily="34" charset="0"/>
            </a:endParaRPr>
          </a:p>
        </p:txBody>
      </p:sp>
      <p:sp>
        <p:nvSpPr>
          <p:cNvPr id="9" name="矩形 8"/>
          <p:cNvSpPr/>
          <p:nvPr/>
        </p:nvSpPr>
        <p:spPr>
          <a:xfrm>
            <a:off x="5931545" y="3382110"/>
            <a:ext cx="4534007" cy="614655"/>
          </a:xfrm>
          <a:prstGeom prst="rect">
            <a:avLst/>
          </a:prstGeom>
        </p:spPr>
        <p:txBody>
          <a:bodyPr wrap="square" lIns="0" tIns="0" rIns="0" bIns="0">
            <a:spAutoFit/>
          </a:bodyPr>
          <a:lstStyle/>
          <a:p>
            <a:pPr>
              <a:lnSpc>
                <a:spcPct val="130000"/>
              </a:lnSpc>
            </a:pPr>
            <a:r>
              <a:rPr lang="en-US" altLang="zh-CN" sz="3415" b="1">
                <a:solidFill>
                  <a:srgbClr val="002060"/>
                </a:solidFill>
                <a:latin typeface="Arial" panose="020B0604020202020204" pitchFamily="34" charset="0"/>
                <a:ea typeface="方正稚艺简体" panose="03000509000000000000" pitchFamily="65" charset="-122"/>
                <a:cs typeface="Arial" panose="020B0604020202020204" pitchFamily="34" charset="0"/>
                <a:sym typeface="Arial" panose="020B0604020202020204" pitchFamily="34" charset="0"/>
              </a:rPr>
              <a:t>Cùng nhau hát</a:t>
            </a:r>
            <a:endParaRPr lang="zh-CN" altLang="en-US" sz="3415" b="1" dirty="0">
              <a:solidFill>
                <a:srgbClr val="002060"/>
              </a:solidFill>
              <a:latin typeface="Arial" panose="020B0604020202020204" pitchFamily="34" charset="0"/>
              <a:ea typeface="方正稚艺简体" panose="03000509000000000000" pitchFamily="65" charset="-122"/>
              <a:cs typeface="Arial" panose="020B0604020202020204" pitchFamily="34" charset="0"/>
              <a:sym typeface="Arial" panose="020B0604020202020204" pitchFamily="34" charset="0"/>
            </a:endParaRPr>
          </a:p>
        </p:txBody>
      </p:sp>
    </p:spTree>
  </p:cSld>
  <p:clrMapOvr>
    <a:masterClrMapping/>
  </p:clrMapOvr>
  <p:transition spd="med" advClick="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22" presetClass="entr" presetSubtype="4" fill="hold" grpId="0" nodeType="afterEffect">
                                  <p:stCondLst>
                                    <p:cond delay="0"/>
                                  </p:stCondLst>
                                  <p:childTnLst>
                                    <p:set>
                                      <p:cBhvr>
                                        <p:cTn id="12" dur="1" fill="hold">
                                          <p:stCondLst>
                                            <p:cond delay="0"/>
                                          </p:stCondLst>
                                        </p:cTn>
                                        <p:tgtEl>
                                          <p:spTgt spid="6148"/>
                                        </p:tgtEl>
                                        <p:attrNameLst>
                                          <p:attrName>style.visibility</p:attrName>
                                        </p:attrNameLst>
                                      </p:cBhvr>
                                      <p:to>
                                        <p:strVal val="visible"/>
                                      </p:to>
                                    </p:set>
                                    <p:animEffect transition="in" filter="wipe(down)">
                                      <p:cBhvr>
                                        <p:cTn id="13" dur="500"/>
                                        <p:tgtEl>
                                          <p:spTgt spid="6148"/>
                                        </p:tgtEl>
                                      </p:cBhvr>
                                    </p:animEffect>
                                  </p:childTnLst>
                                </p:cTn>
                              </p:par>
                            </p:childTnLst>
                          </p:cTn>
                        </p:par>
                        <p:par>
                          <p:cTn id="14" fill="hold">
                            <p:stCondLst>
                              <p:cond delay="1000"/>
                            </p:stCondLst>
                            <p:childTnLst>
                              <p:par>
                                <p:cTn id="15" presetID="23" presetClass="entr" presetSubtype="32" fill="hold" grpId="0" nodeType="after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strVal val="4*#ppt_w"/>
                                          </p:val>
                                        </p:tav>
                                        <p:tav tm="100000">
                                          <p:val>
                                            <p:strVal val="#ppt_w"/>
                                          </p:val>
                                        </p:tav>
                                      </p:tavLst>
                                    </p:anim>
                                    <p:anim calcmode="lin" valueType="num">
                                      <p:cBhvr>
                                        <p:cTn id="18" dur="500" fill="hold"/>
                                        <p:tgtEl>
                                          <p:spTgt spid="9"/>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8"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10935" y="665156"/>
            <a:ext cx="10403610" cy="5929176"/>
          </a:xfrm>
          <a:prstGeom prst="rect">
            <a:avLst/>
          </a:prstGeom>
        </p:spPr>
      </p:pic>
    </p:spTree>
  </p:cSld>
  <p:clrMapOvr>
    <a:masterClrMapping/>
  </p:clrMapOvr>
  <p:transition spd="slow" advClick="0">
    <p:wheel spokes="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 Karaoke HD - Bàn Tay Mẹ - Âm Nhạc Lớp 4 -- CD Chuẩn Bộ Giáo Dục">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49562" y="323273"/>
            <a:ext cx="11165740" cy="628072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500" advClick="0"/>
    </mc:Choice>
    <mc:Fallback xmlns="">
      <p:transition spd="slow" advClick="0"/>
    </mc:Fallback>
  </mc:AlternateContent>
  <p:timing>
    <p:tnLst>
      <p:par>
        <p:cTn id="1" dur="indefinite" restart="never" nodeType="tmRoot">
          <p:childTnLst>
            <p:video>
              <p:cMediaNode vol="80000">
                <p:cTn id="2" fill="hold" display="0">
                  <p:stCondLst>
                    <p:cond delay="indefinite"/>
                  </p:stCondLst>
                </p:cTn>
                <p:tgtEl>
                  <p:spTgt spid="4"/>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686790" y="283820"/>
            <a:ext cx="8602520" cy="4902707"/>
          </a:xfrm>
          <a:prstGeom prst="rect">
            <a:avLst/>
          </a:prstGeom>
        </p:spPr>
      </p:pic>
      <p:sp>
        <p:nvSpPr>
          <p:cNvPr id="3" name="TextBox 2"/>
          <p:cNvSpPr txBox="1"/>
          <p:nvPr/>
        </p:nvSpPr>
        <p:spPr>
          <a:xfrm>
            <a:off x="1533235" y="5491174"/>
            <a:ext cx="9319491" cy="461665"/>
          </a:xfrm>
          <a:prstGeom prst="rect">
            <a:avLst/>
          </a:prstGeom>
          <a:noFill/>
        </p:spPr>
        <p:txBody>
          <a:bodyPr wrap="square" rtlCol="0">
            <a:spAutoFit/>
          </a:bodyPr>
          <a:lstStyle/>
          <a:p>
            <a:r>
              <a:rPr lang="en-US" sz="2400" b="1">
                <a:solidFill>
                  <a:srgbClr val="0000CC"/>
                </a:solidFill>
              </a:rPr>
              <a:t>Bàn tay mẹ đã làm những gì để chăm sóc, yêu thương con?</a:t>
            </a:r>
          </a:p>
        </p:txBody>
      </p:sp>
      <p:sp>
        <p:nvSpPr>
          <p:cNvPr id="5" name="TextBox 4"/>
          <p:cNvSpPr txBox="1"/>
          <p:nvPr/>
        </p:nvSpPr>
        <p:spPr>
          <a:xfrm>
            <a:off x="1533235" y="5952839"/>
            <a:ext cx="8238837" cy="461665"/>
          </a:xfrm>
          <a:prstGeom prst="rect">
            <a:avLst/>
          </a:prstGeom>
          <a:noFill/>
        </p:spPr>
        <p:txBody>
          <a:bodyPr wrap="square" rtlCol="0">
            <a:spAutoFit/>
          </a:bodyPr>
          <a:lstStyle/>
          <a:p>
            <a:r>
              <a:rPr lang="en-US" sz="2400" b="1"/>
              <a:t>Con đã làm gì để thể hiện tình yêu với mẹ?</a:t>
            </a:r>
          </a:p>
        </p:txBody>
      </p:sp>
    </p:spTree>
    <p:extLst>
      <p:ext uri="{BB962C8B-B14F-4D97-AF65-F5344CB8AC3E}">
        <p14:creationId xmlns:p14="http://schemas.microsoft.com/office/powerpoint/2010/main" val="4200515125"/>
      </p:ext>
    </p:extLst>
  </p:cSld>
  <p:clrMapOvr>
    <a:masterClrMapping/>
  </p:clrMapOvr>
  <p:transition spd="slow" advClick="0">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grpId="1" nodeType="clickEffect">
                                  <p:stCondLst>
                                    <p:cond delay="0"/>
                                  </p:stCondLst>
                                  <p:childTnLst>
                                    <p:animEffect transition="out" filter="blinds(horizontal)">
                                      <p:cBhvr>
                                        <p:cTn id="11" dur="500"/>
                                        <p:tgtEl>
                                          <p:spTgt spid="3"/>
                                        </p:tgtEl>
                                      </p:cBhvr>
                                    </p:animEffect>
                                    <p:set>
                                      <p:cBhvr>
                                        <p:cTn id="12" dur="1" fill="hold">
                                          <p:stCondLst>
                                            <p:cond delay="499"/>
                                          </p:stCondLst>
                                        </p:cTn>
                                        <p:tgtEl>
                                          <p:spTgt spid="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xit" presetSubtype="10" fill="hold" grpId="1" nodeType="clickEffect">
                                  <p:stCondLst>
                                    <p:cond delay="0"/>
                                  </p:stCondLst>
                                  <p:childTnLst>
                                    <p:animEffect transition="out" filter="blinds(horizontal)">
                                      <p:cBhvr>
                                        <p:cTn id="21" dur="500"/>
                                        <p:tgtEl>
                                          <p:spTgt spid="5"/>
                                        </p:tgtEl>
                                      </p:cBhvr>
                                    </p:animEffect>
                                    <p:set>
                                      <p:cBhvr>
                                        <p:cTn id="22"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5" grpId="0"/>
      <p:bldP spid="5"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32606" y="0"/>
            <a:ext cx="9820525" cy="6858000"/>
          </a:xfrm>
          <a:prstGeom prst="rect">
            <a:avLst/>
          </a:prstGeom>
        </p:spPr>
      </p:pic>
      <p:sp>
        <p:nvSpPr>
          <p:cNvPr id="5" name="Rounded Rectangle 4"/>
          <p:cNvSpPr/>
          <p:nvPr/>
        </p:nvSpPr>
        <p:spPr>
          <a:xfrm>
            <a:off x="2562104" y="1634447"/>
            <a:ext cx="6785096" cy="3589106"/>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t>Mẹ là người đã sinh ra và chăm sóc, nuôi dưỡng con khôn lớn. Các con hãy thể hiện sự yêu thương dành cho mẹ bằng những hành động quan tâm, chăm sóc.</a:t>
            </a:r>
            <a:endParaRPr lang="en-US" sz="3200" dirty="0"/>
          </a:p>
        </p:txBody>
      </p:sp>
    </p:spTree>
    <p:extLst>
      <p:ext uri="{BB962C8B-B14F-4D97-AF65-F5344CB8AC3E}">
        <p14:creationId xmlns:p14="http://schemas.microsoft.com/office/powerpoint/2010/main" val="2583944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9191" y="766305"/>
            <a:ext cx="4043280" cy="4043280"/>
          </a:xfrm>
          <a:prstGeom prst="rect">
            <a:avLst/>
          </a:prstGeom>
        </p:spPr>
      </p:pic>
      <p:sp>
        <p:nvSpPr>
          <p:cNvPr id="6148" name="文本框 3080"/>
          <p:cNvSpPr txBox="1">
            <a:spLocks noChangeArrowheads="1"/>
          </p:cNvSpPr>
          <p:nvPr/>
        </p:nvSpPr>
        <p:spPr bwMode="auto">
          <a:xfrm>
            <a:off x="3420996" y="3228117"/>
            <a:ext cx="1669845" cy="1323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zh-CN" sz="8000" dirty="0">
                <a:solidFill>
                  <a:srgbClr val="00B050"/>
                </a:solidFill>
                <a:latin typeface="Arial" panose="020B0604020202020204" pitchFamily="34" charset="0"/>
                <a:ea typeface="Microsoft YaHei" panose="020B0503020204020204" pitchFamily="34" charset="-122"/>
                <a:cs typeface="Arial" panose="020B0604020202020204" pitchFamily="34" charset="0"/>
                <a:sym typeface="Arial" panose="020B0604020202020204" pitchFamily="34" charset="0"/>
              </a:rPr>
              <a:t>02</a:t>
            </a:r>
          </a:p>
        </p:txBody>
      </p:sp>
      <p:sp>
        <p:nvSpPr>
          <p:cNvPr id="6151" name="直接连接符 3084"/>
          <p:cNvSpPr>
            <a:spLocks noChangeShapeType="1"/>
          </p:cNvSpPr>
          <p:nvPr/>
        </p:nvSpPr>
        <p:spPr bwMode="auto">
          <a:xfrm>
            <a:off x="5986860" y="3522298"/>
            <a:ext cx="0" cy="768254"/>
          </a:xfrm>
          <a:prstGeom prst="line">
            <a:avLst/>
          </a:prstGeom>
          <a:noFill/>
          <a:ln w="6350">
            <a:solidFill>
              <a:srgbClr val="FFFFFF"/>
            </a:solidFill>
            <a:round/>
          </a:ln>
          <a:extLst>
            <a:ext uri="{909E8E84-426E-40DD-AFC4-6F175D3DCCD1}">
              <a14:hiddenFill xmlns:a14="http://schemas.microsoft.com/office/drawing/2010/main">
                <a:noFill/>
              </a14:hiddenFill>
            </a:ext>
          </a:extLst>
        </p:spPr>
        <p:txBody>
          <a:bodyPr/>
          <a:lstStyle/>
          <a:p>
            <a:endParaRPr lang="zh-CN" altLang="en-US" sz="2530">
              <a:solidFill>
                <a:schemeClr val="bg1">
                  <a:lumMod val="65000"/>
                </a:schemeClr>
              </a:solidFill>
              <a:latin typeface="Arial" panose="020B0604020202020204" pitchFamily="34" charset="0"/>
              <a:ea typeface="Microsoft YaHei" panose="020B0503020204020204" pitchFamily="34" charset="-122"/>
              <a:cs typeface="Arial" panose="020B0604020202020204" pitchFamily="34" charset="0"/>
              <a:sym typeface="Arial" panose="020B0604020202020204" pitchFamily="34" charset="0"/>
            </a:endParaRPr>
          </a:p>
        </p:txBody>
      </p:sp>
      <p:sp>
        <p:nvSpPr>
          <p:cNvPr id="9" name="矩形 8"/>
          <p:cNvSpPr/>
          <p:nvPr/>
        </p:nvSpPr>
        <p:spPr>
          <a:xfrm>
            <a:off x="5986860" y="2787945"/>
            <a:ext cx="5013649" cy="2049600"/>
          </a:xfrm>
          <a:prstGeom prst="rect">
            <a:avLst/>
          </a:prstGeom>
        </p:spPr>
        <p:txBody>
          <a:bodyPr wrap="square" lIns="0" tIns="0" rIns="0" bIns="0">
            <a:spAutoFit/>
          </a:bodyPr>
          <a:lstStyle/>
          <a:p>
            <a:pPr>
              <a:lnSpc>
                <a:spcPct val="130000"/>
              </a:lnSpc>
            </a:pPr>
            <a:r>
              <a:rPr lang="en-US" altLang="zh-CN" sz="3415" b="1">
                <a:solidFill>
                  <a:srgbClr val="002060"/>
                </a:solidFill>
                <a:latin typeface="Arial" panose="020B0604020202020204" pitchFamily="34" charset="0"/>
                <a:ea typeface="方正稚艺简体" panose="03000509000000000000" pitchFamily="65" charset="-122"/>
                <a:cs typeface="Arial" panose="020B0604020202020204" pitchFamily="34" charset="0"/>
                <a:sym typeface="Arial" panose="020B0604020202020204" pitchFamily="34" charset="0"/>
              </a:rPr>
              <a:t>Quan sát và thực hành làm chiếc vòng yêu thương tặng mẹ</a:t>
            </a:r>
            <a:endParaRPr lang="zh-CN" altLang="en-US" sz="3415" b="1" dirty="0">
              <a:solidFill>
                <a:srgbClr val="002060"/>
              </a:solidFill>
              <a:latin typeface="Arial" panose="020B0604020202020204" pitchFamily="34" charset="0"/>
              <a:ea typeface="方正稚艺简体" panose="03000509000000000000" pitchFamily="65" charset="-122"/>
              <a:cs typeface="Arial" panose="020B0604020202020204" pitchFamily="34" charset="0"/>
              <a:sym typeface="Arial" panose="020B0604020202020204" pitchFamily="34" charset="0"/>
            </a:endParaRPr>
          </a:p>
        </p:txBody>
      </p:sp>
    </p:spTree>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22" presetClass="entr" presetSubtype="4" fill="hold" grpId="0" nodeType="afterEffect">
                                  <p:stCondLst>
                                    <p:cond delay="0"/>
                                  </p:stCondLst>
                                  <p:childTnLst>
                                    <p:set>
                                      <p:cBhvr>
                                        <p:cTn id="12" dur="1" fill="hold">
                                          <p:stCondLst>
                                            <p:cond delay="0"/>
                                          </p:stCondLst>
                                        </p:cTn>
                                        <p:tgtEl>
                                          <p:spTgt spid="6148"/>
                                        </p:tgtEl>
                                        <p:attrNameLst>
                                          <p:attrName>style.visibility</p:attrName>
                                        </p:attrNameLst>
                                      </p:cBhvr>
                                      <p:to>
                                        <p:strVal val="visible"/>
                                      </p:to>
                                    </p:set>
                                    <p:animEffect transition="in" filter="wipe(down)">
                                      <p:cBhvr>
                                        <p:cTn id="13" dur="500"/>
                                        <p:tgtEl>
                                          <p:spTgt spid="6148"/>
                                        </p:tgtEl>
                                      </p:cBhvr>
                                    </p:animEffect>
                                  </p:childTnLst>
                                </p:cTn>
                              </p:par>
                            </p:childTnLst>
                          </p:cTn>
                        </p:par>
                        <p:par>
                          <p:cTn id="14" fill="hold">
                            <p:stCondLst>
                              <p:cond delay="1000"/>
                            </p:stCondLst>
                            <p:childTnLst>
                              <p:par>
                                <p:cTn id="15" presetID="23" presetClass="entr" presetSubtype="32" fill="hold" grpId="0" nodeType="after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strVal val="4*#ppt_w"/>
                                          </p:val>
                                        </p:tav>
                                        <p:tav tm="100000">
                                          <p:val>
                                            <p:strVal val="#ppt_w"/>
                                          </p:val>
                                        </p:tav>
                                      </p:tavLst>
                                    </p:anim>
                                    <p:anim calcmode="lin" valueType="num">
                                      <p:cBhvr>
                                        <p:cTn id="18" dur="500" fill="hold"/>
                                        <p:tgtEl>
                                          <p:spTgt spid="9"/>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953491" y="131431"/>
            <a:ext cx="8107232" cy="5268850"/>
          </a:xfrm>
          <a:prstGeom prst="rect">
            <a:avLst/>
          </a:prstGeom>
        </p:spPr>
      </p:pic>
      <p:sp>
        <p:nvSpPr>
          <p:cNvPr id="3" name="TextBox 2"/>
          <p:cNvSpPr txBox="1"/>
          <p:nvPr/>
        </p:nvSpPr>
        <p:spPr>
          <a:xfrm>
            <a:off x="2212109" y="5400281"/>
            <a:ext cx="8174182" cy="523220"/>
          </a:xfrm>
          <a:prstGeom prst="rect">
            <a:avLst/>
          </a:prstGeom>
          <a:noFill/>
        </p:spPr>
        <p:txBody>
          <a:bodyPr wrap="square" rtlCol="0">
            <a:spAutoFit/>
          </a:bodyPr>
          <a:lstStyle/>
          <a:p>
            <a:r>
              <a:rPr lang="en-US" sz="2800" b="1">
                <a:solidFill>
                  <a:srgbClr val="0000CC"/>
                </a:solidFill>
              </a:rPr>
              <a:t>Con có thuộc bài hát nào về mẹ không?</a:t>
            </a:r>
          </a:p>
        </p:txBody>
      </p:sp>
      <p:sp>
        <p:nvSpPr>
          <p:cNvPr id="4" name="TextBox 3"/>
          <p:cNvSpPr txBox="1"/>
          <p:nvPr/>
        </p:nvSpPr>
        <p:spPr>
          <a:xfrm>
            <a:off x="2212109" y="5714317"/>
            <a:ext cx="8026190" cy="523220"/>
          </a:xfrm>
          <a:prstGeom prst="rect">
            <a:avLst/>
          </a:prstGeom>
          <a:noFill/>
        </p:spPr>
        <p:txBody>
          <a:bodyPr wrap="square" rtlCol="0">
            <a:spAutoFit/>
          </a:bodyPr>
          <a:lstStyle/>
          <a:p>
            <a:r>
              <a:rPr lang="en-US" sz="2800" b="1"/>
              <a:t>Con đã bao giờ tặng quà cho mẹ chưa?</a:t>
            </a:r>
          </a:p>
        </p:txBody>
      </p:sp>
      <p:sp>
        <p:nvSpPr>
          <p:cNvPr id="5" name="TextBox 4"/>
          <p:cNvSpPr txBox="1"/>
          <p:nvPr/>
        </p:nvSpPr>
        <p:spPr>
          <a:xfrm>
            <a:off x="1787236" y="5498873"/>
            <a:ext cx="9268691" cy="954107"/>
          </a:xfrm>
          <a:prstGeom prst="rect">
            <a:avLst/>
          </a:prstGeom>
          <a:noFill/>
        </p:spPr>
        <p:txBody>
          <a:bodyPr wrap="square" rtlCol="0">
            <a:spAutoFit/>
          </a:bodyPr>
          <a:lstStyle/>
          <a:p>
            <a:r>
              <a:rPr lang="en-US" sz="2800" b="1">
                <a:solidFill>
                  <a:srgbClr val="0000CC"/>
                </a:solidFill>
              </a:rPr>
              <a:t>Khi mẹ nhận được quà của con thì cảm xúc của mẹ như thế nào?</a:t>
            </a:r>
          </a:p>
        </p:txBody>
      </p:sp>
    </p:spTree>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grpId="1" nodeType="clickEffect">
                                  <p:stCondLst>
                                    <p:cond delay="0"/>
                                  </p:stCondLst>
                                  <p:childTnLst>
                                    <p:animEffect transition="out" filter="blinds(horizontal)">
                                      <p:cBhvr>
                                        <p:cTn id="11" dur="500"/>
                                        <p:tgtEl>
                                          <p:spTgt spid="3"/>
                                        </p:tgtEl>
                                      </p:cBhvr>
                                    </p:animEffect>
                                    <p:set>
                                      <p:cBhvr>
                                        <p:cTn id="12" dur="1" fill="hold">
                                          <p:stCondLst>
                                            <p:cond delay="499"/>
                                          </p:stCondLst>
                                        </p:cTn>
                                        <p:tgtEl>
                                          <p:spTgt spid="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xit" presetSubtype="10" fill="hold" grpId="1" nodeType="clickEffect">
                                  <p:stCondLst>
                                    <p:cond delay="0"/>
                                  </p:stCondLst>
                                  <p:childTnLst>
                                    <p:animEffect transition="out" filter="blinds(horizontal)">
                                      <p:cBhvr>
                                        <p:cTn id="21" dur="500"/>
                                        <p:tgtEl>
                                          <p:spTgt spid="4"/>
                                        </p:tgtEl>
                                      </p:cBhvr>
                                    </p:animEffect>
                                    <p:set>
                                      <p:cBhvr>
                                        <p:cTn id="22" dur="1" fill="hold">
                                          <p:stCondLst>
                                            <p:cond delay="499"/>
                                          </p:stCondLst>
                                        </p:cTn>
                                        <p:tgtEl>
                                          <p:spTgt spid="4"/>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000"/>
                                        <p:tgtEl>
                                          <p:spTgt spid="5"/>
                                        </p:tgtEl>
                                      </p:cBhvr>
                                    </p:animEffect>
                                    <p:anim calcmode="lin" valueType="num">
                                      <p:cBhvr>
                                        <p:cTn id="28" dur="1000" fill="hold"/>
                                        <p:tgtEl>
                                          <p:spTgt spid="5"/>
                                        </p:tgtEl>
                                        <p:attrNameLst>
                                          <p:attrName>ppt_x</p:attrName>
                                        </p:attrNameLst>
                                      </p:cBhvr>
                                      <p:tavLst>
                                        <p:tav tm="0">
                                          <p:val>
                                            <p:strVal val="#ppt_x"/>
                                          </p:val>
                                        </p:tav>
                                        <p:tav tm="100000">
                                          <p:val>
                                            <p:strVal val="#ppt_x"/>
                                          </p:val>
                                        </p:tav>
                                      </p:tavLst>
                                    </p:anim>
                                    <p:anim calcmode="lin" valueType="num">
                                      <p:cBhvr>
                                        <p:cTn id="2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3" presetClass="exit" presetSubtype="10" fill="hold" grpId="1" nodeType="clickEffect">
                                  <p:stCondLst>
                                    <p:cond delay="0"/>
                                  </p:stCondLst>
                                  <p:childTnLst>
                                    <p:animEffect transition="out" filter="blinds(horizontal)">
                                      <p:cBhvr>
                                        <p:cTn id="33" dur="500"/>
                                        <p:tgtEl>
                                          <p:spTgt spid="5"/>
                                        </p:tgtEl>
                                      </p:cBhvr>
                                    </p:animEffect>
                                    <p:set>
                                      <p:cBhvr>
                                        <p:cTn id="34"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4" grpId="0"/>
      <p:bldP spid="4" grpId="1"/>
      <p:bldP spid="5" grpId="0"/>
      <p:bldP spid="5" grpId="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127</TotalTime>
  <Words>188</Words>
  <Application>Microsoft Office PowerPoint</Application>
  <PresentationFormat>Widescreen</PresentationFormat>
  <Paragraphs>24</Paragraphs>
  <Slides>12</Slides>
  <Notes>6</Notes>
  <HiddenSlides>0</HiddenSlides>
  <MMClips>1</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CỦNG CỐ - DẶN DÒ</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ACER</dc:creator>
  <cp:lastModifiedBy>Uyển Nguyễn</cp:lastModifiedBy>
  <cp:revision>23</cp:revision>
  <dcterms:created xsi:type="dcterms:W3CDTF">2020-08-07T07:15:00Z</dcterms:created>
  <dcterms:modified xsi:type="dcterms:W3CDTF">2023-04-11T01:19:33Z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1033-11.2.0.9453</vt:lpwstr>
  </property>
</Properties>
</file>