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7" r:id="rId2"/>
    <p:sldId id="258" r:id="rId3"/>
    <p:sldId id="270" r:id="rId4"/>
    <p:sldId id="269" r:id="rId5"/>
    <p:sldId id="259" r:id="rId6"/>
    <p:sldId id="260" r:id="rId7"/>
    <p:sldId id="261" r:id="rId8"/>
    <p:sldId id="262" r:id="rId9"/>
    <p:sldId id="263" r:id="rId10"/>
    <p:sldId id="265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2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29C6A6-ECCA-49E6-A873-45D69320613F}" type="datetimeFigureOut">
              <a:rPr lang="en-US" smtClean="0"/>
              <a:t>8/9/2021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156325-C023-49EE-B780-EC846C8DE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4693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D4277-6A45-4BA5-A4B7-D3856B37C24C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583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D4277-6A45-4BA5-A4B7-D3856B37C24C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287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D4277-6A45-4BA5-A4B7-D3856B37C24C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2642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D4277-6A45-4BA5-A4B7-D3856B37C24C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1228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4D4277-6A45-4BA5-A4B7-D3856B37C24C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1843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0CB120-10CE-4297-939B-070F053C5646}" type="datetimeFigureOut">
              <a:rPr lang="zh-CN" altLang="en-US">
                <a:solidFill>
                  <a:srgbClr val="000000"/>
                </a:solidFill>
              </a:rPr>
              <a:pPr/>
              <a:t>2021/8/9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FB0B3A-4334-42D8-A089-6B7F4BDDE3C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733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0CB120-10CE-4297-939B-070F053C5646}" type="datetimeFigureOut">
              <a:rPr lang="zh-CN" altLang="en-US">
                <a:solidFill>
                  <a:srgbClr val="000000"/>
                </a:solidFill>
              </a:rPr>
              <a:pPr/>
              <a:t>2021/8/9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FB0B3A-4334-42D8-A089-6B7F4BDDE3C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446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0CB120-10CE-4297-939B-070F053C5646}" type="datetimeFigureOut">
              <a:rPr lang="zh-CN" altLang="en-US">
                <a:solidFill>
                  <a:srgbClr val="000000"/>
                </a:solidFill>
              </a:rPr>
              <a:pPr/>
              <a:t>2021/8/9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FB0B3A-4334-42D8-A089-6B7F4BDDE3C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941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0CB120-10CE-4297-939B-070F053C5646}" type="datetimeFigureOut">
              <a:rPr lang="zh-CN" altLang="en-US">
                <a:solidFill>
                  <a:srgbClr val="000000"/>
                </a:solidFill>
              </a:rPr>
              <a:pPr/>
              <a:t>2021/8/9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FB0B3A-4334-42D8-A089-6B7F4BDDE3C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573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0CB120-10CE-4297-939B-070F053C5646}" type="datetimeFigureOut">
              <a:rPr lang="zh-CN" altLang="en-US">
                <a:solidFill>
                  <a:srgbClr val="000000"/>
                </a:solidFill>
              </a:rPr>
              <a:pPr/>
              <a:t>2021/8/9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FB0B3A-4334-42D8-A089-6B7F4BDDE3C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085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0CB120-10CE-4297-939B-070F053C5646}" type="datetimeFigureOut">
              <a:rPr lang="zh-CN" altLang="en-US">
                <a:solidFill>
                  <a:srgbClr val="000000"/>
                </a:solidFill>
              </a:rPr>
              <a:pPr/>
              <a:t>2021/8/9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FB0B3A-4334-42D8-A089-6B7F4BDDE3C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145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0CB120-10CE-4297-939B-070F053C5646}" type="datetimeFigureOut">
              <a:rPr lang="zh-CN" altLang="en-US">
                <a:solidFill>
                  <a:srgbClr val="000000"/>
                </a:solidFill>
              </a:rPr>
              <a:pPr/>
              <a:t>2021/8/9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FB0B3A-4334-42D8-A089-6B7F4BDDE3C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896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0CB120-10CE-4297-939B-070F053C5646}" type="datetimeFigureOut">
              <a:rPr lang="zh-CN" altLang="en-US">
                <a:solidFill>
                  <a:srgbClr val="000000"/>
                </a:solidFill>
              </a:rPr>
              <a:pPr/>
              <a:t>2021/8/9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FB0B3A-4334-42D8-A089-6B7F4BDDE3C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817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0CB120-10CE-4297-939B-070F053C5646}" type="datetimeFigureOut">
              <a:rPr lang="zh-CN" altLang="en-US">
                <a:solidFill>
                  <a:srgbClr val="000000"/>
                </a:solidFill>
              </a:rPr>
              <a:pPr/>
              <a:t>2021/8/9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FB0B3A-4334-42D8-A089-6B7F4BDDE3C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871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0CB120-10CE-4297-939B-070F053C5646}" type="datetimeFigureOut">
              <a:rPr lang="zh-CN" altLang="en-US">
                <a:solidFill>
                  <a:srgbClr val="000000"/>
                </a:solidFill>
              </a:rPr>
              <a:pPr/>
              <a:t>2021/8/9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FB0B3A-4334-42D8-A089-6B7F4BDDE3C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895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0CB120-10CE-4297-939B-070F053C5646}" type="datetimeFigureOut">
              <a:rPr lang="zh-CN" altLang="en-US">
                <a:solidFill>
                  <a:srgbClr val="000000"/>
                </a:solidFill>
              </a:rPr>
              <a:pPr/>
              <a:t>2021/8/9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FB0B3A-4334-42D8-A089-6B7F4BDDE3C3}" type="slidenum">
              <a:rPr lang="zh-CN" altLang="en-US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951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-111919" y="0"/>
            <a:ext cx="12415837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120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12" Type="http://schemas.microsoft.com/office/2007/relationships/hdphoto" Target="../media/hdphoto4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image" Target="../media/image2.emf"/><Relationship Id="rId10" Type="http://schemas.microsoft.com/office/2007/relationships/hdphoto" Target="../media/hdphoto3.wdp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15.png"/><Relationship Id="rId7" Type="http://schemas.microsoft.com/office/2007/relationships/hdphoto" Target="../media/hdphoto10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10" Type="http://schemas.microsoft.com/office/2007/relationships/hdphoto" Target="../media/hdphoto4.wdp"/><Relationship Id="rId4" Type="http://schemas.openxmlformats.org/officeDocument/2006/relationships/image" Target="../media/image2.emf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4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microsoft.com/office/2007/relationships/hdphoto" Target="../media/hdphoto9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10.png"/><Relationship Id="rId1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12" Type="http://schemas.microsoft.com/office/2007/relationships/hdphoto" Target="../media/hdphoto4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image" Target="../media/image2.emf"/><Relationship Id="rId10" Type="http://schemas.microsoft.com/office/2007/relationships/hdphoto" Target="../media/hdphoto3.wdp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4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microsoft.com/office/2007/relationships/hdphoto" Target="../media/hdphoto9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microsoft.com/office/2007/relationships/hdphoto" Target="../media/hdphoto8.wdp"/><Relationship Id="rId4" Type="http://schemas.microsoft.com/office/2007/relationships/hdphoto" Target="../media/hdphoto5.wdp"/><Relationship Id="rId9" Type="http://schemas.openxmlformats.org/officeDocument/2006/relationships/image" Target="../media/image10.png"/><Relationship Id="rId1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microsoft.com/office/2007/relationships/hdphoto" Target="../media/hdphoto11.wdp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microsoft.com/office/2007/relationships/hdphoto" Target="../media/hdphoto10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5.png"/><Relationship Id="rId7" Type="http://schemas.microsoft.com/office/2007/relationships/hdphoto" Target="../media/hdphoto10.wdp"/><Relationship Id="rId12" Type="http://schemas.openxmlformats.org/officeDocument/2006/relationships/image" Target="../media/image2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4.jpeg"/><Relationship Id="rId5" Type="http://schemas.openxmlformats.org/officeDocument/2006/relationships/image" Target="../media/image17.png"/><Relationship Id="rId10" Type="http://schemas.openxmlformats.org/officeDocument/2006/relationships/image" Target="../media/image23.jpeg"/><Relationship Id="rId4" Type="http://schemas.openxmlformats.org/officeDocument/2006/relationships/image" Target="../media/image16.png"/><Relationship Id="rId9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microsoft.com/office/2007/relationships/hdphoto" Target="../media/hdphoto13.wdp"/><Relationship Id="rId3" Type="http://schemas.openxmlformats.org/officeDocument/2006/relationships/image" Target="../media/image15.png"/><Relationship Id="rId7" Type="http://schemas.microsoft.com/office/2007/relationships/hdphoto" Target="../media/hdphoto10.wdp"/><Relationship Id="rId12" Type="http://schemas.openxmlformats.org/officeDocument/2006/relationships/image" Target="../media/image2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microsoft.com/office/2007/relationships/hdphoto" Target="../media/hdphoto12.wdp"/><Relationship Id="rId5" Type="http://schemas.openxmlformats.org/officeDocument/2006/relationships/image" Target="../media/image17.png"/><Relationship Id="rId10" Type="http://schemas.openxmlformats.org/officeDocument/2006/relationships/image" Target="../media/image27.png"/><Relationship Id="rId4" Type="http://schemas.openxmlformats.org/officeDocument/2006/relationships/image" Target="../media/image16.png"/><Relationship Id="rId9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对角圆角 13">
            <a:extLst>
              <a:ext uri="{FF2B5EF4-FFF2-40B4-BE49-F238E27FC236}">
                <a16:creationId xmlns:a16="http://schemas.microsoft.com/office/drawing/2014/main" id="{176D5DFE-0529-43CA-BF04-8CEA96FF6F9A}"/>
              </a:ext>
            </a:extLst>
          </p:cNvPr>
          <p:cNvSpPr/>
          <p:nvPr/>
        </p:nvSpPr>
        <p:spPr>
          <a:xfrm>
            <a:off x="412124" y="2374298"/>
            <a:ext cx="11460193" cy="2298064"/>
          </a:xfrm>
          <a:prstGeom prst="round2DiagRect">
            <a:avLst/>
          </a:prstGeom>
          <a:solidFill>
            <a:srgbClr val="BBE5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cs typeface="Helvetica"/>
              <a:sym typeface="+mn-lt"/>
            </a:endParaRPr>
          </a:p>
        </p:txBody>
      </p:sp>
      <p:pic>
        <p:nvPicPr>
          <p:cNvPr id="970" name="图片 96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64429" y="1921484"/>
            <a:ext cx="1727571" cy="993766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456323"/>
            <a:ext cx="1380230" cy="993766"/>
          </a:xfrm>
          <a:prstGeom prst="rect">
            <a:avLst/>
          </a:prstGeom>
        </p:spPr>
      </p:pic>
      <p:sp>
        <p:nvSpPr>
          <p:cNvPr id="18" name="TextBox 5"/>
          <p:cNvSpPr txBox="1"/>
          <p:nvPr/>
        </p:nvSpPr>
        <p:spPr>
          <a:xfrm>
            <a:off x="136497" y="2609854"/>
            <a:ext cx="121133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spc="3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Helvetica"/>
                <a:sym typeface="+mn-lt"/>
              </a:rPr>
              <a:t>BÀI 4:</a:t>
            </a:r>
          </a:p>
          <a:p>
            <a:pPr algn="ctr"/>
            <a:r>
              <a:rPr lang="en-US" altLang="zh-CN" sz="6000" b="1" spc="3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Helvetica"/>
                <a:sym typeface="+mn-lt"/>
              </a:rPr>
              <a:t>NHẬN LỖI VÀ SỬA </a:t>
            </a:r>
            <a:r>
              <a:rPr lang="en-US" altLang="zh-CN" sz="6000" b="1" spc="30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Helvetica"/>
                <a:sym typeface="+mn-lt"/>
              </a:rPr>
              <a:t>LỖI</a:t>
            </a:r>
            <a:endParaRPr lang="en-US" altLang="zh-CN" sz="6000" b="1" spc="3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Helvetica"/>
              <a:sym typeface="+mn-lt"/>
            </a:endParaRPr>
          </a:p>
        </p:txBody>
      </p:sp>
      <p:pic>
        <p:nvPicPr>
          <p:cNvPr id="22" name="励志歌曲 - 儿童舞蹈歌曲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18397" y="-1051463"/>
            <a:ext cx="812800" cy="8128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61" y="-16977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0361">
            <a:off x="5062568" y="5149686"/>
            <a:ext cx="2261161" cy="160047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668" y="857105"/>
            <a:ext cx="5218960" cy="170619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24882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073073" y="284037"/>
            <a:ext cx="9448966" cy="978093"/>
          </a:xfrm>
          <a:prstGeom prst="roundRect">
            <a:avLst/>
          </a:prstGeom>
          <a:solidFill>
            <a:srgbClr val="FFCD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 Nói hoặc viết lời xin lỗi </a:t>
            </a:r>
          </a:p>
          <a:p>
            <a:pPr algn="ctr"/>
            <a:r>
              <a:rPr lang="en-US" sz="32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gửi đến người mà em mắc lỗi</a:t>
            </a:r>
          </a:p>
        </p:txBody>
      </p:sp>
      <p:grpSp>
        <p:nvGrpSpPr>
          <p:cNvPr id="9" name="组合 25"/>
          <p:cNvGrpSpPr/>
          <p:nvPr/>
        </p:nvGrpSpPr>
        <p:grpSpPr>
          <a:xfrm>
            <a:off x="-15272" y="6035059"/>
            <a:ext cx="12207272" cy="928013"/>
            <a:chOff x="-15272" y="5986422"/>
            <a:chExt cx="12207272" cy="92801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10" name="图片 2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72" y="6058837"/>
              <a:ext cx="4243144" cy="855598"/>
            </a:xfrm>
            <a:prstGeom prst="rect">
              <a:avLst/>
            </a:prstGeom>
          </p:spPr>
        </p:pic>
        <p:pic>
          <p:nvPicPr>
            <p:cNvPr id="11" name="图片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871" y="6058837"/>
              <a:ext cx="4031225" cy="855598"/>
            </a:xfrm>
            <a:prstGeom prst="rect">
              <a:avLst/>
            </a:prstGeom>
          </p:spPr>
        </p:pic>
        <p:pic>
          <p:nvPicPr>
            <p:cNvPr id="12" name="图片 2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9936" y="5986422"/>
              <a:ext cx="3982064" cy="855598"/>
            </a:xfrm>
            <a:prstGeom prst="rect">
              <a:avLst/>
            </a:prstGeom>
          </p:spPr>
        </p:pic>
      </p:grpSp>
      <p:pic>
        <p:nvPicPr>
          <p:cNvPr id="13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66" y="77274"/>
            <a:ext cx="589644" cy="100507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6889" y="-270626"/>
            <a:ext cx="1475111" cy="1620436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2290" name="Picture 2" descr="Sorry Card/ Sorry Card for Friend/Pop Up Sorry Card/Handmade Pop Up Sorry  Card Making - YouTube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" t="16110" r="54405" b="42038"/>
          <a:stretch/>
        </p:blipFill>
        <p:spPr bwMode="auto">
          <a:xfrm rot="20847579">
            <a:off x="1520992" y="2298238"/>
            <a:ext cx="4187416" cy="295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 rot="599227">
            <a:off x="7225881" y="1991038"/>
            <a:ext cx="3615436" cy="3402793"/>
            <a:chOff x="9588500" y="1536700"/>
            <a:chExt cx="2717800" cy="2714621"/>
          </a:xfrm>
        </p:grpSpPr>
        <p:sp>
          <p:nvSpPr>
            <p:cNvPr id="2" name="Rounded Rectangle 1"/>
            <p:cNvSpPr/>
            <p:nvPr/>
          </p:nvSpPr>
          <p:spPr>
            <a:xfrm>
              <a:off x="9601200" y="1536700"/>
              <a:ext cx="2705100" cy="2711443"/>
            </a:xfrm>
            <a:prstGeom prst="round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pic>
          <p:nvPicPr>
            <p:cNvPr id="12294" name="Picture 6" descr="Handmade SORRY CARD Idea for boyfriend | Complete tutorial - YouTube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15" t="11217" r="7041" b="11375"/>
            <a:stretch/>
          </p:blipFill>
          <p:spPr bwMode="auto">
            <a:xfrm>
              <a:off x="9588500" y="1597021"/>
              <a:ext cx="27178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4435554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25"/>
          <p:cNvGrpSpPr/>
          <p:nvPr/>
        </p:nvGrpSpPr>
        <p:grpSpPr>
          <a:xfrm>
            <a:off x="-15272" y="6161233"/>
            <a:ext cx="12207272" cy="928013"/>
            <a:chOff x="-15272" y="5986422"/>
            <a:chExt cx="12207272" cy="92801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5" name="图片 2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72" y="6058837"/>
              <a:ext cx="4243144" cy="855598"/>
            </a:xfrm>
            <a:prstGeom prst="rect">
              <a:avLst/>
            </a:prstGeom>
          </p:spPr>
        </p:pic>
        <p:pic>
          <p:nvPicPr>
            <p:cNvPr id="6" name="图片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871" y="6058837"/>
              <a:ext cx="4031225" cy="855598"/>
            </a:xfrm>
            <a:prstGeom prst="rect">
              <a:avLst/>
            </a:prstGeom>
          </p:spPr>
        </p:pic>
        <p:pic>
          <p:nvPicPr>
            <p:cNvPr id="7" name="图片 2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9936" y="5986422"/>
              <a:ext cx="3982064" cy="855598"/>
            </a:xfrm>
            <a:prstGeom prst="rect">
              <a:avLst/>
            </a:prstGeom>
          </p:spPr>
        </p:pic>
      </p:grpSp>
      <p:sp>
        <p:nvSpPr>
          <p:cNvPr id="8" name="Horizontal Scroll 7"/>
          <p:cNvSpPr/>
          <p:nvPr/>
        </p:nvSpPr>
        <p:spPr>
          <a:xfrm>
            <a:off x="3361386" y="901520"/>
            <a:ext cx="6014434" cy="4847571"/>
          </a:xfrm>
          <a:prstGeom prst="horizont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0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00" y="227395"/>
            <a:ext cx="589644" cy="100507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4421510" y="1791811"/>
            <a:ext cx="4954310" cy="363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3200" b="1" u="sng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LỜI KHUYÊN</a:t>
            </a:r>
          </a:p>
          <a:p>
            <a:pPr>
              <a:lnSpc>
                <a:spcPct val="120000"/>
              </a:lnSpc>
            </a:pPr>
            <a:r>
              <a:rPr lang="vi-VN" sz="32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Nhận lỗi và sửa lỗi</a:t>
            </a:r>
          </a:p>
          <a:p>
            <a:pPr algn="just">
              <a:lnSpc>
                <a:spcPct val="120000"/>
              </a:lnSpc>
            </a:pPr>
            <a:r>
              <a:rPr lang="vi-VN" sz="32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 trung thực, đáng khen</a:t>
            </a:r>
          </a:p>
          <a:p>
            <a:pPr algn="just">
              <a:lnSpc>
                <a:spcPct val="120000"/>
              </a:lnSpc>
            </a:pPr>
            <a:r>
              <a:rPr lang="vi-VN" sz="32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Đừng im lặng nghe em</a:t>
            </a:r>
          </a:p>
          <a:p>
            <a:pPr algn="just">
              <a:lnSpc>
                <a:spcPct val="120000"/>
              </a:lnSpc>
            </a:pPr>
            <a:r>
              <a:rPr lang="vi-VN" sz="32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 mỗi lần mắc lỗi.</a:t>
            </a:r>
          </a:p>
          <a:p>
            <a:pPr algn="just">
              <a:lnSpc>
                <a:spcPct val="120000"/>
              </a:lnSpc>
            </a:pPr>
            <a:endParaRPr lang="vi-VN" sz="32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15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E9DBC52-E0F3-4CE3-80A6-5406C9F2F57B}"/>
              </a:ext>
            </a:extLst>
          </p:cNvPr>
          <p:cNvSpPr/>
          <p:nvPr/>
        </p:nvSpPr>
        <p:spPr>
          <a:xfrm>
            <a:off x="2581389" y="2996958"/>
            <a:ext cx="7412854" cy="14810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FFFFFF"/>
              </a:solidFill>
              <a:cs typeface="Helvetica"/>
              <a:sym typeface="+mn-lt"/>
            </a:endParaRPr>
          </a:p>
        </p:txBody>
      </p:sp>
      <p:pic>
        <p:nvPicPr>
          <p:cNvPr id="970" name="图片 96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1742" y="2591958"/>
            <a:ext cx="1125000" cy="8100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1205" y="4073014"/>
            <a:ext cx="1125000" cy="810000"/>
          </a:xfrm>
          <a:prstGeom prst="rect">
            <a:avLst/>
          </a:prstGeom>
        </p:spPr>
      </p:pic>
      <p:sp>
        <p:nvSpPr>
          <p:cNvPr id="18" name="TextBox 5"/>
          <p:cNvSpPr txBox="1"/>
          <p:nvPr/>
        </p:nvSpPr>
        <p:spPr>
          <a:xfrm>
            <a:off x="2343705" y="3243062"/>
            <a:ext cx="78882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 b="1" spc="3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Helvetica"/>
                <a:sym typeface="+mn-lt"/>
              </a:rPr>
              <a:t>THANK YOU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61" y="-16977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0361">
            <a:off x="5062568" y="5149686"/>
            <a:ext cx="2261161" cy="160047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786" y="1586926"/>
            <a:ext cx="5218960" cy="170619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23514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6"/>
          <p:cNvSpPr>
            <a:spLocks noChangeArrowheads="1"/>
          </p:cNvSpPr>
          <p:nvPr/>
        </p:nvSpPr>
        <p:spPr bwMode="auto">
          <a:xfrm>
            <a:off x="3435195" y="464015"/>
            <a:ext cx="4823901" cy="482682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1"/>
            </a:solidFill>
            <a:prstDash val="dash"/>
            <a:round/>
          </a:ln>
          <a:extLst/>
        </p:spPr>
        <p:txBody>
          <a:bodyPr lIns="87761" tIns="43881" rIns="87761" bIns="43881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665">
              <a:solidFill>
                <a:srgbClr val="000000"/>
              </a:solidFill>
              <a:latin typeface="Helvetica"/>
              <a:ea typeface="+mn-ea"/>
              <a:cs typeface="Helvetica"/>
              <a:sym typeface="+mn-lt"/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248" y="2942558"/>
            <a:ext cx="762898" cy="130039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26" name="TextBox 18"/>
          <p:cNvSpPr txBox="1">
            <a:spLocks noChangeArrowheads="1"/>
          </p:cNvSpPr>
          <p:nvPr/>
        </p:nvSpPr>
        <p:spPr bwMode="auto">
          <a:xfrm>
            <a:off x="2106300" y="4566952"/>
            <a:ext cx="1296281" cy="30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761" tIns="43881" rIns="87761" bIns="4388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+mn-lt"/>
              </a:rPr>
              <a:t>CONTENTS</a:t>
            </a:r>
            <a:endParaRPr lang="en-US" altLang="zh-CN" sz="4400" b="1" dirty="0">
              <a:solidFill>
                <a:srgbClr val="FFFFFF"/>
              </a:solidFill>
              <a:latin typeface="Helvetica"/>
              <a:ea typeface="+mn-ea"/>
              <a:cs typeface="Helvetica"/>
              <a:sym typeface="+mn-lt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-15272" y="5986422"/>
            <a:ext cx="12207272" cy="928013"/>
            <a:chOff x="-15272" y="5986422"/>
            <a:chExt cx="12207272" cy="92801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72" y="6058837"/>
              <a:ext cx="4243144" cy="855598"/>
            </a:xfrm>
            <a:prstGeom prst="rect">
              <a:avLst/>
            </a:prstGeom>
          </p:spPr>
        </p:pic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871" y="6058837"/>
              <a:ext cx="4031225" cy="855598"/>
            </a:xfrm>
            <a:prstGeom prst="rect">
              <a:avLst/>
            </a:prstGeom>
          </p:spPr>
        </p:pic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9936" y="5986422"/>
              <a:ext cx="3982064" cy="855598"/>
            </a:xfrm>
            <a:prstGeom prst="rect">
              <a:avLst/>
            </a:prstGeom>
          </p:spPr>
        </p:pic>
      </p:grpSp>
      <p:pic>
        <p:nvPicPr>
          <p:cNvPr id="34" name="图片 33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357" y="1194746"/>
            <a:ext cx="2996381" cy="2996381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D8884B19-9FE9-49CD-AA75-C4EFE2D5C91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61" y="-111107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3" name="Rounded Rectangle 2"/>
          <p:cNvSpPr/>
          <p:nvPr/>
        </p:nvSpPr>
        <p:spPr>
          <a:xfrm>
            <a:off x="2343705" y="4205264"/>
            <a:ext cx="6658627" cy="142955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9" name="TextBox 19">
            <a:extLst>
              <a:ext uri="{FF2B5EF4-FFF2-40B4-BE49-F238E27FC236}">
                <a16:creationId xmlns:a16="http://schemas.microsoft.com/office/drawing/2014/main" id="{804A54D6-5A6A-47C7-944B-7AD6324856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5563" y="4506399"/>
            <a:ext cx="5303164" cy="827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761" tIns="43881" rIns="87761" bIns="4388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Tx/>
              <a:buNone/>
            </a:pPr>
            <a:r>
              <a:rPr lang="en-US" altLang="zh-CN" sz="4800" b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Helvetica"/>
                <a:sym typeface="+mn-lt"/>
              </a:rPr>
              <a:t>KHỞI ĐỘNG</a:t>
            </a:r>
            <a:endParaRPr lang="en-US" altLang="zh-CN" sz="4800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Helvetic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4109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rAng="0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6" grpId="0" autoUpdateAnimBg="0"/>
      <p:bldP spid="29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ớp Chúng Ta Đoàn Kết - Nhạc Thiếu Nhi Có Lờ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932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对角圆角 13">
            <a:extLst>
              <a:ext uri="{FF2B5EF4-FFF2-40B4-BE49-F238E27FC236}">
                <a16:creationId xmlns:a16="http://schemas.microsoft.com/office/drawing/2014/main" id="{176D5DFE-0529-43CA-BF04-8CEA96FF6F9A}"/>
              </a:ext>
            </a:extLst>
          </p:cNvPr>
          <p:cNvSpPr/>
          <p:nvPr/>
        </p:nvSpPr>
        <p:spPr>
          <a:xfrm>
            <a:off x="412124" y="2374298"/>
            <a:ext cx="11460193" cy="2298064"/>
          </a:xfrm>
          <a:prstGeom prst="round2DiagRect">
            <a:avLst/>
          </a:prstGeom>
          <a:solidFill>
            <a:srgbClr val="BBE5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  <a:cs typeface="Helvetica"/>
              <a:sym typeface="+mn-lt"/>
            </a:endParaRPr>
          </a:p>
        </p:txBody>
      </p:sp>
      <p:pic>
        <p:nvPicPr>
          <p:cNvPr id="970" name="图片 96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64429" y="1921484"/>
            <a:ext cx="1727571" cy="993766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456323"/>
            <a:ext cx="1380230" cy="993766"/>
          </a:xfrm>
          <a:prstGeom prst="rect">
            <a:avLst/>
          </a:prstGeom>
        </p:spPr>
      </p:pic>
      <p:sp>
        <p:nvSpPr>
          <p:cNvPr id="18" name="TextBox 5"/>
          <p:cNvSpPr txBox="1"/>
          <p:nvPr/>
        </p:nvSpPr>
        <p:spPr>
          <a:xfrm>
            <a:off x="136497" y="2609854"/>
            <a:ext cx="121133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spc="3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Helvetica"/>
                <a:sym typeface="+mn-lt"/>
              </a:rPr>
              <a:t>BÀI 4:</a:t>
            </a:r>
            <a:endParaRPr lang="en-US" altLang="zh-CN" sz="6000" b="1" spc="3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Helvetica"/>
              <a:sym typeface="+mn-lt"/>
            </a:endParaRPr>
          </a:p>
          <a:p>
            <a:pPr algn="ctr"/>
            <a:r>
              <a:rPr lang="en-US" altLang="zh-CN" sz="6000" b="1" spc="3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Helvetica"/>
                <a:sym typeface="+mn-lt"/>
              </a:rPr>
              <a:t>NHẬN LỖI VÀ SỬA LỖI (T3)</a:t>
            </a:r>
            <a:endParaRPr lang="en-US" altLang="zh-CN" sz="6000" b="1" spc="300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Helvetica"/>
              <a:sym typeface="+mn-lt"/>
            </a:endParaRPr>
          </a:p>
        </p:txBody>
      </p:sp>
      <p:pic>
        <p:nvPicPr>
          <p:cNvPr id="22" name="励志歌曲 - 儿童舞蹈歌曲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18397" y="-1051463"/>
            <a:ext cx="812800" cy="8128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61" y="-16977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0361">
            <a:off x="5062568" y="5149686"/>
            <a:ext cx="2261161" cy="160047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668" y="857105"/>
            <a:ext cx="5218960" cy="170619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4679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6"/>
          <p:cNvSpPr>
            <a:spLocks noChangeArrowheads="1"/>
          </p:cNvSpPr>
          <p:nvPr/>
        </p:nvSpPr>
        <p:spPr bwMode="auto">
          <a:xfrm>
            <a:off x="3435195" y="464015"/>
            <a:ext cx="4823901" cy="482682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1"/>
            </a:solidFill>
            <a:prstDash val="dash"/>
            <a:round/>
          </a:ln>
          <a:extLst/>
        </p:spPr>
        <p:txBody>
          <a:bodyPr lIns="87761" tIns="43881" rIns="87761" bIns="43881"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665">
              <a:solidFill>
                <a:srgbClr val="000000"/>
              </a:solidFill>
              <a:latin typeface="Helvetica"/>
              <a:ea typeface="+mn-ea"/>
              <a:cs typeface="Helvetica"/>
              <a:sym typeface="+mn-lt"/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248" y="2942558"/>
            <a:ext cx="762898" cy="1300393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26" name="TextBox 18"/>
          <p:cNvSpPr txBox="1">
            <a:spLocks noChangeArrowheads="1"/>
          </p:cNvSpPr>
          <p:nvPr/>
        </p:nvSpPr>
        <p:spPr bwMode="auto">
          <a:xfrm>
            <a:off x="2106300" y="4566952"/>
            <a:ext cx="1296281" cy="30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761" tIns="43881" rIns="87761" bIns="4388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1400" b="1" dirty="0">
                <a:solidFill>
                  <a:srgbClr val="FFFFFF"/>
                </a:solidFill>
                <a:latin typeface="Helvetica"/>
                <a:ea typeface="+mn-ea"/>
                <a:cs typeface="Helvetica"/>
                <a:sym typeface="+mn-lt"/>
              </a:rPr>
              <a:t>CONTENTS</a:t>
            </a:r>
            <a:endParaRPr lang="en-US" altLang="zh-CN" sz="4400" b="1" dirty="0">
              <a:solidFill>
                <a:srgbClr val="FFFFFF"/>
              </a:solidFill>
              <a:latin typeface="Helvetica"/>
              <a:ea typeface="+mn-ea"/>
              <a:cs typeface="Helvetica"/>
              <a:sym typeface="+mn-lt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-15272" y="5986422"/>
            <a:ext cx="12207272" cy="928013"/>
            <a:chOff x="-15272" y="5986422"/>
            <a:chExt cx="12207272" cy="92801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72" y="6058837"/>
              <a:ext cx="4243144" cy="855598"/>
            </a:xfrm>
            <a:prstGeom prst="rect">
              <a:avLst/>
            </a:prstGeom>
          </p:spPr>
        </p:pic>
        <p:pic>
          <p:nvPicPr>
            <p:cNvPr id="32" name="图片 31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871" y="6058837"/>
              <a:ext cx="4031225" cy="855598"/>
            </a:xfrm>
            <a:prstGeom prst="rect">
              <a:avLst/>
            </a:prstGeom>
          </p:spPr>
        </p:pic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artisticLineDrawing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9936" y="5986422"/>
              <a:ext cx="3982064" cy="855598"/>
            </a:xfrm>
            <a:prstGeom prst="rect">
              <a:avLst/>
            </a:prstGeom>
          </p:spPr>
        </p:pic>
      </p:grpSp>
      <p:pic>
        <p:nvPicPr>
          <p:cNvPr id="34" name="图片 33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357" y="1194746"/>
            <a:ext cx="2996381" cy="2996381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D8884B19-9FE9-49CD-AA75-C4EFE2D5C91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61" y="-111107"/>
            <a:ext cx="2052744" cy="2254977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3" name="Rounded Rectangle 2"/>
          <p:cNvSpPr/>
          <p:nvPr/>
        </p:nvSpPr>
        <p:spPr>
          <a:xfrm>
            <a:off x="2343705" y="4205264"/>
            <a:ext cx="6658627" cy="1429555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9" name="TextBox 19">
            <a:extLst>
              <a:ext uri="{FF2B5EF4-FFF2-40B4-BE49-F238E27FC236}">
                <a16:creationId xmlns:a16="http://schemas.microsoft.com/office/drawing/2014/main" id="{804A54D6-5A6A-47C7-944B-7AD6324856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5563" y="4506399"/>
            <a:ext cx="5303164" cy="827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7761" tIns="43881" rIns="87761" bIns="43881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anose="020B0604020202020204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Tx/>
              <a:buNone/>
            </a:pPr>
            <a:r>
              <a:rPr lang="en-US" altLang="zh-CN" sz="4800" b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Helvetica"/>
                <a:sym typeface="+mn-lt"/>
              </a:rPr>
              <a:t>VẬN DỤNG</a:t>
            </a:r>
            <a:endParaRPr lang="en-US" altLang="zh-CN" sz="4800" b="1" dirty="0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Helvetic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99705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000"/>
    </mc:Choice>
    <mc:Fallback xmlns="">
      <p:transition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rAng="0" ptsTypes="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0"/>
                                    </p:animMotion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6" grpId="0" autoUpdateAnimBg="0"/>
      <p:bldP spid="29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198" y="1422225"/>
            <a:ext cx="9689792" cy="4057956"/>
          </a:xfrm>
          <a:prstGeom prst="round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1073073" y="284037"/>
            <a:ext cx="9448966" cy="978093"/>
          </a:xfrm>
          <a:prstGeom prst="roundRect">
            <a:avLst/>
          </a:prstGeom>
          <a:solidFill>
            <a:srgbClr val="FFCD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1. Đóng vai và kể tiếp câu chuyện </a:t>
            </a:r>
            <a:r>
              <a:rPr lang="en-US" sz="3600" b="1" i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 Cáo</a:t>
            </a:r>
          </a:p>
        </p:txBody>
      </p:sp>
      <p:grpSp>
        <p:nvGrpSpPr>
          <p:cNvPr id="9" name="组合 25"/>
          <p:cNvGrpSpPr/>
          <p:nvPr/>
        </p:nvGrpSpPr>
        <p:grpSpPr>
          <a:xfrm>
            <a:off x="-15272" y="6035059"/>
            <a:ext cx="12207272" cy="928013"/>
            <a:chOff x="-15272" y="5986422"/>
            <a:chExt cx="12207272" cy="92801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10" name="图片 2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72" y="6058837"/>
              <a:ext cx="4243144" cy="855598"/>
            </a:xfrm>
            <a:prstGeom prst="rect">
              <a:avLst/>
            </a:prstGeom>
          </p:spPr>
        </p:pic>
        <p:pic>
          <p:nvPicPr>
            <p:cNvPr id="11" name="图片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871" y="6058837"/>
              <a:ext cx="4031225" cy="855598"/>
            </a:xfrm>
            <a:prstGeom prst="rect">
              <a:avLst/>
            </a:prstGeom>
          </p:spPr>
        </p:pic>
        <p:pic>
          <p:nvPicPr>
            <p:cNvPr id="12" name="图片 2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9936" y="5986422"/>
              <a:ext cx="3982064" cy="855598"/>
            </a:xfrm>
            <a:prstGeom prst="rect">
              <a:avLst/>
            </a:prstGeom>
          </p:spPr>
        </p:pic>
      </p:grpSp>
      <p:pic>
        <p:nvPicPr>
          <p:cNvPr id="13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66" y="77274"/>
            <a:ext cx="589644" cy="100507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6889" y="-270626"/>
            <a:ext cx="1475111" cy="1620436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4" descr="Boy And Girl Reading Storybook Illustration Royalty Free Cliparts, Vectors,  And Stock Illustration. Image 96263584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1" b="99818" l="23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66" y="4268768"/>
            <a:ext cx="3107069" cy="2621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219561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073073" y="284037"/>
            <a:ext cx="9448966" cy="978093"/>
          </a:xfrm>
          <a:prstGeom prst="roundRect">
            <a:avLst/>
          </a:prstGeom>
          <a:solidFill>
            <a:srgbClr val="FFCD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 Nói hoặc viết lời xin lỗi </a:t>
            </a:r>
          </a:p>
          <a:p>
            <a:pPr algn="ctr"/>
            <a:r>
              <a:rPr lang="en-US" sz="32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gửi đến người mà em mắc lỗi</a:t>
            </a:r>
          </a:p>
        </p:txBody>
      </p:sp>
      <p:grpSp>
        <p:nvGrpSpPr>
          <p:cNvPr id="9" name="组合 25"/>
          <p:cNvGrpSpPr/>
          <p:nvPr/>
        </p:nvGrpSpPr>
        <p:grpSpPr>
          <a:xfrm>
            <a:off x="-15272" y="6035059"/>
            <a:ext cx="12207272" cy="928013"/>
            <a:chOff x="-15272" y="5986422"/>
            <a:chExt cx="12207272" cy="92801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10" name="图片 2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72" y="6058837"/>
              <a:ext cx="4243144" cy="855598"/>
            </a:xfrm>
            <a:prstGeom prst="rect">
              <a:avLst/>
            </a:prstGeom>
          </p:spPr>
        </p:pic>
        <p:pic>
          <p:nvPicPr>
            <p:cNvPr id="11" name="图片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871" y="6058837"/>
              <a:ext cx="4031225" cy="855598"/>
            </a:xfrm>
            <a:prstGeom prst="rect">
              <a:avLst/>
            </a:prstGeom>
          </p:spPr>
        </p:pic>
        <p:pic>
          <p:nvPicPr>
            <p:cNvPr id="12" name="图片 2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9936" y="5986422"/>
              <a:ext cx="3982064" cy="855598"/>
            </a:xfrm>
            <a:prstGeom prst="rect">
              <a:avLst/>
            </a:prstGeom>
          </p:spPr>
        </p:pic>
      </p:grpSp>
      <p:pic>
        <p:nvPicPr>
          <p:cNvPr id="13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236" y="2807595"/>
            <a:ext cx="589644" cy="100507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184" y="2356664"/>
            <a:ext cx="1475111" cy="1620436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/>
          <a:srcRect l="5235" t="488" r="-332" b="-488"/>
          <a:stretch/>
        </p:blipFill>
        <p:spPr>
          <a:xfrm>
            <a:off x="3540716" y="1661375"/>
            <a:ext cx="4383632" cy="4095952"/>
          </a:xfrm>
          <a:prstGeom prst="ellipse">
            <a:avLst/>
          </a:prstGeom>
          <a:ln>
            <a:solidFill>
              <a:srgbClr val="FF6600"/>
            </a:solidFill>
          </a:ln>
        </p:spPr>
      </p:pic>
    </p:spTree>
    <p:extLst>
      <p:ext uri="{BB962C8B-B14F-4D97-AF65-F5344CB8AC3E}">
        <p14:creationId xmlns:p14="http://schemas.microsoft.com/office/powerpoint/2010/main" val="245876521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81628" y="1447067"/>
            <a:ext cx="10975372" cy="4549892"/>
          </a:xfrm>
          <a:prstGeom prst="roundRect">
            <a:avLst/>
          </a:prstGeom>
          <a:solidFill>
            <a:srgbClr val="FFCC99"/>
          </a:solidFill>
          <a:ln>
            <a:solidFill>
              <a:srgbClr val="FFCC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237278" y="284143"/>
            <a:ext cx="9448966" cy="978093"/>
          </a:xfrm>
          <a:prstGeom prst="roundRect">
            <a:avLst/>
          </a:prstGeom>
          <a:solidFill>
            <a:srgbClr val="FFCD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 Nói hoặc viết lời xin lỗi </a:t>
            </a:r>
          </a:p>
          <a:p>
            <a:pPr algn="ctr"/>
            <a:r>
              <a:rPr lang="en-US" sz="32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gửi đến người mà em mắc lỗi</a:t>
            </a:r>
          </a:p>
        </p:txBody>
      </p:sp>
      <p:grpSp>
        <p:nvGrpSpPr>
          <p:cNvPr id="9" name="组合 25"/>
          <p:cNvGrpSpPr/>
          <p:nvPr/>
        </p:nvGrpSpPr>
        <p:grpSpPr>
          <a:xfrm>
            <a:off x="-15272" y="6035059"/>
            <a:ext cx="12207272" cy="928013"/>
            <a:chOff x="-15272" y="5986422"/>
            <a:chExt cx="12207272" cy="92801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10" name="图片 2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72" y="6058837"/>
              <a:ext cx="4243144" cy="855598"/>
            </a:xfrm>
            <a:prstGeom prst="rect">
              <a:avLst/>
            </a:prstGeom>
          </p:spPr>
        </p:pic>
        <p:pic>
          <p:nvPicPr>
            <p:cNvPr id="11" name="图片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871" y="6058837"/>
              <a:ext cx="4031225" cy="855598"/>
            </a:xfrm>
            <a:prstGeom prst="rect">
              <a:avLst/>
            </a:prstGeom>
          </p:spPr>
        </p:pic>
        <p:pic>
          <p:nvPicPr>
            <p:cNvPr id="12" name="图片 2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9936" y="5986422"/>
              <a:ext cx="3982064" cy="855598"/>
            </a:xfrm>
            <a:prstGeom prst="rect">
              <a:avLst/>
            </a:prstGeom>
          </p:spPr>
        </p:pic>
      </p:grpSp>
      <p:pic>
        <p:nvPicPr>
          <p:cNvPr id="13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" y="257162"/>
            <a:ext cx="589644" cy="100507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6889" y="-270626"/>
            <a:ext cx="1475111" cy="1620436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2050" name="Picture 2" descr="91 Grief In Schools Illustrations &amp; Clip Art - iStoc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210" y="1770332"/>
            <a:ext cx="2075917" cy="220786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erson Saying Sorry HD Stock Images | Shutterstock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" t="-1" r="2381" b="3288"/>
          <a:stretch/>
        </p:blipFill>
        <p:spPr bwMode="auto">
          <a:xfrm>
            <a:off x="4833130" y="1681432"/>
            <a:ext cx="2257262" cy="21830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2054" name="Picture 6" descr="Manners Vector Stock Illustrations – 1,066 Manners Vector Stock  Illustrations, Vectors &amp;amp; Clipart - Dreamstime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8" t="4242" r="8309"/>
          <a:stretch/>
        </p:blipFill>
        <p:spPr bwMode="auto">
          <a:xfrm>
            <a:off x="2912762" y="3827340"/>
            <a:ext cx="2095500" cy="19853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2056" name="Picture 8" descr="Angry Mother Scolding Sad Preschool Son Stock Vector (Royalty Free)  1101660437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4" b="7065"/>
          <a:stretch/>
        </p:blipFill>
        <p:spPr bwMode="auto">
          <a:xfrm>
            <a:off x="9079017" y="1630542"/>
            <a:ext cx="2186260" cy="209147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Girl Apologizing To Man In A Suit Who Splashed With Mud, Kids Good Manners  Concept Vector Illustration On A White Stock Vector - Illustration of  preschooler, cartoon: 119006418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3" t="11217" r="9563" b="16844"/>
          <a:stretch/>
        </p:blipFill>
        <p:spPr bwMode="auto">
          <a:xfrm>
            <a:off x="7220006" y="3722013"/>
            <a:ext cx="2082130" cy="19802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07619153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832905" y="1372228"/>
            <a:ext cx="7073900" cy="4698372"/>
          </a:xfrm>
          <a:prstGeom prst="roundRect">
            <a:avLst/>
          </a:prstGeom>
          <a:solidFill>
            <a:srgbClr val="FF6600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073073" y="284037"/>
            <a:ext cx="9448966" cy="978093"/>
          </a:xfrm>
          <a:prstGeom prst="roundRect">
            <a:avLst/>
          </a:prstGeom>
          <a:solidFill>
            <a:srgbClr val="FFCD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2. Nói hoặc viết lời xin lỗi </a:t>
            </a:r>
          </a:p>
          <a:p>
            <a:pPr algn="ctr"/>
            <a:r>
              <a:rPr lang="en-US" sz="32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gửi đến người mà em mắc lỗi</a:t>
            </a:r>
          </a:p>
        </p:txBody>
      </p:sp>
      <p:grpSp>
        <p:nvGrpSpPr>
          <p:cNvPr id="9" name="组合 25"/>
          <p:cNvGrpSpPr/>
          <p:nvPr/>
        </p:nvGrpSpPr>
        <p:grpSpPr>
          <a:xfrm>
            <a:off x="-15272" y="6035059"/>
            <a:ext cx="12207272" cy="928013"/>
            <a:chOff x="-15272" y="5986422"/>
            <a:chExt cx="12207272" cy="928013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grpSpPr>
        <p:pic>
          <p:nvPicPr>
            <p:cNvPr id="10" name="图片 2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272" y="6058837"/>
              <a:ext cx="4243144" cy="855598"/>
            </a:xfrm>
            <a:prstGeom prst="rect">
              <a:avLst/>
            </a:prstGeom>
          </p:spPr>
        </p:pic>
        <p:pic>
          <p:nvPicPr>
            <p:cNvPr id="11" name="图片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871" y="6058837"/>
              <a:ext cx="4031225" cy="855598"/>
            </a:xfrm>
            <a:prstGeom prst="rect">
              <a:avLst/>
            </a:prstGeom>
          </p:spPr>
        </p:pic>
        <p:pic>
          <p:nvPicPr>
            <p:cNvPr id="12" name="图片 2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9936" y="5986422"/>
              <a:ext cx="3982064" cy="855598"/>
            </a:xfrm>
            <a:prstGeom prst="rect">
              <a:avLst/>
            </a:prstGeom>
          </p:spPr>
        </p:pic>
      </p:grpSp>
      <p:pic>
        <p:nvPicPr>
          <p:cNvPr id="13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66" y="77274"/>
            <a:ext cx="589644" cy="1005074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4" name="图片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6889" y="-270626"/>
            <a:ext cx="1475111" cy="1620436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/>
          <a:srcRect l="5235" t="488" r="-332" b="-488"/>
          <a:stretch/>
        </p:blipFill>
        <p:spPr>
          <a:xfrm>
            <a:off x="516282" y="2004666"/>
            <a:ext cx="3711589" cy="3711589"/>
          </a:xfrm>
          <a:prstGeom prst="ellipse">
            <a:avLst/>
          </a:prstGeom>
          <a:ln>
            <a:solidFill>
              <a:srgbClr val="FF6600"/>
            </a:solidFill>
          </a:ln>
        </p:spPr>
      </p:pic>
      <p:pic>
        <p:nvPicPr>
          <p:cNvPr id="12296" name="Picture 8" descr="Thiệp xin lỗi, thiệp cảm ơn ý nghĩa tại imFRIDAY Boutique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27" b="17179"/>
          <a:stretch/>
        </p:blipFill>
        <p:spPr bwMode="auto">
          <a:xfrm>
            <a:off x="7401667" y="1482326"/>
            <a:ext cx="1936376" cy="19447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Giấy note trong tiếng Anh là gì? | Giày, Bút bi, Màu sắc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46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66626">
            <a:off x="5396529" y="3294497"/>
            <a:ext cx="2478515" cy="24785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0" name="Picture 12" descr="Sticky Note PNG Images | Vector and PSD Files | Free Download on Pngtree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91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60671">
            <a:off x="8839259" y="3078266"/>
            <a:ext cx="2743200" cy="2743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829853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56BEEC"/>
      </a:accent1>
      <a:accent2>
        <a:srgbClr val="31A8DF"/>
      </a:accent2>
      <a:accent3>
        <a:srgbClr val="238ACB"/>
      </a:accent3>
      <a:accent4>
        <a:srgbClr val="1A6798"/>
      </a:accent4>
      <a:accent5>
        <a:srgbClr val="189ED9"/>
      </a:accent5>
      <a:accent6>
        <a:srgbClr val="189ED9"/>
      </a:accent6>
      <a:hlink>
        <a:srgbClr val="56BEEC"/>
      </a:hlink>
      <a:folHlink>
        <a:srgbClr val="BFBFBF"/>
      </a:folHlink>
    </a:clrScheme>
    <a:fontScheme name="hoxn4l0t">
      <a:majorFont>
        <a:latin typeface="Helvetica"/>
        <a:ea typeface="Helvetica"/>
        <a:cs typeface=""/>
      </a:majorFont>
      <a:minorFont>
        <a:latin typeface="Helvetica"/>
        <a:ea typeface="Helvetic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56BEEC"/>
    </a:accent1>
    <a:accent2>
      <a:srgbClr val="31A8DF"/>
    </a:accent2>
    <a:accent3>
      <a:srgbClr val="238ACB"/>
    </a:accent3>
    <a:accent4>
      <a:srgbClr val="1A6798"/>
    </a:accent4>
    <a:accent5>
      <a:srgbClr val="189ED9"/>
    </a:accent5>
    <a:accent6>
      <a:srgbClr val="189ED9"/>
    </a:accent6>
    <a:hlink>
      <a:srgbClr val="56BEEC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127</Words>
  <Application>Microsoft Office PowerPoint</Application>
  <PresentationFormat>Widescreen</PresentationFormat>
  <Paragraphs>28</Paragraphs>
  <Slides>12</Slides>
  <Notes>5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宋体</vt:lpstr>
      <vt:lpstr>Arial</vt:lpstr>
      <vt:lpstr>Calibri</vt:lpstr>
      <vt:lpstr>Cambria</vt:lpstr>
      <vt:lpstr>Helvetica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Adminstrator</dc:creator>
  <cp:lastModifiedBy>Admin</cp:lastModifiedBy>
  <cp:revision>3</cp:revision>
  <dcterms:created xsi:type="dcterms:W3CDTF">2021-08-08T15:50:18Z</dcterms:created>
  <dcterms:modified xsi:type="dcterms:W3CDTF">2021-08-09T02:01:24Z</dcterms:modified>
</cp:coreProperties>
</file>