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03" r:id="rId2"/>
    <p:sldId id="290" r:id="rId3"/>
    <p:sldId id="288" r:id="rId4"/>
    <p:sldId id="291" r:id="rId5"/>
    <p:sldId id="293" r:id="rId6"/>
    <p:sldId id="282" r:id="rId7"/>
    <p:sldId id="280" r:id="rId8"/>
    <p:sldId id="294" r:id="rId9"/>
    <p:sldId id="283" r:id="rId10"/>
    <p:sldId id="281" r:id="rId11"/>
    <p:sldId id="286" r:id="rId12"/>
    <p:sldId id="298" r:id="rId13"/>
    <p:sldId id="305" r:id="rId14"/>
    <p:sldId id="296" r:id="rId15"/>
    <p:sldId id="297" r:id="rId16"/>
    <p:sldId id="299" r:id="rId17"/>
    <p:sldId id="300" r:id="rId18"/>
    <p:sldId id="301" r:id="rId19"/>
    <p:sldId id="302" r:id="rId2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654" y="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2DA708-908D-435A-9739-BCFA6DCBD94F}" type="datetimeFigureOut">
              <a:rPr lang="vi-VN" smtClean="0"/>
              <a:t>04/05/2023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E6EAEB-0722-49C5-A13C-F388A382712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47149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05785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22509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49958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7499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8375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6814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6557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2436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74727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01419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66131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8491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7D6A-04F1-48B7-8F8D-5AB479225127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009BE-C4A5-4388-9333-A06A004414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7D6A-04F1-48B7-8F8D-5AB479225127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009BE-C4A5-4388-9333-A06A004414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7D6A-04F1-48B7-8F8D-5AB479225127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009BE-C4A5-4388-9333-A06A004414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96388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airplane"/>
      </p:transition>
    </mc:Choice>
    <mc:Fallback xmlns="">
      <p:transition spd="slow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7D6A-04F1-48B7-8F8D-5AB479225127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009BE-C4A5-4388-9333-A06A004414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7D6A-04F1-48B7-8F8D-5AB479225127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009BE-C4A5-4388-9333-A06A004414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7D6A-04F1-48B7-8F8D-5AB479225127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009BE-C4A5-4388-9333-A06A004414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7D6A-04F1-48B7-8F8D-5AB479225127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009BE-C4A5-4388-9333-A06A004414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7D6A-04F1-48B7-8F8D-5AB479225127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009BE-C4A5-4388-9333-A06A004414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7D6A-04F1-48B7-8F8D-5AB479225127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009BE-C4A5-4388-9333-A06A004414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7D6A-04F1-48B7-8F8D-5AB479225127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009BE-C4A5-4388-9333-A06A004414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7D6A-04F1-48B7-8F8D-5AB479225127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009BE-C4A5-4388-9333-A06A004414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A7D6A-04F1-48B7-8F8D-5AB479225127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009BE-C4A5-4388-9333-A06A0044143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jp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49.jpg"/><Relationship Id="rId5" Type="http://schemas.openxmlformats.org/officeDocument/2006/relationships/image" Target="../media/image43.png"/><Relationship Id="rId10" Type="http://schemas.openxmlformats.org/officeDocument/2006/relationships/image" Target="../media/image48.jpg"/><Relationship Id="rId4" Type="http://schemas.openxmlformats.org/officeDocument/2006/relationships/image" Target="../media/image42.png"/><Relationship Id="rId9" Type="http://schemas.openxmlformats.org/officeDocument/2006/relationships/image" Target="../media/image47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1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tags" Target="../tags/tag4.xml"/><Relationship Id="rId7" Type="http://schemas.openxmlformats.org/officeDocument/2006/relationships/image" Target="../media/image57.emf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21.jp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microsoft.com/office/2007/relationships/hdphoto" Target="../media/hdphoto5.wdp"/><Relationship Id="rId3" Type="http://schemas.openxmlformats.org/officeDocument/2006/relationships/notesSlide" Target="../notesSlides/notesSlide1.xml"/><Relationship Id="rId7" Type="http://schemas.microsoft.com/office/2007/relationships/hdphoto" Target="../media/hdphoto2.wdp"/><Relationship Id="rId12" Type="http://schemas.openxmlformats.org/officeDocument/2006/relationships/image" Target="../media/image18.png"/><Relationship Id="rId17" Type="http://schemas.microsoft.com/office/2007/relationships/hdphoto" Target="../media/hdphoto7.wdp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20.png"/><Relationship Id="rId1" Type="http://schemas.openxmlformats.org/officeDocument/2006/relationships/tags" Target="../tags/tag1.xml"/><Relationship Id="rId6" Type="http://schemas.openxmlformats.org/officeDocument/2006/relationships/image" Target="../media/image15.png"/><Relationship Id="rId11" Type="http://schemas.microsoft.com/office/2007/relationships/hdphoto" Target="../media/hdphoto4.wdp"/><Relationship Id="rId5" Type="http://schemas.openxmlformats.org/officeDocument/2006/relationships/image" Target="../media/image14.png"/><Relationship Id="rId15" Type="http://schemas.microsoft.com/office/2007/relationships/hdphoto" Target="../media/hdphoto6.wdp"/><Relationship Id="rId10" Type="http://schemas.openxmlformats.org/officeDocument/2006/relationships/image" Target="../media/image17.png"/><Relationship Id="rId4" Type="http://schemas.openxmlformats.org/officeDocument/2006/relationships/image" Target="../media/image13.jpeg"/><Relationship Id="rId9" Type="http://schemas.microsoft.com/office/2007/relationships/hdphoto" Target="../media/hdphoto3.wdp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0"/>
            <a:ext cx="8686800" cy="50998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28800" y="590550"/>
            <a:ext cx="5181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7030A0"/>
                </a:solidFill>
                <a:latin typeface="+mj-lt"/>
              </a:rPr>
              <a:t>Chào</a:t>
            </a:r>
            <a:r>
              <a:rPr lang="en-US" sz="44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+mj-lt"/>
              </a:rPr>
              <a:t>mừng</a:t>
            </a:r>
            <a:r>
              <a:rPr lang="en-US" sz="44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+mj-lt"/>
              </a:rPr>
              <a:t>các</a:t>
            </a:r>
            <a:r>
              <a:rPr lang="en-US" sz="44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+mj-lt"/>
              </a:rPr>
              <a:t>em</a:t>
            </a:r>
            <a:r>
              <a:rPr lang="en-US" sz="44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+mj-lt"/>
              </a:rPr>
              <a:t>đến</a:t>
            </a:r>
            <a:r>
              <a:rPr lang="en-US" sz="44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+mj-lt"/>
              </a:rPr>
              <a:t>với</a:t>
            </a:r>
            <a:r>
              <a:rPr lang="en-US" sz="44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+mj-lt"/>
              </a:rPr>
              <a:t>tiết</a:t>
            </a:r>
            <a:r>
              <a:rPr lang="en-US" sz="44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+mj-lt"/>
              </a:rPr>
              <a:t>học</a:t>
            </a:r>
            <a:r>
              <a:rPr lang="en-US" sz="4400" b="1" dirty="0" smtClean="0">
                <a:solidFill>
                  <a:srgbClr val="7030A0"/>
                </a:solidFill>
                <a:latin typeface="+mj-lt"/>
              </a:rPr>
              <a:t> </a:t>
            </a:r>
          </a:p>
          <a:p>
            <a:pPr algn="ctr"/>
            <a:r>
              <a:rPr lang="en-US" sz="4400" b="1" dirty="0" err="1" smtClean="0">
                <a:solidFill>
                  <a:srgbClr val="7030A0"/>
                </a:solidFill>
                <a:latin typeface="+mj-lt"/>
              </a:rPr>
              <a:t>Mĩ</a:t>
            </a:r>
            <a:r>
              <a:rPr lang="en-US" sz="44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+mj-lt"/>
              </a:rPr>
              <a:t>thuật</a:t>
            </a:r>
            <a:endParaRPr lang="vi-VN" sz="4400" b="1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7774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00" r="377" b="6616"/>
          <a:stretch/>
        </p:blipFill>
        <p:spPr>
          <a:xfrm>
            <a:off x="-1306" y="-13406"/>
            <a:ext cx="9133845" cy="51435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89" r="58933"/>
          <a:stretch/>
        </p:blipFill>
        <p:spPr>
          <a:xfrm>
            <a:off x="-92875" y="1733550"/>
            <a:ext cx="4264392" cy="317220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70" r="33333"/>
          <a:stretch/>
        </p:blipFill>
        <p:spPr>
          <a:xfrm>
            <a:off x="15767" y="3076435"/>
            <a:ext cx="4928779" cy="205892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00" t="3793" r="52933" b="57807"/>
          <a:stretch/>
        </p:blipFill>
        <p:spPr>
          <a:xfrm>
            <a:off x="-86127" y="-54351"/>
            <a:ext cx="2601368" cy="191192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66" t="3793" r="30000" b="57807"/>
          <a:stretch/>
        </p:blipFill>
        <p:spPr>
          <a:xfrm>
            <a:off x="2109915" y="485575"/>
            <a:ext cx="3110637" cy="185907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66" t="20385" r="12534" b="41689"/>
          <a:stretch/>
        </p:blipFill>
        <p:spPr>
          <a:xfrm>
            <a:off x="4080440" y="1854307"/>
            <a:ext cx="3025631" cy="1767601"/>
          </a:xfrm>
          <a:prstGeom prst="rect">
            <a:avLst/>
          </a:prstGeom>
        </p:spPr>
      </p:pic>
      <p:sp>
        <p:nvSpPr>
          <p:cNvPr id="16" name="流程图: 摘录 15"/>
          <p:cNvSpPr/>
          <p:nvPr/>
        </p:nvSpPr>
        <p:spPr>
          <a:xfrm>
            <a:off x="2159732" y="257429"/>
            <a:ext cx="216024" cy="163534"/>
          </a:xfrm>
          <a:prstGeom prst="flowChartExtra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8" name="直接连接符 17"/>
          <p:cNvCxnSpPr/>
          <p:nvPr/>
        </p:nvCxnSpPr>
        <p:spPr>
          <a:xfrm flipV="1">
            <a:off x="2073480" y="257845"/>
            <a:ext cx="3390163" cy="7091"/>
          </a:xfrm>
          <a:prstGeom prst="line">
            <a:avLst/>
          </a:prstGeom>
          <a:ln w="2222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9" name="流程图: 摘录 18"/>
          <p:cNvSpPr/>
          <p:nvPr/>
        </p:nvSpPr>
        <p:spPr>
          <a:xfrm>
            <a:off x="4533690" y="797375"/>
            <a:ext cx="216024" cy="163534"/>
          </a:xfrm>
          <a:prstGeom prst="flowChartExtra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0" name="直接连接符 19"/>
          <p:cNvCxnSpPr/>
          <p:nvPr/>
        </p:nvCxnSpPr>
        <p:spPr>
          <a:xfrm flipV="1">
            <a:off x="4385082" y="713382"/>
            <a:ext cx="4073118" cy="61375"/>
          </a:xfrm>
          <a:prstGeom prst="line">
            <a:avLst/>
          </a:prstGeom>
          <a:ln w="2222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4" name="流程图: 摘录 23"/>
          <p:cNvSpPr/>
          <p:nvPr/>
        </p:nvSpPr>
        <p:spPr>
          <a:xfrm>
            <a:off x="5737125" y="1840655"/>
            <a:ext cx="216024" cy="163534"/>
          </a:xfrm>
          <a:prstGeom prst="flowChartExtra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5" name="直接连接符 24"/>
          <p:cNvCxnSpPr/>
          <p:nvPr/>
        </p:nvCxnSpPr>
        <p:spPr>
          <a:xfrm flipV="1">
            <a:off x="5536961" y="1776515"/>
            <a:ext cx="3422862" cy="33594"/>
          </a:xfrm>
          <a:prstGeom prst="line">
            <a:avLst/>
          </a:prstGeom>
          <a:ln w="2222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875646" y="-79194"/>
            <a:ext cx="3385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altLang="zh-CN" sz="1400" dirty="0" smtClean="0"/>
              <a:t>Vẽ phác các hình cơ bản tạo nhà và cây</a:t>
            </a:r>
            <a:endParaRPr lang="zh-CN" altLang="en-US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4312539" y="441088"/>
            <a:ext cx="46066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zh-CN" sz="1400" dirty="0" smtClean="0"/>
              <a:t>Vẽ các chi tiết thể hiện đặc điểm của khu nhà </a:t>
            </a:r>
            <a:endParaRPr lang="zh-CN" alt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5548108" y="1231753"/>
            <a:ext cx="3482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zh-CN" sz="1400" dirty="0"/>
              <a:t>Vẽ </a:t>
            </a:r>
            <a:r>
              <a:rPr lang="vi-VN" altLang="zh-CN" sz="1400" dirty="0" smtClean="0"/>
              <a:t>thêm hoạt động của con người tạo điểm nhấn cho tranh</a:t>
            </a:r>
            <a:endParaRPr lang="zh-CN" altLang="en-US" sz="1400" dirty="0"/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281540" y="3328630"/>
            <a:ext cx="3176405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CÁCH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 PHONG CẢNH ĐÔ THỊ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图片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66" t="20385" r="12534" b="41689"/>
          <a:stretch/>
        </p:blipFill>
        <p:spPr>
          <a:xfrm>
            <a:off x="4488784" y="3550376"/>
            <a:ext cx="2978815" cy="1691743"/>
          </a:xfrm>
          <a:prstGeom prst="rect">
            <a:avLst/>
          </a:prstGeom>
        </p:spPr>
      </p:pic>
      <p:cxnSp>
        <p:nvCxnSpPr>
          <p:cNvPr id="26" name="直接连接符 24"/>
          <p:cNvCxnSpPr>
            <a:stCxn id="27" idx="0"/>
          </p:cNvCxnSpPr>
          <p:nvPr/>
        </p:nvCxnSpPr>
        <p:spPr>
          <a:xfrm flipV="1">
            <a:off x="6615874" y="3583579"/>
            <a:ext cx="2343949" cy="7525"/>
          </a:xfrm>
          <a:prstGeom prst="line">
            <a:avLst/>
          </a:prstGeom>
          <a:ln w="2222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7" name="流程图: 摘录 23"/>
          <p:cNvSpPr/>
          <p:nvPr/>
        </p:nvSpPr>
        <p:spPr>
          <a:xfrm>
            <a:off x="6507862" y="3591104"/>
            <a:ext cx="216024" cy="163534"/>
          </a:xfrm>
          <a:prstGeom prst="flowChartExtra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TextBox 27"/>
          <p:cNvSpPr txBox="1"/>
          <p:nvPr/>
        </p:nvSpPr>
        <p:spPr>
          <a:xfrm>
            <a:off x="6520331" y="3296200"/>
            <a:ext cx="35528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zh-CN" sz="1400" dirty="0"/>
              <a:t>Vẽ </a:t>
            </a:r>
            <a:r>
              <a:rPr lang="vi-VN" altLang="zh-CN" sz="1400" dirty="0" smtClean="0"/>
              <a:t>màu hoàn thiện sản phẩm</a:t>
            </a:r>
            <a:endParaRPr lang="zh-CN" altLang="en-US" sz="1400" dirty="0"/>
          </a:p>
        </p:txBody>
      </p:sp>
      <p:pic>
        <p:nvPicPr>
          <p:cNvPr id="30" name="Ảnh 1" descr="20220602051515_wm_shs-mi-thuat-3---ban-1"/>
          <p:cNvPicPr/>
          <p:nvPr/>
        </p:nvPicPr>
        <p:blipFill rotWithShape="1">
          <a:blip r:embed="rId9"/>
          <a:srcRect l="11948" t="19149" r="47729" b="60637"/>
          <a:stretch/>
        </p:blipFill>
        <p:spPr bwMode="auto">
          <a:xfrm>
            <a:off x="141283" y="133350"/>
            <a:ext cx="2123124" cy="156384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4" name="Ảnh 1" descr="20220602051515_wm_shs-mi-thuat-3---ban-1"/>
          <p:cNvPicPr/>
          <p:nvPr/>
        </p:nvPicPr>
        <p:blipFill rotWithShape="1">
          <a:blip r:embed="rId9"/>
          <a:srcRect l="52593" t="19188" r="8925" b="61122"/>
          <a:stretch/>
        </p:blipFill>
        <p:spPr bwMode="auto">
          <a:xfrm>
            <a:off x="2473628" y="659598"/>
            <a:ext cx="2470918" cy="164211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5" name="Ảnh 1" descr="20220602051515_wm_shs-mi-thuat-3---ban-1"/>
          <p:cNvPicPr/>
          <p:nvPr/>
        </p:nvPicPr>
        <p:blipFill rotWithShape="1">
          <a:blip r:embed="rId9"/>
          <a:srcRect l="11545" t="48428" r="48691" b="31470"/>
          <a:stretch/>
        </p:blipFill>
        <p:spPr bwMode="auto">
          <a:xfrm>
            <a:off x="4297738" y="1976445"/>
            <a:ext cx="2529625" cy="147364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0" name="Ảnh 1" descr="20220602051515_wm_shs-mi-thuat-3---ban-1"/>
          <p:cNvPicPr/>
          <p:nvPr/>
        </p:nvPicPr>
        <p:blipFill rotWithShape="1">
          <a:blip r:embed="rId9"/>
          <a:srcRect l="52592" t="48428" r="7798" b="32384"/>
          <a:stretch/>
        </p:blipFill>
        <p:spPr bwMode="auto">
          <a:xfrm>
            <a:off x="4694605" y="3722195"/>
            <a:ext cx="2548532" cy="140228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0349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24" grpId="0" animBg="1"/>
      <p:bldP spid="31" grpId="0"/>
      <p:bldP spid="32" grpId="0"/>
      <p:bldP spid="33" grpId="0"/>
      <p:bldP spid="27" grpId="0" animBg="1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0" b="32444"/>
          <a:stretch/>
        </p:blipFill>
        <p:spPr>
          <a:xfrm>
            <a:off x="0" y="0"/>
            <a:ext cx="6803136" cy="34747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0" t="4741"/>
          <a:stretch/>
        </p:blipFill>
        <p:spPr>
          <a:xfrm>
            <a:off x="4393066" y="223786"/>
            <a:ext cx="4777280" cy="483224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" t="5452" r="53867" b="6845"/>
          <a:stretch/>
        </p:blipFill>
        <p:spPr>
          <a:xfrm>
            <a:off x="-122448" y="627534"/>
            <a:ext cx="6402779" cy="45622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00" t="2371" b="22251"/>
          <a:stretch/>
        </p:blipFill>
        <p:spPr>
          <a:xfrm>
            <a:off x="6354198" y="410584"/>
            <a:ext cx="3026747" cy="32738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flipH="1">
            <a:off x="1143000" y="1428750"/>
            <a:ext cx="35992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000" b="1" dirty="0">
                <a:latin typeface="+mj-lt"/>
              </a:rPr>
              <a:t>LUYỆN TẬP, </a:t>
            </a:r>
            <a:endParaRPr lang="vi-VN" sz="3000" b="1" dirty="0" smtClean="0">
              <a:latin typeface="+mj-lt"/>
            </a:endParaRPr>
          </a:p>
          <a:p>
            <a:pPr algn="ctr"/>
            <a:r>
              <a:rPr lang="vi-VN" sz="3000" b="1" dirty="0" smtClean="0">
                <a:latin typeface="+mj-lt"/>
              </a:rPr>
              <a:t>SÁNG </a:t>
            </a:r>
            <a:r>
              <a:rPr lang="vi-VN" sz="3000" b="1" dirty="0">
                <a:latin typeface="+mj-lt"/>
              </a:rPr>
              <a:t>TẠO</a:t>
            </a:r>
          </a:p>
        </p:txBody>
      </p:sp>
    </p:spTree>
    <p:extLst>
      <p:ext uri="{BB962C8B-B14F-4D97-AF65-F5344CB8AC3E}">
        <p14:creationId xmlns:p14="http://schemas.microsoft.com/office/powerpoint/2010/main" val="51238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7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10312 0.23789 L -0.04983 0.16384 C -0.03889 0.14872 -0.02292 0.12404 -0.00677 0.09812 C 0.01163 0.06727 0.0257 0.0432 0.03542 0.02376 L 0.08038 -0.06418 " pathEditMode="relative" rAng="-2562564" ptsTypes="FffFF">
                                      <p:cBhvr>
                                        <p:cTn id="21" dur="175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27" y="-145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66" t="43141" r="16000" b="18696"/>
          <a:stretch/>
        </p:blipFill>
        <p:spPr>
          <a:xfrm>
            <a:off x="6823167" y="2521605"/>
            <a:ext cx="1450504" cy="171714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00" t="72533" r="8533"/>
          <a:stretch/>
        </p:blipFill>
        <p:spPr>
          <a:xfrm>
            <a:off x="5490102" y="3864110"/>
            <a:ext cx="3352800" cy="141274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67" t="20385" r="6933" b="5896"/>
          <a:stretch/>
        </p:blipFill>
        <p:spPr>
          <a:xfrm>
            <a:off x="7949936" y="1146844"/>
            <a:ext cx="1389888" cy="379171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81" t="24563" r="40933" b="26282"/>
          <a:stretch/>
        </p:blipFill>
        <p:spPr>
          <a:xfrm flipH="1">
            <a:off x="1" y="2609494"/>
            <a:ext cx="1873172" cy="252827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33" t="18963" r="21600" b="52948"/>
          <a:stretch/>
        </p:blipFill>
        <p:spPr>
          <a:xfrm>
            <a:off x="6786246" y="867196"/>
            <a:ext cx="1487424" cy="144475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67" t="4030" r="30313" b="70607"/>
          <a:stretch/>
        </p:blipFill>
        <p:spPr>
          <a:xfrm>
            <a:off x="6322475" y="-13484"/>
            <a:ext cx="1446632" cy="1304544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1709682" y="-175217"/>
            <a:ext cx="5616624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3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06" y="835869"/>
            <a:ext cx="2445557" cy="16274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5" r="4000" b="15476"/>
          <a:stretch/>
        </p:blipFill>
        <p:spPr>
          <a:xfrm>
            <a:off x="3587348" y="971550"/>
            <a:ext cx="2546822" cy="17686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3181350"/>
            <a:ext cx="3012395" cy="16677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320045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66" t="43141" r="16000" b="18696"/>
          <a:stretch/>
        </p:blipFill>
        <p:spPr>
          <a:xfrm>
            <a:off x="6823167" y="2521605"/>
            <a:ext cx="1450504" cy="171714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00" t="72533" r="8533"/>
          <a:stretch/>
        </p:blipFill>
        <p:spPr>
          <a:xfrm>
            <a:off x="5490102" y="3864110"/>
            <a:ext cx="3352800" cy="141274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67" t="20385" r="6933" b="5896"/>
          <a:stretch/>
        </p:blipFill>
        <p:spPr>
          <a:xfrm>
            <a:off x="7949936" y="1146844"/>
            <a:ext cx="1389888" cy="379171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33" t="18963" r="21600" b="52948"/>
          <a:stretch/>
        </p:blipFill>
        <p:spPr>
          <a:xfrm>
            <a:off x="6921674" y="1081461"/>
            <a:ext cx="1487424" cy="144475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67" t="4030" r="30313" b="70607"/>
          <a:stretch/>
        </p:blipFill>
        <p:spPr>
          <a:xfrm>
            <a:off x="4974939" y="2934201"/>
            <a:ext cx="1446632" cy="1304544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1709682" y="-175217"/>
            <a:ext cx="5616624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3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Ảnh 4" descr="20220602051515_wm_shs-mi-thuat-3---ban-1"/>
          <p:cNvPicPr/>
          <p:nvPr/>
        </p:nvPicPr>
        <p:blipFill rotWithShape="1">
          <a:blip r:embed="rId8"/>
          <a:srcRect l="11108" t="42498" r="12414" b="15815"/>
          <a:stretch/>
        </p:blipFill>
        <p:spPr bwMode="auto">
          <a:xfrm>
            <a:off x="713913" y="814157"/>
            <a:ext cx="2929747" cy="18178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Ảnh 4" descr="20220602051515_wm_shs-mi-thuat-3---ban-1"/>
          <p:cNvPicPr/>
          <p:nvPr/>
        </p:nvPicPr>
        <p:blipFill rotWithShape="1">
          <a:blip r:embed="rId8"/>
          <a:srcRect l="11106" t="17663" r="44909" b="60582"/>
          <a:stretch/>
        </p:blipFill>
        <p:spPr bwMode="auto">
          <a:xfrm>
            <a:off x="4223527" y="806599"/>
            <a:ext cx="2612354" cy="18139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Ảnh 4" descr="20220602051515_wm_shs-mi-thuat-3---ban-1"/>
          <p:cNvPicPr/>
          <p:nvPr/>
        </p:nvPicPr>
        <p:blipFill rotWithShape="1">
          <a:blip r:embed="rId8"/>
          <a:srcRect l="57703" t="17847" r="11081" b="60490"/>
          <a:stretch/>
        </p:blipFill>
        <p:spPr bwMode="auto">
          <a:xfrm>
            <a:off x="1049168" y="3042700"/>
            <a:ext cx="3141114" cy="18063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143413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786" y="28247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580" y="519522"/>
            <a:ext cx="7158995" cy="4793666"/>
          </a:xfrm>
          <a:prstGeom prst="rect">
            <a:avLst/>
          </a:prstGeom>
        </p:spPr>
      </p:pic>
      <p:pic>
        <p:nvPicPr>
          <p:cNvPr id="4" name="图片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67" t="15000" r="30666" b="14667"/>
          <a:stretch/>
        </p:blipFill>
        <p:spPr>
          <a:xfrm flipH="1">
            <a:off x="6300192" y="2085696"/>
            <a:ext cx="3078342" cy="3182564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71B10F68-43A7-4EAB-8592-749A59085631}"/>
              </a:ext>
            </a:extLst>
          </p:cNvPr>
          <p:cNvSpPr txBox="1"/>
          <p:nvPr/>
        </p:nvSpPr>
        <p:spPr>
          <a:xfrm>
            <a:off x="3145461" y="973131"/>
            <a:ext cx="317351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lnSpc>
                <a:spcPct val="150000"/>
              </a:lnSpc>
              <a:defRPr/>
            </a:pPr>
            <a:r>
              <a:rPr lang="vi-VN" altLang="zh-CN" sz="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+mn-ea"/>
                <a:sym typeface="+mn-lt"/>
              </a:rPr>
              <a:t>THỰC HÀNH</a:t>
            </a:r>
            <a:endParaRPr lang="zh-CN" altLang="en-US" sz="3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76600" y="1954317"/>
            <a:ext cx="3810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HS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tạo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sản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phẩm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mĩ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thuật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phong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cảnh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đô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thị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vi-VN" sz="2800" dirty="0"/>
          </a:p>
        </p:txBody>
      </p:sp>
      <p:pic>
        <p:nvPicPr>
          <p:cNvPr id="8" name="HatVeNgoiNhaThieuNhi-NhaThieuNhi_xrm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22472" y="384912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0400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9404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0" b="32444"/>
          <a:stretch/>
        </p:blipFill>
        <p:spPr>
          <a:xfrm>
            <a:off x="0" y="0"/>
            <a:ext cx="6803136" cy="34747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0" t="4741"/>
          <a:stretch/>
        </p:blipFill>
        <p:spPr>
          <a:xfrm>
            <a:off x="4393066" y="223786"/>
            <a:ext cx="4777280" cy="483224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" t="5452" r="53867" b="6845"/>
          <a:stretch/>
        </p:blipFill>
        <p:spPr>
          <a:xfrm>
            <a:off x="-122448" y="627534"/>
            <a:ext cx="6925584" cy="45622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00" t="2371" b="22251"/>
          <a:stretch/>
        </p:blipFill>
        <p:spPr>
          <a:xfrm>
            <a:off x="6354198" y="410584"/>
            <a:ext cx="3026747" cy="32738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flipH="1">
            <a:off x="1219200" y="1885950"/>
            <a:ext cx="3962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000" b="1" dirty="0" smtClean="0">
                <a:latin typeface="+mj-lt"/>
              </a:rPr>
              <a:t>CHIA SẺ, </a:t>
            </a:r>
            <a:r>
              <a:rPr lang="vi-VN" sz="3000" b="1" dirty="0" smtClean="0">
                <a:latin typeface="+mj-lt"/>
              </a:rPr>
              <a:t>ĐÁNH</a:t>
            </a:r>
            <a:r>
              <a:rPr lang="en-US" sz="3000" b="1" dirty="0" smtClean="0">
                <a:latin typeface="+mj-lt"/>
              </a:rPr>
              <a:t> </a:t>
            </a:r>
            <a:r>
              <a:rPr lang="vi-VN" sz="3000" b="1" dirty="0" smtClean="0">
                <a:latin typeface="+mj-lt"/>
              </a:rPr>
              <a:t>GIÁ</a:t>
            </a:r>
            <a:endParaRPr lang="vi-VN" sz="3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64968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7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10312 0.23789 L -0.04983 0.16384 C -0.03889 0.14872 -0.02292 0.12404 -0.00677 0.09812 C 0.01163 0.06727 0.0257 0.0432 0.03542 0.02376 L 0.08038 -0.06418 " pathEditMode="relative" rAng="-2562564" ptsTypes="FffFF">
                                      <p:cBhvr>
                                        <p:cTn id="21" dur="175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27" y="-145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0001" r="739" b="8518"/>
          <a:stretch/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33599" y="2419350"/>
            <a:ext cx="4876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trưng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bày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sản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phẩm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đánh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vi-VN" sz="2800" dirty="0"/>
          </a:p>
        </p:txBody>
      </p:sp>
    </p:spTree>
    <p:extLst>
      <p:ext uri="{BB962C8B-B14F-4D97-AF65-F5344CB8AC3E}">
        <p14:creationId xmlns:p14="http://schemas.microsoft.com/office/powerpoint/2010/main" val="41775898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0" b="32444"/>
          <a:stretch/>
        </p:blipFill>
        <p:spPr>
          <a:xfrm>
            <a:off x="0" y="0"/>
            <a:ext cx="6803136" cy="34747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0" t="4741"/>
          <a:stretch/>
        </p:blipFill>
        <p:spPr>
          <a:xfrm>
            <a:off x="4393066" y="223786"/>
            <a:ext cx="4777280" cy="483224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" t="5452" r="53867" b="6845"/>
          <a:stretch/>
        </p:blipFill>
        <p:spPr>
          <a:xfrm>
            <a:off x="-122448" y="627534"/>
            <a:ext cx="6402779" cy="45622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00" t="2371" b="22251"/>
          <a:stretch/>
        </p:blipFill>
        <p:spPr>
          <a:xfrm>
            <a:off x="6354198" y="410584"/>
            <a:ext cx="3026747" cy="32738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flipH="1">
            <a:off x="1066800" y="1539666"/>
            <a:ext cx="35992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000" b="1" dirty="0" smtClean="0">
                <a:latin typeface="+mj-lt"/>
              </a:rPr>
              <a:t>VẬN DỤNG, SÁNG TẠO</a:t>
            </a:r>
            <a:endParaRPr lang="vi-VN" sz="3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761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7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10312 0.23789 L -0.04983 0.16384 C -0.03889 0.14872 -0.02292 0.12404 -0.00677 0.09812 C 0.01163 0.06727 0.0257 0.0432 0.03542 0.02376 L 0.08038 -0.06418 " pathEditMode="relative" rAng="-2562564" ptsTypes="FffFF">
                                      <p:cBhvr>
                                        <p:cTn id="21" dur="175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27" y="-145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̉nh 7" descr="20220602051515_wm_shs-mi-thuat-3---ban-1"/>
          <p:cNvPicPr/>
          <p:nvPr/>
        </p:nvPicPr>
        <p:blipFill rotWithShape="1">
          <a:blip r:embed="rId2"/>
          <a:srcRect l="17049" t="37058" r="10077" b="25675"/>
          <a:stretch/>
        </p:blipFill>
        <p:spPr bwMode="auto">
          <a:xfrm>
            <a:off x="990600" y="971550"/>
            <a:ext cx="7315200" cy="3962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 flipH="1">
            <a:off x="861060" y="133350"/>
            <a:ext cx="746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 dirty="0" smtClean="0">
                <a:latin typeface="+mj-lt"/>
              </a:rPr>
              <a:t>Quan sát và chỉ ra cách sử dụng hình, màu tạo nhịp điệu và không gian trong sản phẩm mĩ thuật</a:t>
            </a:r>
            <a:endParaRPr lang="vi-VN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31916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PA_图片 3">
            <a:extLst>
              <a:ext uri="{FF2B5EF4-FFF2-40B4-BE49-F238E27FC236}">
                <a16:creationId xmlns:a16="http://schemas.microsoft.com/office/drawing/2014/main" id="{7517A938-F323-49E9-A14B-938518F727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57997" y="-68693"/>
            <a:ext cx="7047057" cy="4242000"/>
          </a:xfrm>
          <a:prstGeom prst="rect">
            <a:avLst/>
          </a:prstGeom>
        </p:spPr>
      </p:pic>
      <p:sp>
        <p:nvSpPr>
          <p:cNvPr id="5" name="PA_文本框 4">
            <a:extLst>
              <a:ext uri="{FF2B5EF4-FFF2-40B4-BE49-F238E27FC236}">
                <a16:creationId xmlns:a16="http://schemas.microsoft.com/office/drawing/2014/main" id="{9F860FCD-50F8-4237-9226-74BB70772AB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437207" y="1397093"/>
            <a:ext cx="22695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3000" b="1" dirty="0">
                <a:solidFill>
                  <a:schemeClr val="tx2"/>
                </a:solidFill>
                <a:latin typeface="+mj-lt"/>
                <a:cs typeface="+mn-ea"/>
                <a:sym typeface="+mn-lt"/>
              </a:rPr>
              <a:t>DẶN DÒ</a:t>
            </a:r>
            <a:endParaRPr lang="zh-CN" altLang="en-US" sz="3000" b="1" dirty="0">
              <a:solidFill>
                <a:schemeClr val="tx2"/>
              </a:solidFill>
              <a:latin typeface="+mj-lt"/>
              <a:cs typeface="+mn-ea"/>
              <a:sym typeface="+mn-lt"/>
            </a:endParaRPr>
          </a:p>
        </p:txBody>
      </p:sp>
      <p:pic>
        <p:nvPicPr>
          <p:cNvPr id="7" name="PA_图片 6" descr="图片包含 运输, 气球, 航空器&#10;&#10;已生成极高可信度的说明">
            <a:extLst>
              <a:ext uri="{FF2B5EF4-FFF2-40B4-BE49-F238E27FC236}">
                <a16:creationId xmlns:a16="http://schemas.microsoft.com/office/drawing/2014/main" id="{65B10939-80C9-4752-A2F6-96A949F7069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9155" y="2814361"/>
            <a:ext cx="2674050" cy="232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878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650"/>
                            </p:stCondLst>
                            <p:childTnLst>
                              <p:par>
                                <p:cTn id="21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Arrow Connector 8"/>
          <p:cNvCxnSpPr/>
          <p:nvPr/>
        </p:nvCxnSpPr>
        <p:spPr>
          <a:xfrm flipH="1">
            <a:off x="3600450" y="5143500"/>
            <a:ext cx="25717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64" b="10295"/>
          <a:stretch>
            <a:fillRect/>
          </a:stretch>
        </p:blipFill>
        <p:spPr bwMode="auto">
          <a:xfrm>
            <a:off x="9077325" y="370285"/>
            <a:ext cx="4629150" cy="3477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>
            <a:off x="3486150" y="5029200"/>
            <a:ext cx="25717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8773716" y="167879"/>
            <a:ext cx="6172200" cy="85725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b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06809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5417 0.27315 L -0.82917 0.2620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50" y="-5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0365 0.13172 L -0.67066 0.09167 C -0.68473 0.08264 -0.70591 0.07778 -0.72761 0.07778 C -0.75243 0.07778 -0.77257 0.08264 -0.78664 0.09167 L -0.85365 0.13172 " pathEditMode="relative" rAng="10800000" ptsTypes="AAA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-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25780"/>
            <a:ext cx="2514600" cy="15887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1" y="559116"/>
            <a:ext cx="2590800" cy="15935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525780"/>
            <a:ext cx="2619375" cy="15506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" y="2565500"/>
            <a:ext cx="2609850" cy="16859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481" y="2607293"/>
            <a:ext cx="2619375" cy="17145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419" y="2565500"/>
            <a:ext cx="2566986" cy="171450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85750" y="4702376"/>
            <a:ext cx="85058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sinh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chọn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để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nhận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làng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quê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thị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vi-VN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1600200" y="214122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vi-VN" dirty="0"/>
          </a:p>
        </p:txBody>
      </p:sp>
      <p:sp>
        <p:nvSpPr>
          <p:cNvPr id="14" name="TextBox 13"/>
          <p:cNvSpPr txBox="1"/>
          <p:nvPr/>
        </p:nvSpPr>
        <p:spPr>
          <a:xfrm>
            <a:off x="7412354" y="2033707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  <a:endParaRPr lang="vi-VN" dirty="0"/>
          </a:p>
        </p:txBody>
      </p:sp>
      <p:sp>
        <p:nvSpPr>
          <p:cNvPr id="15" name="TextBox 14"/>
          <p:cNvSpPr txBox="1"/>
          <p:nvPr/>
        </p:nvSpPr>
        <p:spPr>
          <a:xfrm>
            <a:off x="4483417" y="2107526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  <a:endParaRPr lang="vi-VN" dirty="0"/>
          </a:p>
        </p:txBody>
      </p:sp>
      <p:sp>
        <p:nvSpPr>
          <p:cNvPr id="16" name="TextBox 15"/>
          <p:cNvSpPr txBox="1"/>
          <p:nvPr/>
        </p:nvSpPr>
        <p:spPr>
          <a:xfrm>
            <a:off x="1541144" y="4251425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</a:t>
            </a:r>
            <a:endParaRPr lang="vi-VN" dirty="0"/>
          </a:p>
        </p:txBody>
      </p:sp>
      <p:sp>
        <p:nvSpPr>
          <p:cNvPr id="17" name="TextBox 16"/>
          <p:cNvSpPr txBox="1"/>
          <p:nvPr/>
        </p:nvSpPr>
        <p:spPr>
          <a:xfrm>
            <a:off x="7402828" y="4306522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6</a:t>
            </a:r>
            <a:endParaRPr lang="vi-VN" dirty="0"/>
          </a:p>
        </p:txBody>
      </p:sp>
      <p:sp>
        <p:nvSpPr>
          <p:cNvPr id="18" name="TextBox 17"/>
          <p:cNvSpPr txBox="1"/>
          <p:nvPr/>
        </p:nvSpPr>
        <p:spPr>
          <a:xfrm>
            <a:off x="4567236" y="4306522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795439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6670"/>
            <a:ext cx="7374589" cy="3294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28800" y="1962150"/>
            <a:ext cx="5773424" cy="1273115"/>
          </a:xfrm>
          <a:prstGeom prst="rect">
            <a:avLst/>
          </a:prstGeom>
          <a:noFill/>
        </p:spPr>
        <p:txBody>
          <a:bodyPr>
            <a:prstTxWarp prst="textDoubleWave1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56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BÀI 3</a:t>
            </a:r>
          </a:p>
          <a:p>
            <a:pPr algn="ctr">
              <a:defRPr/>
            </a:pPr>
            <a:r>
              <a:rPr lang="vi-VN" sz="1856" b="1" dirty="0" smtClean="0">
                <a:solidFill>
                  <a:schemeClr val="accent1">
                    <a:lumMod val="75000"/>
                  </a:schemeClr>
                </a:solidFill>
              </a:rPr>
              <a:t>ĐÔ THỊ</a:t>
            </a:r>
            <a:r>
              <a:rPr lang="en-US" sz="1856" b="1" dirty="0" smtClean="0">
                <a:solidFill>
                  <a:schemeClr val="accent1">
                    <a:lumMod val="75000"/>
                  </a:schemeClr>
                </a:solidFill>
                <a:latin typeface="Bell MT" panose="02020503060305020303" pitchFamily="18" charset="0"/>
              </a:rPr>
              <a:t> </a:t>
            </a:r>
            <a:r>
              <a:rPr lang="en-US" sz="1856" b="1" dirty="0">
                <a:solidFill>
                  <a:schemeClr val="accent1">
                    <a:lumMod val="75000"/>
                  </a:schemeClr>
                </a:solidFill>
              </a:rPr>
              <a:t>TRONG MẮT EM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5968" y1="64444" x2="96237" y2="85185"/>
                        <a14:foregroundMark x1="79301" y1="3704" x2="79570" y2="31852"/>
                        <a14:foregroundMark x1="20699" y1="33333" x2="29839" y2="25185"/>
                        <a14:foregroundMark x1="31989" y1="26667" x2="45699" y2="33333"/>
                        <a14:foregroundMark x1="86559" y1="25185" x2="90323" y2="170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329298"/>
            <a:ext cx="8686800" cy="1866794"/>
          </a:xfrm>
          <a:prstGeom prst="rect">
            <a:avLst/>
          </a:prstGeom>
        </p:spPr>
      </p:pic>
      <p:pic>
        <p:nvPicPr>
          <p:cNvPr id="5" name="图片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87357"/>
            <a:ext cx="1348013" cy="1349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05338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卡通背景天空漫画云">
            <a:extLst>
              <a:ext uri="{FF2B5EF4-FFF2-40B4-BE49-F238E27FC236}">
                <a16:creationId xmlns:a16="http://schemas.microsoft.com/office/drawing/2014/main" id="{08A66132-3E1C-4940-BF85-5BC4A0E96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" y="7761"/>
            <a:ext cx="9141179" cy="5135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2DEC024-3303-492C-86A4-61914C35DA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417" y="-74544"/>
            <a:ext cx="7370075" cy="5218044"/>
          </a:xfrm>
          <a:prstGeom prst="rect">
            <a:avLst/>
          </a:prstGeom>
        </p:spPr>
      </p:pic>
      <p:grpSp>
        <p:nvGrpSpPr>
          <p:cNvPr id="60" name="组合 59">
            <a:extLst>
              <a:ext uri="{FF2B5EF4-FFF2-40B4-BE49-F238E27FC236}">
                <a16:creationId xmlns:a16="http://schemas.microsoft.com/office/drawing/2014/main" id="{14BBAD28-0B95-4B5B-B8ED-09B3FEB0EE84}"/>
              </a:ext>
            </a:extLst>
          </p:cNvPr>
          <p:cNvGrpSpPr/>
          <p:nvPr/>
        </p:nvGrpSpPr>
        <p:grpSpPr>
          <a:xfrm>
            <a:off x="396825" y="3795509"/>
            <a:ext cx="2679935" cy="1577825"/>
            <a:chOff x="2744356" y="1370813"/>
            <a:chExt cx="3498285" cy="2059634"/>
          </a:xfrm>
        </p:grpSpPr>
        <p:pic>
          <p:nvPicPr>
            <p:cNvPr id="61" name="图片 60">
              <a:extLst>
                <a:ext uri="{FF2B5EF4-FFF2-40B4-BE49-F238E27FC236}">
                  <a16:creationId xmlns:a16="http://schemas.microsoft.com/office/drawing/2014/main" id="{3C1DF4A9-F5C3-411F-928E-9F83025E68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4356" y="1370813"/>
              <a:ext cx="1888000" cy="2059634"/>
            </a:xfrm>
            <a:prstGeom prst="rect">
              <a:avLst/>
            </a:prstGeom>
          </p:spPr>
        </p:pic>
        <p:pic>
          <p:nvPicPr>
            <p:cNvPr id="62" name="图片 61">
              <a:extLst>
                <a:ext uri="{FF2B5EF4-FFF2-40B4-BE49-F238E27FC236}">
                  <a16:creationId xmlns:a16="http://schemas.microsoft.com/office/drawing/2014/main" id="{74721AC0-748E-44AD-9A78-6F55C0691C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4641" y="1370813"/>
              <a:ext cx="1888000" cy="2059634"/>
            </a:xfrm>
            <a:prstGeom prst="rect">
              <a:avLst/>
            </a:prstGeom>
          </p:spPr>
        </p:pic>
        <p:sp>
          <p:nvSpPr>
            <p:cNvPr id="63" name="18">
              <a:extLst>
                <a:ext uri="{FF2B5EF4-FFF2-40B4-BE49-F238E27FC236}">
                  <a16:creationId xmlns:a16="http://schemas.microsoft.com/office/drawing/2014/main" id="{BFA52F88-C641-4E04-8602-C049F4681B8F}"/>
                </a:ext>
              </a:extLst>
            </p:cNvPr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auto">
            <a:xfrm>
              <a:off x="3061478" y="1864824"/>
              <a:ext cx="2808485" cy="64264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vi-VN" altLang="zh-CN" sz="3199" b="1" dirty="0">
                  <a:latin typeface="华文琥珀" panose="02010800040101010101" pitchFamily="2" charset="-122"/>
                  <a:ea typeface="华文琥珀" panose="02010800040101010101" pitchFamily="2" charset="-122"/>
                  <a:cs typeface="宋体" pitchFamily="2" charset="-122"/>
                </a:rPr>
                <a:t>ĐỒ DÙNG</a:t>
              </a:r>
              <a:endParaRPr lang="en-US" altLang="zh-CN" sz="3199" b="1" dirty="0">
                <a:latin typeface="华文琥珀" panose="02010800040101010101" pitchFamily="2" charset="-122"/>
                <a:ea typeface="华文琥珀" panose="02010800040101010101" pitchFamily="2" charset="-122"/>
                <a:cs typeface="宋体" pitchFamily="2" charset="-122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152" b="90179" l="67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43" b="7143"/>
          <a:stretch/>
        </p:blipFill>
        <p:spPr>
          <a:xfrm>
            <a:off x="3289331" y="2912139"/>
            <a:ext cx="2042041" cy="175032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524" b="89683" l="9524" r="976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033" y="2990811"/>
            <a:ext cx="1715161" cy="171516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825" y="1533880"/>
            <a:ext cx="1732616" cy="17326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753" y="1327962"/>
            <a:ext cx="2143125" cy="2143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958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03449">
            <a:off x="5816168" y="1578069"/>
            <a:ext cx="1676400" cy="1950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063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4" accel="80000" fill="hold" nodeType="after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1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6" presetID="26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24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25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6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27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8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29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0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31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2" presetID="26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4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5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40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41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2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43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4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45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6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47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8" presetID="26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0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1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56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57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58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59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60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61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62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63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4" presetID="26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6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7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72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73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74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75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76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77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78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79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0" presetID="26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82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3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5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88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89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90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91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92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93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94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95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4" accel="8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6" presetID="26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24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25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6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27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8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29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0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31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2" presetID="26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4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5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40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41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2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43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4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45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6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47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8" presetID="26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0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1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56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57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58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59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60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61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62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63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4" presetID="26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6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7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72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73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74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75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76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77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78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79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0" presetID="26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82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3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5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88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89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90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91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92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93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94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95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0" b="32444"/>
          <a:stretch/>
        </p:blipFill>
        <p:spPr>
          <a:xfrm>
            <a:off x="0" y="0"/>
            <a:ext cx="6803136" cy="34747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0" t="4741"/>
          <a:stretch/>
        </p:blipFill>
        <p:spPr>
          <a:xfrm>
            <a:off x="4393066" y="223786"/>
            <a:ext cx="4777280" cy="483224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" t="5452" r="53867" b="6845"/>
          <a:stretch/>
        </p:blipFill>
        <p:spPr>
          <a:xfrm>
            <a:off x="-24642" y="747348"/>
            <a:ext cx="5436096" cy="45110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00" t="2371" b="22251"/>
          <a:stretch/>
        </p:blipFill>
        <p:spPr>
          <a:xfrm>
            <a:off x="6354198" y="410584"/>
            <a:ext cx="3026747" cy="32738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flipH="1">
            <a:off x="1196638" y="1735874"/>
            <a:ext cx="2776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08018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7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10312 0.23789 L -0.04983 0.16384 C -0.03889 0.14872 -0.02292 0.12404 -0.00677 0.09812 C 0.01163 0.06727 0.0257 0.0432 0.03542 0.02376 L 0.08038 -0.06418 " pathEditMode="relative" rAng="-2562564" ptsTypes="FffFF">
                                      <p:cBhvr>
                                        <p:cTn id="21" dur="175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27" y="-145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27"/>
          <a:stretch/>
        </p:blipFill>
        <p:spPr>
          <a:xfrm>
            <a:off x="0" y="2343150"/>
            <a:ext cx="9144000" cy="2800349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3563888" y="-524594"/>
            <a:ext cx="476267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152400" y="-171450"/>
            <a:ext cx="8686800" cy="857250"/>
          </a:xfrm>
        </p:spPr>
        <p:txBody>
          <a:bodyPr>
            <a:normAutofit/>
          </a:bodyPr>
          <a:lstStyle/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ẢNH KHU ĐÔ THỊ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36136">
            <a:off x="729751" y="1005709"/>
            <a:ext cx="2707021" cy="1801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2571750"/>
            <a:ext cx="3157042" cy="20110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6440">
            <a:off x="5997664" y="1034872"/>
            <a:ext cx="2619375" cy="17430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5431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27"/>
          <a:stretch/>
        </p:blipFill>
        <p:spPr>
          <a:xfrm>
            <a:off x="0" y="2038350"/>
            <a:ext cx="9144000" cy="3105149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3563888" y="-524594"/>
            <a:ext cx="476267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152400" y="-171450"/>
            <a:ext cx="8686800" cy="857250"/>
          </a:xfrm>
        </p:spPr>
        <p:txBody>
          <a:bodyPr>
            <a:normAutofit/>
          </a:bodyPr>
          <a:lstStyle/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ẢNH LÀNG QUÊ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274929"/>
            <a:ext cx="2855636" cy="1900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0580">
            <a:off x="390703" y="883564"/>
            <a:ext cx="2708336" cy="18420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159">
            <a:off x="5697404" y="1240033"/>
            <a:ext cx="3016948" cy="18332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82487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0" b="32444"/>
          <a:stretch/>
        </p:blipFill>
        <p:spPr>
          <a:xfrm>
            <a:off x="0" y="0"/>
            <a:ext cx="6803136" cy="34747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0" t="4741"/>
          <a:stretch/>
        </p:blipFill>
        <p:spPr>
          <a:xfrm>
            <a:off x="4393066" y="223786"/>
            <a:ext cx="4777280" cy="483224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" t="5452" r="53867" b="6845"/>
          <a:stretch/>
        </p:blipFill>
        <p:spPr>
          <a:xfrm>
            <a:off x="-122448" y="627534"/>
            <a:ext cx="6402779" cy="45622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00" t="2371" b="22251"/>
          <a:stretch/>
        </p:blipFill>
        <p:spPr>
          <a:xfrm>
            <a:off x="6354198" y="410584"/>
            <a:ext cx="3026747" cy="32738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flipH="1">
            <a:off x="1143000" y="1504950"/>
            <a:ext cx="35992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000" b="1" dirty="0">
                <a:latin typeface="+mj-lt"/>
              </a:rPr>
              <a:t>KIẾN TẠO KIẾN THỨC, KĨ NĂNG</a:t>
            </a:r>
          </a:p>
        </p:txBody>
      </p:sp>
    </p:spTree>
    <p:extLst>
      <p:ext uri="{BB962C8B-B14F-4D97-AF65-F5344CB8AC3E}">
        <p14:creationId xmlns:p14="http://schemas.microsoft.com/office/powerpoint/2010/main" val="287439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7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10312 0.23789 L -0.04983 0.16384 C -0.03889 0.14872 -0.02292 0.12404 -0.00677 0.09812 C 0.01163 0.06727 0.0257 0.0432 0.03542 0.02376 L 0.08038 -0.06418 " pathEditMode="relative" rAng="-2562564" ptsTypes="FffFF">
                                      <p:cBhvr>
                                        <p:cTn id="21" dur="175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27" y="-145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</TotalTime>
  <Words>189</Words>
  <Application>Microsoft Office PowerPoint</Application>
  <PresentationFormat>On-screen Show (16:9)</PresentationFormat>
  <Paragraphs>45</Paragraphs>
  <Slides>19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SimSun</vt:lpstr>
      <vt:lpstr>Arial</vt:lpstr>
      <vt:lpstr>Bell MT</vt:lpstr>
      <vt:lpstr>Calibri</vt:lpstr>
      <vt:lpstr>等线</vt:lpstr>
      <vt:lpstr>华文琥珀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HÌNH ẢNH KHU ĐÔ THỊ</vt:lpstr>
      <vt:lpstr>HÌNH ẢNH LÀNG QUÊ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QUÝ THẦY CÔ ĐẾN DỰ GIỜ THĂM LỚP 2.6</dc:title>
  <dc:creator>FPT</dc:creator>
  <cp:lastModifiedBy>Techsi.vn</cp:lastModifiedBy>
  <cp:revision>46</cp:revision>
  <dcterms:created xsi:type="dcterms:W3CDTF">2022-02-21T14:11:05Z</dcterms:created>
  <dcterms:modified xsi:type="dcterms:W3CDTF">2023-05-04T09:32:17Z</dcterms:modified>
</cp:coreProperties>
</file>