
<file path=[Content_Types].xml><?xml version="1.0" encoding="utf-8"?>
<Types xmlns="http://schemas.openxmlformats.org/package/2006/content-types">
  <Default Extension="mp3" ContentType="audio/mpeg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88" r:id="rId3"/>
    <p:sldId id="257" r:id="rId4"/>
    <p:sldId id="28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68" r:id="rId21"/>
    <p:sldId id="303" r:id="rId22"/>
    <p:sldId id="304" r:id="rId23"/>
    <p:sldId id="305" r:id="rId24"/>
    <p:sldId id="306" r:id="rId25"/>
    <p:sldId id="307" r:id="rId26"/>
    <p:sldId id="276" r:id="rId27"/>
    <p:sldId id="275" r:id="rId28"/>
    <p:sldId id="278" r:id="rId29"/>
    <p:sldId id="291" r:id="rId30"/>
    <p:sldId id="292" r:id="rId31"/>
    <p:sldId id="283" r:id="rId32"/>
    <p:sldId id="284" r:id="rId33"/>
    <p:sldId id="285" r:id="rId34"/>
    <p:sldId id="281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290" r:id="rId46"/>
    <p:sldId id="286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CC3399"/>
    <a:srgbClr val="0033CC"/>
    <a:srgbClr val="CC00CC"/>
    <a:srgbClr val="0000FF"/>
    <a:srgbClr val="FF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962F4-E656-4AA0-BB3E-CD2B8DC24A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4661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A31F2B-5364-4D46-A919-F8F4E0FA71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036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394098-2CF7-4237-AAC7-A6C965A33B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4664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939E54-8A6E-4C80-B8BF-D86A95496D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92653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EC0AD-DB49-4018-BC54-67A2F23A90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2813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BC6BED-0DE9-43DD-A416-183FAA7C5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0447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18E0A1-27ED-47D7-BF9E-1E17811A92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27901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AEAEFA-CF1A-4178-BE17-C6261AD5D1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4694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A77E8-D37D-4FD3-A083-9FCAE60DE6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76921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73FA38-D9A8-43FB-ACA4-BABAEEFBAA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45395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34F05F-B565-4729-AE25-992EEDB046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28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88EADD-78C0-4749-8511-D73297A34B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66226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1ED440-D5ED-4E59-9544-20D1DB2821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0345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C46DF6-B59F-4DFE-AEEF-83249EA0FF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48712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23770B-5073-4857-8352-CC24618953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3521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FADCF8-183A-4913-906B-8E89D23A7E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426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32BE64-60CC-44C9-98F6-121F335331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0898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05563A-1315-4EFC-98B1-6610920A65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7888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222389-D859-4FC8-8F3B-564127BB8D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2130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4BC51C-0E3E-4D3A-9DC4-47D8CB287D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1485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AF2D8-57C4-4C0B-958E-0F0D5F8ABA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6903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CA3037-AA0C-4317-99AF-76C12FA797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0535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9E17F9D-063E-4088-991C-D21B381448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5694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A45699D-E369-4E42-9A48-D70D168F6A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0873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wmf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2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5.png"/><Relationship Id="rId4" Type="http://schemas.openxmlformats.org/officeDocument/2006/relationships/image" Target="../media/image54.jp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12192000" cy="6796088"/>
            <a:chOff x="0" y="39"/>
            <a:chExt cx="5760" cy="4281"/>
          </a:xfrm>
        </p:grpSpPr>
        <p:pic>
          <p:nvPicPr>
            <p:cNvPr id="6147" name="Picture 3" descr="POINSET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-9" y="3329"/>
              <a:ext cx="1022" cy="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48" name="Picture 4" descr="POINSET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3397"/>
              <a:ext cx="1008" cy="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49" name="Picture 5" descr="POINSET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0" y="39"/>
              <a:ext cx="960" cy="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50" name="Picture 6" descr="POINSET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752" y="45"/>
              <a:ext cx="963" cy="9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Group 1"/>
          <p:cNvGrpSpPr/>
          <p:nvPr/>
        </p:nvGrpSpPr>
        <p:grpSpPr>
          <a:xfrm>
            <a:off x="1111348" y="1069145"/>
            <a:ext cx="10156874" cy="6049107"/>
            <a:chOff x="1111348" y="1069145"/>
            <a:chExt cx="10156874" cy="6049107"/>
          </a:xfrm>
        </p:grpSpPr>
        <p:grpSp>
          <p:nvGrpSpPr>
            <p:cNvPr id="7" name="Group 6"/>
            <p:cNvGrpSpPr/>
            <p:nvPr/>
          </p:nvGrpSpPr>
          <p:grpSpPr>
            <a:xfrm>
              <a:off x="1111348" y="1069145"/>
              <a:ext cx="10156874" cy="6049107"/>
              <a:chOff x="1111348" y="1069145"/>
              <a:chExt cx="10156874" cy="6049107"/>
            </a:xfrm>
          </p:grpSpPr>
          <p:sp>
            <p:nvSpPr>
              <p:cNvPr id="3" name="Rectangle 2"/>
              <p:cNvSpPr/>
              <p:nvPr/>
            </p:nvSpPr>
            <p:spPr>
              <a:xfrm>
                <a:off x="1391482" y="1069145"/>
                <a:ext cx="9525048" cy="604910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Up">
                  <a:avLst/>
                </a:prstTxWarp>
                <a:spAutoFit/>
              </a:bodyPr>
              <a:lstStyle/>
              <a:p>
                <a:pPr algn="ctr"/>
                <a:r>
                  <a:rPr lang="en-US" sz="6000" b="1" dirty="0" smtClean="0">
                    <a:ln w="6600">
                      <a:solidFill>
                        <a:schemeClr val="accent2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TRƯỜNG TH </a:t>
                </a:r>
                <a:r>
                  <a:rPr lang="en-US" sz="6000" b="1" dirty="0" smtClean="0">
                    <a:ln w="6600">
                      <a:solidFill>
                        <a:schemeClr val="accent2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NGÔ THÌ NHẬM</a:t>
                </a:r>
                <a:endParaRPr lang="en-US" sz="6000" b="1" cap="none" spc="0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1111348" y="4375052"/>
                <a:ext cx="1015687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4000" dirty="0">
                  <a:solidFill>
                    <a:srgbClr val="FF0000"/>
                  </a:solidFill>
                  <a:latin typeface="Algerian" panose="04020705040A02060702" pitchFamily="82" charset="0"/>
                </a:endParaRPr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41674" y="1395413"/>
                <a:ext cx="6766560" cy="2979639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pic>
          <p:nvPicPr>
            <p:cNvPr id="8" name="nhac anh">
              <a:hlinkClick r:id="" action="ppaction://media"/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7"/>
            <a:stretch>
              <a:fillRect/>
            </a:stretch>
          </p:blipFill>
          <p:spPr>
            <a:xfrm>
              <a:off x="5793886" y="5915358"/>
              <a:ext cx="609600" cy="609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2593691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53590" y="26124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11.1 :  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097" y="875211"/>
            <a:ext cx="9548949" cy="55255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0649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53590" y="26124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11.1:  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914" y="822960"/>
            <a:ext cx="9431383" cy="55517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5961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7193" y="398332"/>
            <a:ext cx="3000227" cy="19007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0820" y="2461560"/>
            <a:ext cx="3129627" cy="19945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7193" y="2453193"/>
            <a:ext cx="3000227" cy="19945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7193" y="4534945"/>
            <a:ext cx="3056115" cy="1917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0820" y="363527"/>
            <a:ext cx="3111271" cy="19355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40820" y="4534946"/>
            <a:ext cx="3129627" cy="1917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" name="Group 1"/>
          <p:cNvGrpSpPr/>
          <p:nvPr/>
        </p:nvGrpSpPr>
        <p:grpSpPr>
          <a:xfrm>
            <a:off x="430051" y="296136"/>
            <a:ext cx="5012629" cy="6178890"/>
            <a:chOff x="430051" y="596580"/>
            <a:chExt cx="5012629" cy="6178890"/>
          </a:xfrm>
        </p:grpSpPr>
        <p:sp>
          <p:nvSpPr>
            <p:cNvPr id="12" name="TextBox 11"/>
            <p:cNvSpPr txBox="1"/>
            <p:nvPr/>
          </p:nvSpPr>
          <p:spPr>
            <a:xfrm>
              <a:off x="870863" y="596580"/>
              <a:ext cx="432003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 HỎI THẢO LUẬN :  </a:t>
              </a:r>
              <a:endPara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430051" y="1103452"/>
              <a:ext cx="4795151" cy="13849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thường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tham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tiện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430051" y="2530999"/>
              <a:ext cx="4726210" cy="13849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tham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thấy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xung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quanh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tiện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464350" y="3958546"/>
              <a:ext cx="4726551" cy="1877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Qua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sát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thấy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chụp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cảnh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an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toàn</a:t>
              </a:r>
              <a:r>
                <a:rPr lang="en-US" altLang="en-US" sz="32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 </a:t>
              </a:r>
              <a:r>
                <a:rPr lang="en-US" altLang="en-US" sz="32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Vì</a:t>
              </a:r>
              <a:r>
                <a:rPr lang="en-US" altLang="en-US" sz="32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sao</a:t>
              </a:r>
              <a:r>
                <a:rPr lang="en-US" altLang="en-US" sz="32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430051" y="5821363"/>
              <a:ext cx="5012629" cy="9541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an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toàn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sp>
        <p:nvSpPr>
          <p:cNvPr id="17" name="Oval 13"/>
          <p:cNvSpPr>
            <a:spLocks noChangeArrowheads="1"/>
          </p:cNvSpPr>
          <p:nvPr/>
        </p:nvSpPr>
        <p:spPr bwMode="auto">
          <a:xfrm>
            <a:off x="5570008" y="1854921"/>
            <a:ext cx="425844" cy="362565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48995" y="1803151"/>
            <a:ext cx="505124" cy="600891"/>
          </a:xfrm>
          <a:prstGeom prst="rect">
            <a:avLst/>
          </a:prstGeom>
        </p:spPr>
      </p:pic>
      <p:sp>
        <p:nvSpPr>
          <p:cNvPr id="18" name="Oval 15"/>
          <p:cNvSpPr>
            <a:spLocks noChangeArrowheads="1"/>
          </p:cNvSpPr>
          <p:nvPr/>
        </p:nvSpPr>
        <p:spPr bwMode="auto">
          <a:xfrm>
            <a:off x="5581514" y="3989844"/>
            <a:ext cx="414338" cy="395288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9" name="Oval 16"/>
          <p:cNvSpPr>
            <a:spLocks noChangeArrowheads="1"/>
          </p:cNvSpPr>
          <p:nvPr/>
        </p:nvSpPr>
        <p:spPr bwMode="auto">
          <a:xfrm>
            <a:off x="8819974" y="3989844"/>
            <a:ext cx="434145" cy="411956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20" name="Oval 17"/>
          <p:cNvSpPr>
            <a:spLocks noChangeArrowheads="1"/>
          </p:cNvSpPr>
          <p:nvPr/>
        </p:nvSpPr>
        <p:spPr bwMode="auto">
          <a:xfrm>
            <a:off x="5570008" y="5984375"/>
            <a:ext cx="425844" cy="394608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1" name="Oval 18"/>
          <p:cNvSpPr>
            <a:spLocks noChangeArrowheads="1"/>
          </p:cNvSpPr>
          <p:nvPr/>
        </p:nvSpPr>
        <p:spPr bwMode="auto">
          <a:xfrm>
            <a:off x="8780785" y="5984375"/>
            <a:ext cx="421766" cy="431074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4520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53590" y="26124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11.2 :  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1" y="865270"/>
            <a:ext cx="9313818" cy="55877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1541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53590" y="26124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11.2 :  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61177" y="822960"/>
            <a:ext cx="9669641" cy="5603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0533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3590" y="26124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11.2 :  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395" y="864972"/>
            <a:ext cx="10021329" cy="563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0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3590" y="26124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11.2 :  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2" y="722339"/>
            <a:ext cx="9676773" cy="59379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0122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3590" y="26124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11.2 :  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08" y="766119"/>
            <a:ext cx="10021330" cy="55976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1060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3590" y="26124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11.2 :  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65" y="862148"/>
            <a:ext cx="9865895" cy="56431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1152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3590" y="26124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12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r="67857" b="55000"/>
          <a:stretch>
            <a:fillRect/>
          </a:stretch>
        </p:blipFill>
        <p:spPr bwMode="auto">
          <a:xfrm>
            <a:off x="8141280" y="1084509"/>
            <a:ext cx="1561612" cy="10412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" name="Picture 15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35" r="34822" b="53334"/>
          <a:stretch>
            <a:fillRect/>
          </a:stretch>
        </p:blipFill>
        <p:spPr bwMode="auto">
          <a:xfrm>
            <a:off x="8141280" y="2909968"/>
            <a:ext cx="1561612" cy="1046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8" name="Picture 18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72" b="51666"/>
          <a:stretch>
            <a:fillRect/>
          </a:stretch>
        </p:blipFill>
        <p:spPr bwMode="auto">
          <a:xfrm>
            <a:off x="9884648" y="2903088"/>
            <a:ext cx="1647998" cy="1053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" name="Picture 21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66" r="68750" b="5000"/>
          <a:stretch>
            <a:fillRect/>
          </a:stretch>
        </p:blipFill>
        <p:spPr bwMode="auto">
          <a:xfrm>
            <a:off x="9884648" y="1103452"/>
            <a:ext cx="1647996" cy="10423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" name="Picture 24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3" t="48334" r="35715" b="3334"/>
          <a:stretch>
            <a:fillRect/>
          </a:stretch>
        </p:blipFill>
        <p:spPr bwMode="auto">
          <a:xfrm>
            <a:off x="8129976" y="4731826"/>
            <a:ext cx="1561610" cy="10423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27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72" t="50000"/>
          <a:stretch>
            <a:fillRect/>
          </a:stretch>
        </p:blipFill>
        <p:spPr bwMode="auto">
          <a:xfrm>
            <a:off x="9848940" y="4721298"/>
            <a:ext cx="1745200" cy="10412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4" name="Oval 13"/>
          <p:cNvSpPr>
            <a:spLocks noChangeArrowheads="1"/>
          </p:cNvSpPr>
          <p:nvPr/>
        </p:nvSpPr>
        <p:spPr bwMode="auto">
          <a:xfrm>
            <a:off x="8721171" y="2310344"/>
            <a:ext cx="379220" cy="362565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1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8393" y="2222396"/>
            <a:ext cx="449820" cy="600891"/>
          </a:xfrm>
          <a:prstGeom prst="rect">
            <a:avLst/>
          </a:prstGeom>
        </p:spPr>
      </p:pic>
      <p:sp>
        <p:nvSpPr>
          <p:cNvPr id="26" name="Oval 15"/>
          <p:cNvSpPr>
            <a:spLocks noChangeArrowheads="1"/>
          </p:cNvSpPr>
          <p:nvPr/>
        </p:nvSpPr>
        <p:spPr bwMode="auto">
          <a:xfrm>
            <a:off x="8681639" y="4177625"/>
            <a:ext cx="368974" cy="395288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7" name="Oval 16"/>
          <p:cNvSpPr>
            <a:spLocks noChangeArrowheads="1"/>
          </p:cNvSpPr>
          <p:nvPr/>
        </p:nvSpPr>
        <p:spPr bwMode="auto">
          <a:xfrm>
            <a:off x="10515340" y="4160957"/>
            <a:ext cx="386612" cy="411956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28" name="Oval 17"/>
          <p:cNvSpPr>
            <a:spLocks noChangeArrowheads="1"/>
          </p:cNvSpPr>
          <p:nvPr/>
        </p:nvSpPr>
        <p:spPr bwMode="auto">
          <a:xfrm>
            <a:off x="8721171" y="6056681"/>
            <a:ext cx="379220" cy="394608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9" name="Oval 18"/>
          <p:cNvSpPr>
            <a:spLocks noChangeArrowheads="1"/>
          </p:cNvSpPr>
          <p:nvPr/>
        </p:nvSpPr>
        <p:spPr bwMode="auto">
          <a:xfrm>
            <a:off x="10536065" y="6071550"/>
            <a:ext cx="375588" cy="431074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6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68411" y="639130"/>
            <a:ext cx="7256240" cy="6232826"/>
            <a:chOff x="568411" y="639130"/>
            <a:chExt cx="7256240" cy="6232826"/>
          </a:xfrm>
        </p:grpSpPr>
        <p:sp>
          <p:nvSpPr>
            <p:cNvPr id="37" name="Rectangle 9"/>
            <p:cNvSpPr>
              <a:spLocks noChangeArrowheads="1"/>
            </p:cNvSpPr>
            <p:nvPr/>
          </p:nvSpPr>
          <p:spPr bwMode="auto">
            <a:xfrm>
              <a:off x="568411" y="1116534"/>
              <a:ext cx="7256240" cy="57554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N1 :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bức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tiện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 Ở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đâu</a:t>
              </a:r>
              <a:r>
                <a:rPr lang="en-US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N2 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Bức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an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toàn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tham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ý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hóa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Bức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an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toàn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N3: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thích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nhất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bức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Vì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sao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Bức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thích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tạo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liệu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Bố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cục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màu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sắc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như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N4 :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sẽ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chọn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dung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chủ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an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toàn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sẽ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N5 :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loại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nay ?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Nêu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tên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tiện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mà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altLang="en-US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?</a:t>
              </a:r>
              <a:endPara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28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955000" y="639130"/>
              <a:ext cx="393242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 HỎI THẢO LUẬN 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1381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39"/>
            <a:chExt cx="5760" cy="4281"/>
          </a:xfrm>
        </p:grpSpPr>
        <p:pic>
          <p:nvPicPr>
            <p:cNvPr id="7173" name="Picture 5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-9" y="3329"/>
              <a:ext cx="1022" cy="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4" name="Picture 6" descr="POINSET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3397"/>
              <a:ext cx="1008" cy="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5" name="Picture 7" descr="POINSET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0" y="39"/>
              <a:ext cx="960" cy="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178" name="AutoShape 10" descr="Kết quả hình ảnh cho tranh vẽ bốn mùa lớp 3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72745" y="481912"/>
            <a:ext cx="3237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MĨ THUẬT LỚP 4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399" y="1452548"/>
            <a:ext cx="3954161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</a:rPr>
              <a:t>em</a:t>
            </a:r>
            <a:r>
              <a:rPr kumimoji="0" lang="en-US" sz="5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</a:rPr>
              <a:t>Tham</a:t>
            </a:r>
            <a:r>
              <a:rPr lang="en-US" sz="5400" dirty="0" smtClean="0">
                <a:solidFill>
                  <a:srgbClr val="FF0000"/>
                </a:solidFill>
                <a:latin typeface="Algerian" panose="04020705040A02060702" pitchFamily="82" charset="0"/>
              </a:rPr>
              <a:t> </a:t>
            </a:r>
            <a:r>
              <a:rPr kumimoji="0" lang="en-US" sz="54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</a:rPr>
              <a:t>gia</a:t>
            </a:r>
            <a:r>
              <a:rPr kumimoji="0" lang="en-US" sz="5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</a:rPr>
              <a:t>giao</a:t>
            </a:r>
            <a:r>
              <a:rPr kumimoji="0" lang="en-US" sz="5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</a:rPr>
              <a:t> </a:t>
            </a:r>
            <a:r>
              <a:rPr kumimoji="0" lang="en-US" sz="54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</a:rPr>
              <a:t>thông</a:t>
            </a:r>
            <a:r>
              <a:rPr kumimoji="0" lang="en-US" sz="5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</a:rPr>
              <a:t> (TIẾT 1)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</a:rPr>
              <a:t>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lgerian" panose="04020705040A02060702" pitchFamily="8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35674" y="1074487"/>
            <a:ext cx="2557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11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C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6269" y="739074"/>
            <a:ext cx="6383036" cy="45846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827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4844" y="140668"/>
            <a:ext cx="110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N1 :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Ở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9" name="Picture 12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r="67857" b="55000"/>
          <a:stretch>
            <a:fillRect/>
          </a:stretch>
        </p:blipFill>
        <p:spPr bwMode="auto">
          <a:xfrm>
            <a:off x="642553" y="1050293"/>
            <a:ext cx="3484702" cy="2323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15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35" r="34822" b="53334"/>
          <a:stretch>
            <a:fillRect/>
          </a:stretch>
        </p:blipFill>
        <p:spPr bwMode="auto">
          <a:xfrm>
            <a:off x="8221800" y="1063704"/>
            <a:ext cx="3484702" cy="2336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21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66" r="68750" b="5000"/>
          <a:stretch>
            <a:fillRect/>
          </a:stretch>
        </p:blipFill>
        <p:spPr bwMode="auto">
          <a:xfrm>
            <a:off x="4348152" y="1058779"/>
            <a:ext cx="3677466" cy="23260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18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72" b="51666"/>
          <a:stretch>
            <a:fillRect/>
          </a:stretch>
        </p:blipFill>
        <p:spPr bwMode="auto">
          <a:xfrm>
            <a:off x="597881" y="3888789"/>
            <a:ext cx="3527864" cy="22559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" name="Picture 24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3" t="48334" r="35715" b="3334"/>
          <a:stretch>
            <a:fillRect/>
          </a:stretch>
        </p:blipFill>
        <p:spPr bwMode="auto">
          <a:xfrm>
            <a:off x="4303064" y="3872373"/>
            <a:ext cx="3722554" cy="227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" name="Picture 27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72" t="50000"/>
          <a:stretch>
            <a:fillRect/>
          </a:stretch>
        </p:blipFill>
        <p:spPr bwMode="auto">
          <a:xfrm>
            <a:off x="8221800" y="3915792"/>
            <a:ext cx="3484702" cy="2228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5" name="Oval 13"/>
          <p:cNvSpPr>
            <a:spLocks noChangeArrowheads="1"/>
          </p:cNvSpPr>
          <p:nvPr/>
        </p:nvSpPr>
        <p:spPr bwMode="auto">
          <a:xfrm>
            <a:off x="643138" y="2866766"/>
            <a:ext cx="413591" cy="450387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1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8152" y="2743200"/>
            <a:ext cx="532767" cy="803514"/>
          </a:xfrm>
          <a:prstGeom prst="rect">
            <a:avLst/>
          </a:prstGeom>
        </p:spPr>
      </p:pic>
      <p:sp>
        <p:nvSpPr>
          <p:cNvPr id="17" name="Oval 15"/>
          <p:cNvSpPr>
            <a:spLocks noChangeArrowheads="1"/>
          </p:cNvSpPr>
          <p:nvPr/>
        </p:nvSpPr>
        <p:spPr bwMode="auto">
          <a:xfrm>
            <a:off x="8283585" y="2866766"/>
            <a:ext cx="409630" cy="485157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8" name="Oval 16"/>
          <p:cNvSpPr>
            <a:spLocks noChangeArrowheads="1"/>
          </p:cNvSpPr>
          <p:nvPr/>
        </p:nvSpPr>
        <p:spPr bwMode="auto">
          <a:xfrm>
            <a:off x="617839" y="5655922"/>
            <a:ext cx="421653" cy="43939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9" name="Oval 17"/>
          <p:cNvSpPr>
            <a:spLocks noChangeArrowheads="1"/>
          </p:cNvSpPr>
          <p:nvPr/>
        </p:nvSpPr>
        <p:spPr bwMode="auto">
          <a:xfrm>
            <a:off x="4363848" y="5604972"/>
            <a:ext cx="413591" cy="458262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0" name="Oval 18"/>
          <p:cNvSpPr>
            <a:spLocks noChangeArrowheads="1"/>
          </p:cNvSpPr>
          <p:nvPr/>
        </p:nvSpPr>
        <p:spPr bwMode="auto">
          <a:xfrm>
            <a:off x="8283585" y="5655922"/>
            <a:ext cx="409630" cy="43939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6655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4270" y="246960"/>
            <a:ext cx="112075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N2 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12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r="67857" b="55000"/>
          <a:stretch>
            <a:fillRect/>
          </a:stretch>
        </p:blipFill>
        <p:spPr bwMode="auto">
          <a:xfrm>
            <a:off x="642553" y="1309788"/>
            <a:ext cx="3484702" cy="2323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15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35" r="34822" b="53334"/>
          <a:stretch>
            <a:fillRect/>
          </a:stretch>
        </p:blipFill>
        <p:spPr bwMode="auto">
          <a:xfrm>
            <a:off x="8221800" y="1323199"/>
            <a:ext cx="3484702" cy="2336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1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66" r="68750" b="5000"/>
          <a:stretch>
            <a:fillRect/>
          </a:stretch>
        </p:blipFill>
        <p:spPr bwMode="auto">
          <a:xfrm>
            <a:off x="4348152" y="1318274"/>
            <a:ext cx="3677466" cy="23260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18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72" b="51666"/>
          <a:stretch>
            <a:fillRect/>
          </a:stretch>
        </p:blipFill>
        <p:spPr bwMode="auto">
          <a:xfrm>
            <a:off x="597881" y="4148284"/>
            <a:ext cx="3527864" cy="22559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24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3" t="48334" r="35715" b="3334"/>
          <a:stretch>
            <a:fillRect/>
          </a:stretch>
        </p:blipFill>
        <p:spPr bwMode="auto">
          <a:xfrm>
            <a:off x="4303064" y="4131868"/>
            <a:ext cx="3722554" cy="227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27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72" t="50000"/>
          <a:stretch>
            <a:fillRect/>
          </a:stretch>
        </p:blipFill>
        <p:spPr bwMode="auto">
          <a:xfrm>
            <a:off x="8221800" y="4175287"/>
            <a:ext cx="3484702" cy="2228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15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35" r="34822" b="53334"/>
          <a:stretch>
            <a:fillRect/>
          </a:stretch>
        </p:blipFill>
        <p:spPr bwMode="auto">
          <a:xfrm>
            <a:off x="8221800" y="1298487"/>
            <a:ext cx="3484702" cy="2336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2" name="Oval 13"/>
          <p:cNvSpPr>
            <a:spLocks noChangeArrowheads="1"/>
          </p:cNvSpPr>
          <p:nvPr/>
        </p:nvSpPr>
        <p:spPr bwMode="auto">
          <a:xfrm>
            <a:off x="655495" y="3138620"/>
            <a:ext cx="413591" cy="450387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1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8152" y="2977983"/>
            <a:ext cx="532767" cy="803514"/>
          </a:xfrm>
          <a:prstGeom prst="rect">
            <a:avLst/>
          </a:prstGeom>
        </p:spPr>
      </p:pic>
      <p:sp>
        <p:nvSpPr>
          <p:cNvPr id="14" name="Oval 15"/>
          <p:cNvSpPr>
            <a:spLocks noChangeArrowheads="1"/>
          </p:cNvSpPr>
          <p:nvPr/>
        </p:nvSpPr>
        <p:spPr bwMode="auto">
          <a:xfrm>
            <a:off x="8283585" y="3101549"/>
            <a:ext cx="409630" cy="485157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5" name="Oval 16"/>
          <p:cNvSpPr>
            <a:spLocks noChangeArrowheads="1"/>
          </p:cNvSpPr>
          <p:nvPr/>
        </p:nvSpPr>
        <p:spPr bwMode="auto">
          <a:xfrm>
            <a:off x="630196" y="5890705"/>
            <a:ext cx="421653" cy="43939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6" name="Oval 17"/>
          <p:cNvSpPr>
            <a:spLocks noChangeArrowheads="1"/>
          </p:cNvSpPr>
          <p:nvPr/>
        </p:nvSpPr>
        <p:spPr bwMode="auto">
          <a:xfrm>
            <a:off x="4363848" y="5839755"/>
            <a:ext cx="413591" cy="458262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7" name="Oval 18"/>
          <p:cNvSpPr>
            <a:spLocks noChangeArrowheads="1"/>
          </p:cNvSpPr>
          <p:nvPr/>
        </p:nvSpPr>
        <p:spPr bwMode="auto">
          <a:xfrm>
            <a:off x="8283585" y="5890705"/>
            <a:ext cx="409630" cy="43939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44219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r="67857" b="55000"/>
          <a:stretch>
            <a:fillRect/>
          </a:stretch>
        </p:blipFill>
        <p:spPr bwMode="auto">
          <a:xfrm>
            <a:off x="642553" y="1350727"/>
            <a:ext cx="3484702" cy="2323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15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35" r="34822" b="53334"/>
          <a:stretch>
            <a:fillRect/>
          </a:stretch>
        </p:blipFill>
        <p:spPr bwMode="auto">
          <a:xfrm>
            <a:off x="8221800" y="1350224"/>
            <a:ext cx="3484702" cy="2336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21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66" r="68750" b="5000"/>
          <a:stretch>
            <a:fillRect/>
          </a:stretch>
        </p:blipFill>
        <p:spPr bwMode="auto">
          <a:xfrm>
            <a:off x="4348152" y="1355343"/>
            <a:ext cx="3677466" cy="23260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18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72" b="51666"/>
          <a:stretch>
            <a:fillRect/>
          </a:stretch>
        </p:blipFill>
        <p:spPr bwMode="auto">
          <a:xfrm>
            <a:off x="597881" y="4185353"/>
            <a:ext cx="3527864" cy="22559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24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3" t="48334" r="35715" b="3334"/>
          <a:stretch>
            <a:fillRect/>
          </a:stretch>
        </p:blipFill>
        <p:spPr bwMode="auto">
          <a:xfrm>
            <a:off x="4303064" y="4168937"/>
            <a:ext cx="3722554" cy="227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27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72" t="50000"/>
          <a:stretch>
            <a:fillRect/>
          </a:stretch>
        </p:blipFill>
        <p:spPr bwMode="auto">
          <a:xfrm>
            <a:off x="8221800" y="4212356"/>
            <a:ext cx="3484702" cy="2228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Rectangle 9"/>
          <p:cNvSpPr/>
          <p:nvPr/>
        </p:nvSpPr>
        <p:spPr>
          <a:xfrm>
            <a:off x="642553" y="222240"/>
            <a:ext cx="110639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N3: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6" name="Oval 13"/>
          <p:cNvSpPr>
            <a:spLocks noChangeArrowheads="1"/>
          </p:cNvSpPr>
          <p:nvPr/>
        </p:nvSpPr>
        <p:spPr bwMode="auto">
          <a:xfrm>
            <a:off x="655495" y="3200405"/>
            <a:ext cx="413591" cy="450387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1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8152" y="3039768"/>
            <a:ext cx="532767" cy="803514"/>
          </a:xfrm>
          <a:prstGeom prst="rect">
            <a:avLst/>
          </a:prstGeom>
        </p:spPr>
      </p:pic>
      <p:sp>
        <p:nvSpPr>
          <p:cNvPr id="18" name="Oval 15"/>
          <p:cNvSpPr>
            <a:spLocks noChangeArrowheads="1"/>
          </p:cNvSpPr>
          <p:nvPr/>
        </p:nvSpPr>
        <p:spPr bwMode="auto">
          <a:xfrm>
            <a:off x="8283585" y="3163334"/>
            <a:ext cx="409630" cy="485157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9" name="Oval 16"/>
          <p:cNvSpPr>
            <a:spLocks noChangeArrowheads="1"/>
          </p:cNvSpPr>
          <p:nvPr/>
        </p:nvSpPr>
        <p:spPr bwMode="auto">
          <a:xfrm>
            <a:off x="630196" y="5952490"/>
            <a:ext cx="421653" cy="43939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20" name="Oval 17"/>
          <p:cNvSpPr>
            <a:spLocks noChangeArrowheads="1"/>
          </p:cNvSpPr>
          <p:nvPr/>
        </p:nvSpPr>
        <p:spPr bwMode="auto">
          <a:xfrm>
            <a:off x="4363848" y="5901540"/>
            <a:ext cx="413591" cy="458262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1" name="Oval 18"/>
          <p:cNvSpPr>
            <a:spLocks noChangeArrowheads="1"/>
          </p:cNvSpPr>
          <p:nvPr/>
        </p:nvSpPr>
        <p:spPr bwMode="auto">
          <a:xfrm>
            <a:off x="8283585" y="5952490"/>
            <a:ext cx="409630" cy="43939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96369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r="67857" b="55000"/>
          <a:stretch>
            <a:fillRect/>
          </a:stretch>
        </p:blipFill>
        <p:spPr bwMode="auto">
          <a:xfrm>
            <a:off x="642553" y="1396284"/>
            <a:ext cx="3484702" cy="2323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15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35" r="34822" b="53334"/>
          <a:stretch>
            <a:fillRect/>
          </a:stretch>
        </p:blipFill>
        <p:spPr bwMode="auto">
          <a:xfrm>
            <a:off x="8221800" y="1409695"/>
            <a:ext cx="3484702" cy="2336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21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66" r="68750" b="5000"/>
          <a:stretch>
            <a:fillRect/>
          </a:stretch>
        </p:blipFill>
        <p:spPr bwMode="auto">
          <a:xfrm>
            <a:off x="4348152" y="1404770"/>
            <a:ext cx="3677466" cy="23260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18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72" b="51666"/>
          <a:stretch>
            <a:fillRect/>
          </a:stretch>
        </p:blipFill>
        <p:spPr bwMode="auto">
          <a:xfrm>
            <a:off x="597881" y="4234780"/>
            <a:ext cx="3527864" cy="22559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24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3" t="48334" r="35715" b="3334"/>
          <a:stretch>
            <a:fillRect/>
          </a:stretch>
        </p:blipFill>
        <p:spPr bwMode="auto">
          <a:xfrm>
            <a:off x="4303064" y="4218364"/>
            <a:ext cx="3722554" cy="227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27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72" t="50000"/>
          <a:stretch>
            <a:fillRect/>
          </a:stretch>
        </p:blipFill>
        <p:spPr bwMode="auto">
          <a:xfrm>
            <a:off x="8221800" y="4261783"/>
            <a:ext cx="3484702" cy="2228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" name="Rectangle 10"/>
          <p:cNvSpPr/>
          <p:nvPr/>
        </p:nvSpPr>
        <p:spPr>
          <a:xfrm>
            <a:off x="642554" y="232277"/>
            <a:ext cx="110639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N4 :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Oval 13"/>
          <p:cNvSpPr>
            <a:spLocks noChangeArrowheads="1"/>
          </p:cNvSpPr>
          <p:nvPr/>
        </p:nvSpPr>
        <p:spPr bwMode="auto">
          <a:xfrm>
            <a:off x="655495" y="3237476"/>
            <a:ext cx="413591" cy="450387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1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8152" y="3076839"/>
            <a:ext cx="532767" cy="803514"/>
          </a:xfrm>
          <a:prstGeom prst="rect">
            <a:avLst/>
          </a:prstGeom>
        </p:spPr>
      </p:pic>
      <p:sp>
        <p:nvSpPr>
          <p:cNvPr id="14" name="Oval 15"/>
          <p:cNvSpPr>
            <a:spLocks noChangeArrowheads="1"/>
          </p:cNvSpPr>
          <p:nvPr/>
        </p:nvSpPr>
        <p:spPr bwMode="auto">
          <a:xfrm>
            <a:off x="8283585" y="3200405"/>
            <a:ext cx="409630" cy="485157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5" name="Oval 16"/>
          <p:cNvSpPr>
            <a:spLocks noChangeArrowheads="1"/>
          </p:cNvSpPr>
          <p:nvPr/>
        </p:nvSpPr>
        <p:spPr bwMode="auto">
          <a:xfrm>
            <a:off x="630196" y="5989561"/>
            <a:ext cx="421653" cy="43939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6" name="Oval 17"/>
          <p:cNvSpPr>
            <a:spLocks noChangeArrowheads="1"/>
          </p:cNvSpPr>
          <p:nvPr/>
        </p:nvSpPr>
        <p:spPr bwMode="auto">
          <a:xfrm>
            <a:off x="4363848" y="5839755"/>
            <a:ext cx="413591" cy="458262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7" name="Oval 18"/>
          <p:cNvSpPr>
            <a:spLocks noChangeArrowheads="1"/>
          </p:cNvSpPr>
          <p:nvPr/>
        </p:nvSpPr>
        <p:spPr bwMode="auto">
          <a:xfrm>
            <a:off x="8283585" y="5989561"/>
            <a:ext cx="409630" cy="43939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88786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r="67857" b="55000"/>
          <a:stretch>
            <a:fillRect/>
          </a:stretch>
        </p:blipFill>
        <p:spPr bwMode="auto">
          <a:xfrm>
            <a:off x="642553" y="1346855"/>
            <a:ext cx="3484702" cy="2323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15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35" r="34822" b="53334"/>
          <a:stretch>
            <a:fillRect/>
          </a:stretch>
        </p:blipFill>
        <p:spPr bwMode="auto">
          <a:xfrm>
            <a:off x="8221800" y="1360266"/>
            <a:ext cx="3484702" cy="2336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21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66" r="68750" b="5000"/>
          <a:stretch>
            <a:fillRect/>
          </a:stretch>
        </p:blipFill>
        <p:spPr bwMode="auto">
          <a:xfrm>
            <a:off x="4348152" y="1355341"/>
            <a:ext cx="3677466" cy="23260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18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72" b="51666"/>
          <a:stretch>
            <a:fillRect/>
          </a:stretch>
        </p:blipFill>
        <p:spPr bwMode="auto">
          <a:xfrm>
            <a:off x="597881" y="4185351"/>
            <a:ext cx="3527864" cy="22559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24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3" t="48334" r="35715" b="3334"/>
          <a:stretch>
            <a:fillRect/>
          </a:stretch>
        </p:blipFill>
        <p:spPr bwMode="auto">
          <a:xfrm>
            <a:off x="4303064" y="4168935"/>
            <a:ext cx="3722554" cy="227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27" descr="17098689_1657617737873591_8613716450158845597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72" t="50000"/>
          <a:stretch>
            <a:fillRect/>
          </a:stretch>
        </p:blipFill>
        <p:spPr bwMode="auto">
          <a:xfrm>
            <a:off x="8221800" y="4212354"/>
            <a:ext cx="3484702" cy="2228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Rectangle 9"/>
          <p:cNvSpPr/>
          <p:nvPr/>
        </p:nvSpPr>
        <p:spPr>
          <a:xfrm>
            <a:off x="642553" y="267612"/>
            <a:ext cx="110639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N5 :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?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11" name="Oval 13"/>
          <p:cNvSpPr>
            <a:spLocks noChangeArrowheads="1"/>
          </p:cNvSpPr>
          <p:nvPr/>
        </p:nvSpPr>
        <p:spPr bwMode="auto">
          <a:xfrm>
            <a:off x="655495" y="3200405"/>
            <a:ext cx="413591" cy="450387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1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8152" y="3039768"/>
            <a:ext cx="532767" cy="803514"/>
          </a:xfrm>
          <a:prstGeom prst="rect">
            <a:avLst/>
          </a:prstGeom>
        </p:spPr>
      </p:pic>
      <p:sp>
        <p:nvSpPr>
          <p:cNvPr id="13" name="Oval 15"/>
          <p:cNvSpPr>
            <a:spLocks noChangeArrowheads="1"/>
          </p:cNvSpPr>
          <p:nvPr/>
        </p:nvSpPr>
        <p:spPr bwMode="auto">
          <a:xfrm>
            <a:off x="8283585" y="3163334"/>
            <a:ext cx="409630" cy="485157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4" name="Oval 16"/>
          <p:cNvSpPr>
            <a:spLocks noChangeArrowheads="1"/>
          </p:cNvSpPr>
          <p:nvPr/>
        </p:nvSpPr>
        <p:spPr bwMode="auto">
          <a:xfrm>
            <a:off x="630196" y="5952490"/>
            <a:ext cx="421653" cy="43939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5" name="Oval 17"/>
          <p:cNvSpPr>
            <a:spLocks noChangeArrowheads="1"/>
          </p:cNvSpPr>
          <p:nvPr/>
        </p:nvSpPr>
        <p:spPr bwMode="auto">
          <a:xfrm>
            <a:off x="4363848" y="5901540"/>
            <a:ext cx="413591" cy="458262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6" name="Oval 18"/>
          <p:cNvSpPr>
            <a:spLocks noChangeArrowheads="1"/>
          </p:cNvSpPr>
          <p:nvPr/>
        </p:nvSpPr>
        <p:spPr bwMode="auto">
          <a:xfrm>
            <a:off x="8283585" y="5952490"/>
            <a:ext cx="409630" cy="43939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61203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749557" y="92256"/>
            <a:ext cx="7374156" cy="1012323"/>
            <a:chOff x="2749557" y="518976"/>
            <a:chExt cx="7374156" cy="1012323"/>
          </a:xfrm>
        </p:grpSpPr>
        <p:sp>
          <p:nvSpPr>
            <p:cNvPr id="6" name="TextBox 5"/>
            <p:cNvSpPr txBox="1"/>
            <p:nvPr/>
          </p:nvSpPr>
          <p:spPr>
            <a:xfrm>
              <a:off x="4942720" y="518976"/>
              <a:ext cx="44978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Mĩ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thuật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: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Bài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11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49557" y="946524"/>
              <a:ext cx="73741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EM THAM GIA GIAO THÔNG ( TIẾT 1)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630195" y="1631093"/>
            <a:ext cx="10935729" cy="4514018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6438" y="2174792"/>
            <a:ext cx="1050324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(ô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altLang="en-US" sz="28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37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5187042" y="443058"/>
            <a:ext cx="1905000" cy="647155"/>
            <a:chOff x="1920" y="1749"/>
            <a:chExt cx="1200" cy="459"/>
          </a:xfrm>
          <a:solidFill>
            <a:schemeClr val="accent1"/>
          </a:solidFill>
        </p:grpSpPr>
        <p:sp>
          <p:nvSpPr>
            <p:cNvPr id="10" name="AutoShape 8"/>
            <p:cNvSpPr>
              <a:spLocks noChangeArrowheads="1"/>
            </p:cNvSpPr>
            <p:nvPr/>
          </p:nvSpPr>
          <p:spPr bwMode="auto">
            <a:xfrm>
              <a:off x="1920" y="1776"/>
              <a:ext cx="1200" cy="43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1971" y="1749"/>
              <a:ext cx="1018" cy="411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Ghi</a:t>
              </a:r>
              <a:r>
                <a:rPr kumimoji="0" lang="en-US" altLang="en-US" sz="3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nhớ</a:t>
              </a:r>
              <a:endParaRPr kumimoji="0" lang="en-US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496389" y="1142470"/>
            <a:ext cx="11142618" cy="533670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57645" y="1353944"/>
            <a:ext cx="10711543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 VD: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ở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ở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…,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bay,… </a:t>
            </a:r>
            <a:endParaRPr lang="en-US" alt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altLang="en-US" sz="24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34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6022" y="1580600"/>
            <a:ext cx="5995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1 : TÌM HIỂU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42720" y="518976"/>
            <a:ext cx="4497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Mĩ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thuật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: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9557" y="946524"/>
            <a:ext cx="7374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 THAM GIA GIAO THÔNG ( TIẾT 1)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4729" y="2007323"/>
            <a:ext cx="5995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2 : CÁCH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THỰC HIỆN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50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3590" y="26124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11.3:  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90" y="902041"/>
            <a:ext cx="2927087" cy="1927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298" y="902041"/>
            <a:ext cx="2963038" cy="1927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908" y="902041"/>
            <a:ext cx="2937313" cy="1927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908" y="3182393"/>
            <a:ext cx="2937314" cy="1927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672" y="3182393"/>
            <a:ext cx="2987664" cy="1927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90" y="3182393"/>
            <a:ext cx="2968403" cy="1927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904161" y="5308318"/>
            <a:ext cx="107111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54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5" y="74140"/>
            <a:ext cx="10663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83433" y="741405"/>
            <a:ext cx="11143123" cy="1953722"/>
            <a:chOff x="583433" y="741405"/>
            <a:chExt cx="11143123" cy="195372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08257" y="741405"/>
              <a:ext cx="2868966" cy="1953722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433" y="871680"/>
              <a:ext cx="2654031" cy="171239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6231" y="871679"/>
              <a:ext cx="2500186" cy="171239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97622" y="871681"/>
              <a:ext cx="2628934" cy="171239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Rectangle 10"/>
          <p:cNvSpPr/>
          <p:nvPr/>
        </p:nvSpPr>
        <p:spPr>
          <a:xfrm>
            <a:off x="731717" y="2706837"/>
            <a:ext cx="112296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xé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kho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2252525" y="3808436"/>
            <a:ext cx="8102548" cy="1927656"/>
            <a:chOff x="2252525" y="3991318"/>
            <a:chExt cx="8102548" cy="1927656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7760" y="3991319"/>
              <a:ext cx="2937313" cy="192765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525" y="3991318"/>
              <a:ext cx="2937314" cy="192765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Rectangle 14"/>
          <p:cNvSpPr/>
          <p:nvPr/>
        </p:nvSpPr>
        <p:spPr>
          <a:xfrm>
            <a:off x="583433" y="5819731"/>
            <a:ext cx="113779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endParaRPr lang="en-US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25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1" name="Rectangle 5"/>
          <p:cNvSpPr>
            <a:spLocks noChangeArrowheads="1"/>
          </p:cNvSpPr>
          <p:nvPr/>
        </p:nvSpPr>
        <p:spPr bwMode="auto">
          <a:xfrm>
            <a:off x="1223319" y="2234513"/>
            <a:ext cx="6870357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endParaRPr lang="en-US" alt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en-US" sz="28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alt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en-US" sz="2800" b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144" name="AutoShape 8"/>
          <p:cNvSpPr>
            <a:spLocks noChangeArrowheads="1"/>
          </p:cNvSpPr>
          <p:nvPr/>
        </p:nvSpPr>
        <p:spPr bwMode="auto">
          <a:xfrm>
            <a:off x="815545" y="2263352"/>
            <a:ext cx="7624120" cy="4061248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CC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1145" name="Group 9"/>
          <p:cNvGrpSpPr>
            <a:grpSpLocks/>
          </p:cNvGrpSpPr>
          <p:nvPr/>
        </p:nvGrpSpPr>
        <p:grpSpPr bwMode="auto">
          <a:xfrm>
            <a:off x="9168720" y="1433384"/>
            <a:ext cx="1804079" cy="5128054"/>
            <a:chOff x="2112" y="1488"/>
            <a:chExt cx="1008" cy="2688"/>
          </a:xfrm>
        </p:grpSpPr>
        <p:sp>
          <p:nvSpPr>
            <p:cNvPr id="91146" name="AutoShape 10"/>
            <p:cNvSpPr>
              <a:spLocks noChangeArrowheads="1"/>
            </p:cNvSpPr>
            <p:nvPr/>
          </p:nvSpPr>
          <p:spPr bwMode="auto">
            <a:xfrm rot="5400000">
              <a:off x="1272" y="2328"/>
              <a:ext cx="2688" cy="1008"/>
            </a:xfrm>
            <a:prstGeom prst="roundRect">
              <a:avLst>
                <a:gd name="adj" fmla="val 16667"/>
              </a:avLst>
            </a:prstGeom>
            <a:solidFill>
              <a:srgbClr val="00206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147" name="Oval 11"/>
            <p:cNvSpPr>
              <a:spLocks noChangeArrowheads="1"/>
            </p:cNvSpPr>
            <p:nvPr/>
          </p:nvSpPr>
          <p:spPr bwMode="auto">
            <a:xfrm>
              <a:off x="2280" y="3360"/>
              <a:ext cx="720" cy="6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148" name="Oval 12"/>
            <p:cNvSpPr>
              <a:spLocks noChangeArrowheads="1"/>
            </p:cNvSpPr>
            <p:nvPr/>
          </p:nvSpPr>
          <p:spPr bwMode="auto">
            <a:xfrm>
              <a:off x="2256" y="2448"/>
              <a:ext cx="720" cy="6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149" name="Oval 13"/>
            <p:cNvSpPr>
              <a:spLocks noChangeArrowheads="1"/>
            </p:cNvSpPr>
            <p:nvPr/>
          </p:nvSpPr>
          <p:spPr bwMode="auto">
            <a:xfrm>
              <a:off x="2264" y="1600"/>
              <a:ext cx="720" cy="6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1150" name="Oval 14"/>
          <p:cNvSpPr>
            <a:spLocks noChangeArrowheads="1"/>
          </p:cNvSpPr>
          <p:nvPr/>
        </p:nvSpPr>
        <p:spPr bwMode="auto">
          <a:xfrm>
            <a:off x="9426446" y="1661490"/>
            <a:ext cx="1302946" cy="1265948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151" name="Oval 15"/>
          <p:cNvSpPr>
            <a:spLocks noChangeArrowheads="1"/>
          </p:cNvSpPr>
          <p:nvPr/>
        </p:nvSpPr>
        <p:spPr bwMode="auto">
          <a:xfrm>
            <a:off x="9435421" y="3264832"/>
            <a:ext cx="1293971" cy="1282014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152" name="Oval 16"/>
          <p:cNvSpPr>
            <a:spLocks noChangeArrowheads="1"/>
          </p:cNvSpPr>
          <p:nvPr/>
        </p:nvSpPr>
        <p:spPr bwMode="auto">
          <a:xfrm>
            <a:off x="9469400" y="5003077"/>
            <a:ext cx="1318057" cy="1283643"/>
          </a:xfrm>
          <a:prstGeom prst="ellipse">
            <a:avLst/>
          </a:prstGeom>
          <a:solidFill>
            <a:srgbClr val="33CC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WordArt 6"/>
          <p:cNvSpPr>
            <a:spLocks noChangeArrowheads="1" noChangeShapeType="1" noTextEdit="1"/>
          </p:cNvSpPr>
          <p:nvPr/>
        </p:nvSpPr>
        <p:spPr bwMode="auto">
          <a:xfrm>
            <a:off x="815545" y="383061"/>
            <a:ext cx="2817341" cy="729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291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i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4000" b="1" i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4000" b="1" i="1" kern="10" dirty="0">
              <a:ln w="19050">
                <a:solidFill>
                  <a:srgbClr val="FF0000"/>
                </a:solidFill>
                <a:round/>
                <a:headEnd/>
                <a:tailEnd/>
              </a:ln>
              <a:solidFill>
                <a:srgbClr val="00B0F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42952" y="209950"/>
            <a:ext cx="59312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</a:t>
            </a:r>
            <a:r>
              <a:rPr lang="en-US" sz="32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DI CHUYỂN THEO TÍN HIỆU ĐÈN GIAO THÔNG</a:t>
            </a:r>
            <a:endParaRPr lang="en-US" sz="32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027405" y="1449865"/>
            <a:ext cx="3896496" cy="523220"/>
            <a:chOff x="3190104" y="2019300"/>
            <a:chExt cx="3896496" cy="540514"/>
          </a:xfrm>
        </p:grpSpPr>
        <p:sp>
          <p:nvSpPr>
            <p:cNvPr id="17" name="Rectangle 7"/>
            <p:cNvSpPr>
              <a:spLocks noChangeArrowheads="1"/>
            </p:cNvSpPr>
            <p:nvPr/>
          </p:nvSpPr>
          <p:spPr bwMode="auto">
            <a:xfrm>
              <a:off x="3190104" y="2019300"/>
              <a:ext cx="1850186" cy="5405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kumimoji="0" lang="en-US" alt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2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chơi</a:t>
              </a:r>
              <a:r>
                <a:rPr kumimoji="0" lang="en-US" alt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auto">
            <a:xfrm>
              <a:off x="5334000" y="2133601"/>
              <a:ext cx="533400" cy="40481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Oval 18"/>
            <p:cNvSpPr>
              <a:spLocks noChangeArrowheads="1"/>
            </p:cNvSpPr>
            <p:nvPr/>
          </p:nvSpPr>
          <p:spPr bwMode="auto">
            <a:xfrm>
              <a:off x="6553200" y="2133601"/>
              <a:ext cx="533400" cy="404813"/>
            </a:xfrm>
            <a:prstGeom prst="ellipse">
              <a:avLst/>
            </a:prstGeom>
            <a:solidFill>
              <a:srgbClr val="33CC33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Oval 19"/>
            <p:cNvSpPr>
              <a:spLocks noChangeArrowheads="1"/>
            </p:cNvSpPr>
            <p:nvPr/>
          </p:nvSpPr>
          <p:spPr bwMode="auto">
            <a:xfrm>
              <a:off x="5943600" y="2133601"/>
              <a:ext cx="533400" cy="40481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188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91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91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91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91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911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911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91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91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91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91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91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6" dur="500"/>
                                        <p:tgtEl>
                                          <p:spTgt spid="91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9" dur="500"/>
                                        <p:tgtEl>
                                          <p:spTgt spid="91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" presetClass="entr" presetSubtype="1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91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7" dur="500"/>
                                        <p:tgtEl>
                                          <p:spTgt spid="91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500"/>
                                        <p:tgtEl>
                                          <p:spTgt spid="91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" presetClass="entr" presetSubtype="1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91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8" dur="500"/>
                                        <p:tgtEl>
                                          <p:spTgt spid="91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1" dur="500"/>
                                        <p:tgtEl>
                                          <p:spTgt spid="91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510" y="1518304"/>
            <a:ext cx="10481243" cy="3860538"/>
          </a:xfrm>
          <a:prstGeom prst="rect">
            <a:avLst/>
          </a:prstGeom>
        </p:spPr>
      </p:pic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5393631" y="872810"/>
            <a:ext cx="1905000" cy="630237"/>
            <a:chOff x="1920" y="1776"/>
            <a:chExt cx="1200" cy="447"/>
          </a:xfrm>
        </p:grpSpPr>
        <p:sp>
          <p:nvSpPr>
            <p:cNvPr id="10" name="AutoShape 8"/>
            <p:cNvSpPr>
              <a:spLocks noChangeArrowheads="1"/>
            </p:cNvSpPr>
            <p:nvPr/>
          </p:nvSpPr>
          <p:spPr bwMode="auto">
            <a:xfrm>
              <a:off x="1920" y="1776"/>
              <a:ext cx="1200" cy="432"/>
            </a:xfrm>
            <a:prstGeom prst="roundRect">
              <a:avLst>
                <a:gd name="adj" fmla="val 16667"/>
              </a:avLst>
            </a:prstGeom>
            <a:solidFill>
              <a:srgbClr val="34C2E4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1971" y="1812"/>
              <a:ext cx="1018" cy="4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Ghi</a:t>
              </a:r>
              <a:r>
                <a:rPr kumimoji="0" lang="en-US" altLang="en-US" sz="3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nhớ</a:t>
              </a:r>
              <a:endParaRPr kumimoji="0" lang="en-US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515290" y="2142309"/>
            <a:ext cx="96795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xé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kho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5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3589" y="26124"/>
            <a:ext cx="103719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706442" y="1306285"/>
            <a:ext cx="8900599" cy="5444451"/>
            <a:chOff x="1706442" y="1306285"/>
            <a:chExt cx="8900599" cy="544445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6442" y="1306285"/>
              <a:ext cx="4002027" cy="267061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6442" y="4080123"/>
              <a:ext cx="4002027" cy="267061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5014" y="3976898"/>
              <a:ext cx="4002027" cy="261809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0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5013" y="1306286"/>
              <a:ext cx="4002027" cy="267061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</p:grpSp>
    </p:spTree>
    <p:extLst>
      <p:ext uri="{BB962C8B-B14F-4D97-AF65-F5344CB8AC3E}">
        <p14:creationId xmlns:p14="http://schemas.microsoft.com/office/powerpoint/2010/main" val="71756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3589" y="26124"/>
            <a:ext cx="103719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713291" y="1092014"/>
            <a:ext cx="8813319" cy="5562296"/>
            <a:chOff x="1543472" y="1118140"/>
            <a:chExt cx="8813319" cy="556229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3472" y="1118140"/>
              <a:ext cx="3812300" cy="270176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43472" y="3957814"/>
              <a:ext cx="3812300" cy="272262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4491" y="1138997"/>
              <a:ext cx="3812300" cy="268090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4491" y="3957814"/>
              <a:ext cx="3812300" cy="272262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229693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720" y="518976"/>
            <a:ext cx="4497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Mĩ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thuật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: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9557" y="946524"/>
            <a:ext cx="7374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 THAM GIA GIAO THÔNG ( TIẾT 1)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833374" y="1514566"/>
            <a:ext cx="10766250" cy="4863132"/>
            <a:chOff x="833374" y="1514566"/>
            <a:chExt cx="10766250" cy="4863132"/>
          </a:xfrm>
        </p:grpSpPr>
        <p:sp>
          <p:nvSpPr>
            <p:cNvPr id="2" name="Rectangle 1"/>
            <p:cNvSpPr/>
            <p:nvPr/>
          </p:nvSpPr>
          <p:spPr>
            <a:xfrm>
              <a:off x="833374" y="1514566"/>
              <a:ext cx="447917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sz="24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</a:t>
              </a:r>
              <a:r>
                <a:rPr lang="en-US" sz="2400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 </a:t>
              </a:r>
              <a:r>
                <a:rPr lang="en-US" sz="24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400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 HÀNH</a:t>
              </a:r>
              <a:endPara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17739" y="1880467"/>
              <a:ext cx="5581885" cy="4497231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844729" y="1889635"/>
            <a:ext cx="39164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 :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0526" y="2415566"/>
            <a:ext cx="50885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en-US" sz="28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81913" y="4264989"/>
            <a:ext cx="5535827" cy="2211565"/>
          </a:xfrm>
          <a:prstGeom prst="ellipse">
            <a:avLst/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Lưu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dung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7214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3589" y="26124"/>
            <a:ext cx="103719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43" y="1176920"/>
            <a:ext cx="11109598" cy="5200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52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931" y="1227909"/>
            <a:ext cx="9632515" cy="54322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3589" y="26124"/>
            <a:ext cx="103719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2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3589" y="26124"/>
            <a:ext cx="103719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580" y="1382278"/>
            <a:ext cx="11168840" cy="487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7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3589" y="26124"/>
            <a:ext cx="103719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310" y="1003438"/>
            <a:ext cx="10571380" cy="524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55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3589" y="26124"/>
            <a:ext cx="103719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296" y="1126230"/>
            <a:ext cx="10699407" cy="520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24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3589" y="26124"/>
            <a:ext cx="103719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39" y="1057450"/>
            <a:ext cx="11376122" cy="474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07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942720" y="518976"/>
            <a:ext cx="4497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9557" y="946524"/>
            <a:ext cx="7374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THAM GIA GIAO THÔNG ( TIẾT 1)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5611" y="1668157"/>
            <a:ext cx="102868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-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A4,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 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25611" y="2622264"/>
            <a:ext cx="1028682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39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12514" y="980231"/>
            <a:ext cx="11717775" cy="5808051"/>
            <a:chOff x="212514" y="480185"/>
            <a:chExt cx="11717775" cy="612521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7701" y="3688079"/>
              <a:ext cx="5862588" cy="2917322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514" y="3348407"/>
              <a:ext cx="5855187" cy="325699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6659" y="600464"/>
              <a:ext cx="5053914" cy="3087613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525" y="480185"/>
              <a:ext cx="5633432" cy="3207893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953589" y="26124"/>
            <a:ext cx="103719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3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31" y="1465918"/>
            <a:ext cx="10821338" cy="3926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3589" y="26124"/>
            <a:ext cx="103719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46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3589" y="26124"/>
            <a:ext cx="103719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230" y="1536913"/>
            <a:ext cx="5261304" cy="34445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5485" y="1384663"/>
            <a:ext cx="5385448" cy="374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01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720" y="518976"/>
            <a:ext cx="4497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Mĩ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thuật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: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9557" y="946524"/>
            <a:ext cx="7374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 THAM GIA GIAO THÔNG ( TIẾT 1)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833374" y="1514566"/>
            <a:ext cx="10766250" cy="4863132"/>
            <a:chOff x="833374" y="1514566"/>
            <a:chExt cx="10766250" cy="4863132"/>
          </a:xfrm>
        </p:grpSpPr>
        <p:sp>
          <p:nvSpPr>
            <p:cNvPr id="2" name="Rectangle 1"/>
            <p:cNvSpPr/>
            <p:nvPr/>
          </p:nvSpPr>
          <p:spPr>
            <a:xfrm>
              <a:off x="833374" y="1514566"/>
              <a:ext cx="447917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sz="24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</a:t>
              </a:r>
              <a:r>
                <a:rPr lang="en-US" sz="2400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 </a:t>
              </a:r>
              <a:r>
                <a:rPr lang="en-US" sz="24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400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 HÀNH</a:t>
              </a:r>
              <a:endPara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17739" y="1880467"/>
              <a:ext cx="5581885" cy="4497231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844729" y="1889635"/>
            <a:ext cx="39164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 :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0526" y="2415566"/>
            <a:ext cx="50885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en-US" sz="28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81913" y="4264989"/>
            <a:ext cx="5535827" cy="2211565"/>
          </a:xfrm>
          <a:prstGeom prst="ellipse">
            <a:avLst/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Lưu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dung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360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6022" y="1724293"/>
            <a:ext cx="5995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DẶN DÒ :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749557" y="518976"/>
            <a:ext cx="7374156" cy="1012323"/>
            <a:chOff x="2749557" y="518976"/>
            <a:chExt cx="7374156" cy="1012323"/>
          </a:xfrm>
        </p:grpSpPr>
        <p:sp>
          <p:nvSpPr>
            <p:cNvPr id="4" name="TextBox 3"/>
            <p:cNvSpPr txBox="1"/>
            <p:nvPr/>
          </p:nvSpPr>
          <p:spPr>
            <a:xfrm>
              <a:off x="4942720" y="518976"/>
              <a:ext cx="44978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Mĩ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thuật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: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11</a:t>
              </a:r>
              <a:endPara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749557" y="946524"/>
              <a:ext cx="73741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 THAM GIA GIAO THÔNG ( TIẾT 1)</a:t>
              </a:r>
              <a:endPara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005840" y="2155371"/>
            <a:ext cx="105971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  <a:p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A4,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tẩy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theo.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92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WordArt 2"/>
          <p:cNvSpPr>
            <a:spLocks noChangeArrowheads="1" noChangeShapeType="1" noTextEdit="1"/>
          </p:cNvSpPr>
          <p:nvPr/>
        </p:nvSpPr>
        <p:spPr bwMode="auto">
          <a:xfrm>
            <a:off x="2133599" y="2362200"/>
            <a:ext cx="8600661" cy="304800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/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perspectiveAbove"/>
              <a:lightRig rig="legacyFlat3" dir="t"/>
            </a:scene3d>
            <a:sp3d extrusionH="887400" prstMaterial="legacyMatte">
              <a:extrusionClr>
                <a:schemeClr val="accent1"/>
              </a:extrusionClr>
              <a:contourClr>
                <a:srgbClr val="9400ED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Kính</a:t>
            </a:r>
            <a:r>
              <a:rPr kumimoji="0" lang="en-US" sz="3600" b="1" i="0" u="none" strike="noStrike" kern="10" cap="none" spc="0" normalizeH="0" baseline="0" noProof="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0" cap="none" spc="0" normalizeH="0" baseline="0" noProof="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chúc</a:t>
            </a:r>
            <a:r>
              <a:rPr kumimoji="0" lang="en-US" sz="3600" b="1" i="0" u="none" strike="noStrike" kern="10" cap="none" spc="0" normalizeH="0" baseline="0" noProof="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0" cap="none" spc="0" normalizeH="0" baseline="0" noProof="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3600" b="1" i="0" u="none" strike="noStrike" kern="10" cap="none" spc="0" normalizeH="0" baseline="0" noProof="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0" cap="none" spc="0" normalizeH="0" baseline="0" noProof="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thầy</a:t>
            </a:r>
            <a:r>
              <a:rPr kumimoji="0" lang="en-US" sz="3600" b="1" i="0" u="none" strike="noStrike" kern="10" cap="none" spc="0" normalizeH="0" baseline="0" noProof="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0" cap="none" spc="0" normalizeH="0" baseline="0" noProof="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3600" b="1" i="0" u="none" strike="noStrike" kern="10" cap="none" spc="0" normalizeH="0" baseline="0" noProof="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0" cap="none" spc="0" normalizeH="0" baseline="0" noProof="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sz="3600" b="1" i="0" u="none" strike="noStrike" kern="10" cap="none" spc="0" normalizeH="0" baseline="0" noProof="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0" cap="none" spc="0" normalizeH="0" baseline="0" noProof="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600" b="1" i="0" u="none" strike="noStrike" kern="10" cap="none" spc="0" normalizeH="0" baseline="0" noProof="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0" cap="none" spc="0" normalizeH="0" baseline="0" noProof="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3600" b="1" i="0" u="none" strike="noStrike" kern="10" cap="none" spc="0" normalizeH="0" baseline="0" noProof="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0" cap="none" spc="0" normalizeH="0" baseline="0" noProof="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3600" b="1" i="0" u="none" strike="noStrike" kern="10" cap="none" spc="0" normalizeH="0" baseline="0" noProof="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 err="1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M</a:t>
            </a:r>
            <a:r>
              <a:rPr kumimoji="0" lang="en-US" sz="3600" b="1" i="0" u="none" strike="noStrike" kern="10" cap="none" spc="0" normalizeH="0" baseline="0" noProof="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ạnh</a:t>
            </a:r>
            <a:r>
              <a:rPr kumimoji="0" lang="en-US" sz="3600" b="1" i="0" u="none" strike="noStrike" kern="10" cap="none" spc="0" normalizeH="0" baseline="0" noProof="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0" cap="none" spc="0" normalizeH="0" baseline="0" noProof="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khỏe</a:t>
            </a:r>
            <a:r>
              <a:rPr kumimoji="0" lang="en-US" sz="3600" b="1" i="0" u="none" strike="noStrike" kern="10" cap="none" spc="0" normalizeH="0" baseline="0" noProof="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3600" b="1" i="0" u="none" strike="noStrike" kern="10" cap="none" spc="0" normalizeH="0" baseline="0" noProof="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Hạnh</a:t>
            </a:r>
            <a:r>
              <a:rPr kumimoji="0" lang="en-US" sz="3600" b="1" i="0" u="none" strike="noStrike" kern="10" cap="none" spc="0" normalizeH="0" baseline="0" noProof="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0" cap="none" spc="0" normalizeH="0" baseline="0" noProof="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uLnTx/>
                <a:uFillTx/>
                <a:latin typeface="Cooper Black" panose="0208090404030B020404" pitchFamily="18" charset="0"/>
                <a:ea typeface="+mn-ea"/>
                <a:cs typeface="Times New Roman" panose="02020603050405020304" pitchFamily="18" charset="0"/>
              </a:rPr>
              <a:t>phúc</a:t>
            </a:r>
            <a:endParaRPr kumimoji="0" lang="en-US" sz="3600" b="1" i="0" u="none" strike="noStrike" kern="10" cap="none" spc="0" normalizeH="0" baseline="0" noProof="0" dirty="0">
              <a:ln w="12700"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/>
              <a:uLnTx/>
              <a:uFillTx/>
              <a:latin typeface="Cooper Black" panose="0208090404030B0204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35843" name="Group 3"/>
          <p:cNvGrpSpPr>
            <a:grpSpLocks/>
          </p:cNvGrpSpPr>
          <p:nvPr/>
        </p:nvGrpSpPr>
        <p:grpSpPr bwMode="auto">
          <a:xfrm>
            <a:off x="117566" y="92764"/>
            <a:ext cx="12074434" cy="6703323"/>
            <a:chOff x="0" y="39"/>
            <a:chExt cx="5760" cy="4281"/>
          </a:xfrm>
        </p:grpSpPr>
        <p:pic>
          <p:nvPicPr>
            <p:cNvPr id="35844" name="Picture 4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-9" y="3329"/>
              <a:ext cx="1022" cy="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845" name="Picture 5" descr="POINSET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3397"/>
              <a:ext cx="1008" cy="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846" name="Picture 6" descr="POINSET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0" y="39"/>
              <a:ext cx="960" cy="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847" name="Picture 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752" y="45"/>
              <a:ext cx="963" cy="9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5849" name="WordArt 9"/>
          <p:cNvSpPr>
            <a:spLocks noChangeArrowheads="1" noChangeShapeType="1" noTextEdit="1"/>
          </p:cNvSpPr>
          <p:nvPr/>
        </p:nvSpPr>
        <p:spPr bwMode="auto">
          <a:xfrm>
            <a:off x="3590925" y="1219201"/>
            <a:ext cx="5010150" cy="6762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0" cap="none" spc="0" normalizeH="0" baseline="0" noProof="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BÀI HỌC ĐẾN ĐÂY LÀ HẾT</a:t>
            </a:r>
            <a:endParaRPr kumimoji="0" lang="en-US" sz="3600" b="1" i="0" u="none" strike="noStrike" kern="10" cap="none" spc="0" normalizeH="0" baseline="0" noProof="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48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6022" y="1580600"/>
            <a:ext cx="5995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 : TÌM HIỂU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42720" y="518976"/>
            <a:ext cx="4497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9557" y="946524"/>
            <a:ext cx="7374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THAM GIA GIAO THÔNG ( TIẾT 1)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151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3590" y="26124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11.1 :  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7" descr="20160201163955-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172" y="822960"/>
            <a:ext cx="9052559" cy="5695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0590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297" y="744584"/>
            <a:ext cx="8908869" cy="57737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953590" y="26124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11.1 :  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35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40" y="822959"/>
            <a:ext cx="9326880" cy="55647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953590" y="26124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11.1 :  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06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53590" y="26124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11.1 :  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150" y="575824"/>
            <a:ext cx="9833700" cy="570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75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2177</TotalTime>
  <Words>1670</Words>
  <Application>Microsoft Office PowerPoint</Application>
  <PresentationFormat>Widescreen</PresentationFormat>
  <Paragraphs>145</Paragraphs>
  <Slides>45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Algerian</vt:lpstr>
      <vt:lpstr>Arial</vt:lpstr>
      <vt:lpstr>Calibri</vt:lpstr>
      <vt:lpstr>Cooper Black</vt:lpstr>
      <vt:lpstr>Times New Roman</vt:lpstr>
      <vt:lpstr>Default Design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 AN PC</dc:creator>
  <cp:lastModifiedBy>Techsi.vn</cp:lastModifiedBy>
  <cp:revision>100</cp:revision>
  <dcterms:created xsi:type="dcterms:W3CDTF">2021-04-04T08:12:19Z</dcterms:created>
  <dcterms:modified xsi:type="dcterms:W3CDTF">2023-05-15T07:24:00Z</dcterms:modified>
</cp:coreProperties>
</file>