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80" r:id="rId3"/>
    <p:sldId id="275" r:id="rId4"/>
    <p:sldId id="276" r:id="rId5"/>
    <p:sldId id="286" r:id="rId6"/>
    <p:sldId id="277" r:id="rId7"/>
    <p:sldId id="25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319" r:id="rId17"/>
    <p:sldId id="296" r:id="rId18"/>
    <p:sldId id="301" r:id="rId19"/>
    <p:sldId id="302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3" r:id="rId28"/>
    <p:sldId id="314" r:id="rId29"/>
    <p:sldId id="31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6BAF7-AB79-40A9-ACFA-D6B335A19E9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215C7-7002-4C4E-A356-EE012B065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34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8C8BC-32A5-41CA-88DD-3CEDC5A2DA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6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vi-VN">
              <a:latin typeface="Arial" panose="020B0604020202020204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4EFA7D2-4412-429E-ADDB-FDE61CBAFF5F}" type="slidenum">
              <a:rPr lang="vi-VN" altLang="vi-VN">
                <a:latin typeface="Arial" panose="020B0604020202020204" pitchFamily="34" charset="0"/>
              </a:rPr>
              <a:pPr/>
              <a:t>8</a:t>
            </a:fld>
            <a:endParaRPr lang="vi-VN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940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vi-VN">
              <a:latin typeface="Arial" panose="020B0604020202020204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37B2E0F-3FBD-49D8-AE0F-3840FB7C8BB8}" type="slidenum">
              <a:rPr lang="vi-VN" altLang="vi-VN">
                <a:latin typeface="Arial" panose="020B0604020202020204" pitchFamily="34" charset="0"/>
              </a:rPr>
              <a:pPr/>
              <a:t>9</a:t>
            </a:fld>
            <a:endParaRPr lang="vi-VN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25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vi-VN">
              <a:latin typeface="Arial" panose="020B0604020202020204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0CDC20F-4C28-4143-8897-D4D761A3FC37}" type="slidenum">
              <a:rPr lang="vi-VN" altLang="vi-VN">
                <a:latin typeface="Arial" panose="020B0604020202020204" pitchFamily="34" charset="0"/>
              </a:rPr>
              <a:pPr/>
              <a:t>10</a:t>
            </a:fld>
            <a:endParaRPr lang="vi-VN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72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4198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5789BA6-4FD4-47E7-BDAF-9A0EE1BCF36C}" type="slidenum">
              <a:rPr lang="en-US" altLang="vi-VN" sz="1200">
                <a:latin typeface="Times New Roman" panose="02020603050405020304" pitchFamily="18" charset="0"/>
              </a:rPr>
              <a:pPr algn="r" eaLnBrk="1" hangingPunct="1"/>
              <a:t>13</a:t>
            </a:fld>
            <a:endParaRPr lang="en-US" altLang="vi-VN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606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4301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6D6E032-C67A-4BEC-BDB6-12827BDC7F87}" type="slidenum">
              <a:rPr lang="en-US" altLang="vi-VN" sz="1200">
                <a:latin typeface="Times New Roman" panose="02020603050405020304" pitchFamily="18" charset="0"/>
              </a:rPr>
              <a:pPr algn="r" eaLnBrk="1" hangingPunct="1"/>
              <a:t>14</a:t>
            </a:fld>
            <a:endParaRPr lang="en-US" altLang="vi-VN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778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4403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1061F13-7C1E-4185-8417-61FA98988EC4}" type="slidenum">
              <a:rPr lang="en-US" altLang="vi-VN" sz="1200">
                <a:latin typeface="Times New Roman" panose="02020603050405020304" pitchFamily="18" charset="0"/>
              </a:rPr>
              <a:pPr algn="r" eaLnBrk="1" hangingPunct="1"/>
              <a:t>15</a:t>
            </a:fld>
            <a:endParaRPr lang="en-US" altLang="vi-VN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103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3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26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0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5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1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528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5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0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A4394-4554-41B3-BD4B-912C654A7731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8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gif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audio3.wav"/><Relationship Id="rId7" Type="http://schemas.openxmlformats.org/officeDocument/2006/relationships/image" Target="../media/image10.gif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11" Type="http://schemas.openxmlformats.org/officeDocument/2006/relationships/image" Target="../media/image15.png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audio3.wav"/><Relationship Id="rId7" Type="http://schemas.openxmlformats.org/officeDocument/2006/relationships/image" Target="../media/image10.gif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11" Type="http://schemas.openxmlformats.org/officeDocument/2006/relationships/image" Target="../media/image15.png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audio3.wav"/><Relationship Id="rId7" Type="http://schemas.openxmlformats.org/officeDocument/2006/relationships/image" Target="../media/image10.gif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11" Type="http://schemas.openxmlformats.org/officeDocument/2006/relationships/image" Target="../media/image15.png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505" y="-1382883"/>
            <a:ext cx="3386495" cy="4020685"/>
          </a:xfrm>
          <a:prstGeom prst="rect">
            <a:avLst/>
          </a:prstGeom>
        </p:spPr>
      </p:pic>
      <p:pic>
        <p:nvPicPr>
          <p:cNvPr id="7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27437"/>
            <a:ext cx="5888542" cy="3349417"/>
          </a:xfrm>
          <a:prstGeom prst="rect">
            <a:avLst/>
          </a:prstGeom>
        </p:spPr>
      </p:pic>
      <p:pic>
        <p:nvPicPr>
          <p:cNvPr id="8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03" y="272215"/>
            <a:ext cx="1615923" cy="1277563"/>
          </a:xfrm>
          <a:prstGeom prst="rect">
            <a:avLst/>
          </a:prstGeom>
        </p:spPr>
      </p:pic>
      <p:pic>
        <p:nvPicPr>
          <p:cNvPr id="9" name="图片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5107" y="2029490"/>
            <a:ext cx="2247004" cy="4425733"/>
          </a:xfrm>
          <a:prstGeom prst="rect">
            <a:avLst/>
          </a:prstGeom>
        </p:spPr>
      </p:pic>
      <p:sp>
        <p:nvSpPr>
          <p:cNvPr id="10" name="矩形 67"/>
          <p:cNvSpPr/>
          <p:nvPr/>
        </p:nvSpPr>
        <p:spPr>
          <a:xfrm>
            <a:off x="-121052" y="2041413"/>
            <a:ext cx="1920216" cy="720536"/>
          </a:xfrm>
          <a:prstGeom prst="rect">
            <a:avLst/>
          </a:prstGeom>
          <a:solidFill>
            <a:srgbClr val="FFE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BÀI  </a:t>
            </a:r>
          </a:p>
        </p:txBody>
      </p:sp>
      <p:pic>
        <p:nvPicPr>
          <p:cNvPr id="12" name="图片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155" y="141231"/>
            <a:ext cx="1274076" cy="1059451"/>
          </a:xfrm>
          <a:prstGeom prst="rect">
            <a:avLst/>
          </a:prstGeom>
        </p:spPr>
      </p:pic>
      <p:sp>
        <p:nvSpPr>
          <p:cNvPr id="13" name="矩形: 圆角 56"/>
          <p:cNvSpPr/>
          <p:nvPr/>
        </p:nvSpPr>
        <p:spPr>
          <a:xfrm>
            <a:off x="6333433" y="5883693"/>
            <a:ext cx="2235200" cy="300936"/>
          </a:xfrm>
          <a:prstGeom prst="roundRect">
            <a:avLst>
              <a:gd name="adj" fmla="val 50000"/>
            </a:avLst>
          </a:prstGeom>
          <a:solidFill>
            <a:srgbClr val="A2E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A2E3CD"/>
              </a:solidFill>
              <a:cs typeface="+mn-ea"/>
              <a:sym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21091" y="2561354"/>
            <a:ext cx="7807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</a:rPr>
              <a:t>CỘNG HAI SỐ THẬP PHÂN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11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9 -0.02454 L 0.04779 -0.02431 C 0.0651 -0.00602 0.04752 -0.02547 0.06094 -0.00949 C 0.06315 -0.00695 0.06536 -0.00533 0.06706 -0.00255 C 0.06953 0.00116 0.07135 0.00625 0.07396 0.00972 C 0.08125 0.01944 0.07318 0.00926 0.08021 0.01666 C 0.08685 0.02384 0.08255 0.02083 0.08711 0.02384 C 0.08867 0.02546 0.08997 0.02801 0.0918 0.02916 C 0.09362 0.03032 0.09609 0.03148 0.09779 0.0331 C 0.09883 0.03403 0.09948 0.03518 0.10013 0.03588 C 0.10182 0.03703 0.10338 0.03773 0.10482 0.03866 C 0.10599 0.03935 0.10703 0.04074 0.10807 0.04143 C 0.10872 0.0419 0.1095 0.04236 0.11029 0.04282 C 0.11146 0.04352 0.11237 0.04467 0.11341 0.0456 C 0.11497 0.04653 0.11654 0.04768 0.1181 0.04838 C 0.11914 0.04884 0.12018 0.04907 0.12122 0.04977 C 0.12226 0.05046 0.12318 0.05162 0.12422 0.05254 C 0.12552 0.05324 0.13021 0.05486 0.13125 0.05509 C 0.13424 0.05879 0.13333 0.0581 0.13724 0.06065 C 0.13958 0.06203 0.14219 0.06296 0.1444 0.06481 C 0.14935 0.06921 0.14635 0.06713 0.15364 0.07037 L 0.15989 0.07315 L 0.16289 0.07453 C 0.16849 0.07407 0.17422 0.07384 0.17995 0.07315 C 0.18099 0.07291 0.18203 0.07199 0.18307 0.07176 C 0.18437 0.07106 0.18555 0.0706 0.18685 0.07037 C 0.19049 0.06921 0.19414 0.06852 0.19779 0.06759 C 0.19948 0.06713 0.2013 0.0669 0.20312 0.0662 C 0.20625 0.06504 0.21042 0.06366 0.21315 0.06203 L 0.21549 0.06065 C 0.2168 0.05879 0.21927 0.05532 0.22096 0.0537 C 0.22187 0.05278 0.22292 0.05185 0.22396 0.05116 C 0.22565 0.05 0.2276 0.0493 0.22917 0.04838 C 0.23073 0.04699 0.2319 0.04514 0.23333 0.04421 C 0.23984 0.03935 0.24088 0.03935 0.24648 0.03727 C 0.25 0.03472 0.25677 0.02963 0.25963 0.02639 C 0.26042 0.02546 0.26094 0.02453 0.26185 0.02384 C 0.26289 0.02222 0.26406 0.02106 0.26497 0.01944 C 0.26562 0.01852 0.26562 0.01643 0.26654 0.01528 C 0.26719 0.01435 0.26797 0.01435 0.26888 0.01389 C 0.26914 0.0125 0.26979 0.01111 0.27031 0.00972 C 0.27213 0.00671 0.27669 0.00416 0.27812 0.00301 C 0.28021 0.00116 0.28203 -0.00093 0.28437 -0.00255 C 0.28841 -0.00579 0.29258 -0.00903 0.29674 -0.01204 C 0.29844 -0.01343 0.30039 -0.01482 0.30208 -0.01621 C 0.30768 -0.0213 0.30508 -0.01968 0.30989 -0.02176 C 0.31029 -0.02315 0.3112 -0.02477 0.31211 -0.02593 C 0.31263 -0.02685 0.31706 -0.02824 0.31758 -0.02871 C 0.31888 -0.0294 0.32005 -0.03079 0.32148 -0.03148 C 0.32409 -0.03264 0.33359 -0.0338 0.33542 -0.03403 C 0.35404 -0.03727 0.33203 -0.03334 0.35078 -0.0382 C 0.35338 -0.03889 0.35599 -0.03912 0.35859 -0.03959 C 0.36081 -0.04005 0.36315 -0.04051 0.36549 -0.04097 C 0.3668 -0.04144 0.3681 -0.0419 0.3694 -0.04236 C 0.37604 -0.0419 0.38281 -0.0419 0.38945 -0.04097 C 0.3944 -0.04051 0.39922 -0.03866 0.40417 -0.0382 C 0.41445 -0.03727 0.42474 -0.03727 0.43516 -0.03681 C 0.44114 -0.03426 0.43672 -0.03588 0.44674 -0.03403 C 0.44896 -0.0338 0.4513 -0.03334 0.45364 -0.03287 C 0.45612 -0.03172 0.4569 -0.03148 0.45898 -0.03009 C 0.46042 -0.02917 0.46159 -0.02801 0.46276 -0.02732 C 0.46445 -0.02662 0.46601 -0.02639 0.46745 -0.02593 C 0.46888 -0.02547 0.47018 -0.025 0.47148 -0.02454 C 0.47305 -0.02408 0.475 -0.02361 0.47682 -0.02315 C 0.47838 -0.02269 0.47995 -0.02222 0.48151 -0.02176 C 0.48333 -0.0213 0.48503 -0.02107 0.48685 -0.02037 C 0.48828 -0.01991 0.49505 -0.01759 0.49766 -0.01621 C 0.49935 -0.01528 0.50078 -0.01435 0.50234 -0.01343 L 0.50469 -0.01204 C 0.50872 -0.00741 0.50534 -0.01042 0.51159 -0.0081 C 0.5125 -0.00764 0.51315 -0.00695 0.51393 -0.00672 C 0.51601 -0.00556 0.5181 -0.00486 0.52018 -0.00394 L 0.52318 -0.00255 C 0.52422 -0.00209 0.52513 -0.00162 0.5263 -0.00116 L 0.53021 0.00023 C 0.5319 0.00069 0.53333 0.00116 0.53489 0.00162 C 0.53594 0.00185 0.53685 0.00254 0.53776 0.00301 C 0.54948 0.00254 0.5612 0.00278 0.57279 0.00162 C 0.57487 0.00139 0.57669 -0.0007 0.57878 -0.00116 C 0.58503 -0.00232 0.58476 -0.00162 0.58971 -0.00394 C 0.60078 -0.00834 0.58203 -0.00116 0.59753 -0.0081 C 0.60052 -0.00949 0.60208 -0.00996 0.60521 -0.01204 C 0.60651 -0.01297 0.60781 -0.01412 0.60911 -0.01482 C 0.61003 -0.01528 0.6112 -0.01574 0.61211 -0.01621 C 0.61367 -0.01713 0.61523 -0.01806 0.6168 -0.01898 C 0.61758 -0.01945 0.61836 -0.01991 0.61914 -0.02037 C 0.62096 -0.02176 0.62266 -0.02315 0.62448 -0.02454 C 0.62526 -0.025 0.62604 -0.02523 0.62682 -0.02593 C 0.63255 -0.03009 0.62734 -0.02755 0.63307 -0.03009 C 0.63385 -0.03102 0.6345 -0.03218 0.63542 -0.03287 C 0.63685 -0.03403 0.63841 -0.03449 0.63997 -0.03542 C 0.64075 -0.03588 0.64154 -0.03658 0.64232 -0.03681 C 0.64336 -0.03727 0.6444 -0.03773 0.64544 -0.0382 C 0.64805 -0.03959 0.65052 -0.04167 0.65312 -0.04236 C 0.65521 -0.04306 0.65729 -0.04329 0.65937 -0.04375 C 0.66042 -0.04422 0.66146 -0.04468 0.66237 -0.04514 C 0.66315 -0.0456 0.66393 -0.04607 0.66471 -0.04653 C 0.6668 -0.04746 0.66888 -0.04838 0.67096 -0.04931 C 0.672 -0.04977 0.67305 -0.05 0.67396 -0.0507 C 0.67591 -0.05162 0.67747 -0.05278 0.67943 -0.05347 C 0.68151 -0.05394 0.68359 -0.0544 0.68568 -0.05463 C 0.69049 -0.05394 0.69544 -0.05347 0.70026 -0.05209 C 0.70169 -0.05162 0.70286 -0.05 0.70417 -0.04931 C 0.71966 -0.03935 0.70039 -0.05255 0.71185 -0.04375 C 0.71263 -0.04329 0.71354 -0.04306 0.71419 -0.04236 C 0.71953 -0.03773 0.71315 -0.04121 0.71966 -0.0382 C 0.72044 -0.03727 0.72109 -0.03611 0.722 -0.03542 C 0.72344 -0.03426 0.72513 -0.03426 0.72656 -0.03287 C 0.72786 -0.03148 0.72904 -0.02963 0.73047 -0.02871 C 0.73138 -0.02778 0.73255 -0.02778 0.73359 -0.02732 C 0.73516 -0.02639 0.73815 -0.02454 0.73815 -0.02431 C 0.74479 -0.01667 0.73646 -0.02616 0.74284 -0.02037 C 0.74362 -0.01968 0.74427 -0.01806 0.74518 -0.01759 C 0.74609 -0.01713 0.74726 -0.01759 0.74831 -0.01759 L 0.74831 -0.01736 L 0.74831 -0.01759 " pathEditMode="relative" rAng="0" ptsTypes="AAAAAAAAAAAAAAAAAAAAAAAAAAAAAAAAAAAAAAAAAAAAAAAAAAAAAAAAAAAAAAAAA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26" y="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3"/>
          <p:cNvSpPr>
            <a:spLocks noChangeArrowheads="1"/>
          </p:cNvSpPr>
          <p:nvPr/>
        </p:nvSpPr>
        <p:spPr bwMode="auto">
          <a:xfrm>
            <a:off x="7975564" y="412196"/>
            <a:ext cx="1394555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vi-VN" sz="4198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4458324" y="127115"/>
            <a:ext cx="7557746" cy="154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Thông thường ta đặt tính rồi làm như sau:</a:t>
            </a:r>
          </a:p>
        </p:txBody>
      </p: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1533462" y="610889"/>
            <a:ext cx="1294591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84</a:t>
            </a:r>
          </a:p>
        </p:txBody>
      </p: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1529759" y="1339020"/>
            <a:ext cx="1174026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45</a:t>
            </a:r>
          </a:p>
        </p:txBody>
      </p:sp>
      <p:sp>
        <p:nvSpPr>
          <p:cNvPr id="51" name="Text Box 27"/>
          <p:cNvSpPr txBox="1">
            <a:spLocks noChangeArrowheads="1"/>
          </p:cNvSpPr>
          <p:nvPr/>
        </p:nvSpPr>
        <p:spPr bwMode="auto">
          <a:xfrm>
            <a:off x="857165" y="904610"/>
            <a:ext cx="520798" cy="1065574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21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52" name="Text Box 32"/>
          <p:cNvSpPr txBox="1">
            <a:spLocks noChangeArrowheads="1"/>
          </p:cNvSpPr>
          <p:nvPr/>
        </p:nvSpPr>
        <p:spPr bwMode="auto">
          <a:xfrm>
            <a:off x="1763898" y="2267077"/>
            <a:ext cx="398621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53" name="Text Box 33"/>
          <p:cNvSpPr txBox="1">
            <a:spLocks noChangeArrowheads="1"/>
          </p:cNvSpPr>
          <p:nvPr/>
        </p:nvSpPr>
        <p:spPr bwMode="auto">
          <a:xfrm>
            <a:off x="2878652" y="2450961"/>
            <a:ext cx="1443919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 (m) </a:t>
            </a:r>
          </a:p>
        </p:txBody>
      </p:sp>
      <p:sp>
        <p:nvSpPr>
          <p:cNvPr id="57" name="Text Box 37"/>
          <p:cNvSpPr txBox="1">
            <a:spLocks noChangeArrowheads="1"/>
          </p:cNvSpPr>
          <p:nvPr/>
        </p:nvSpPr>
        <p:spPr bwMode="auto">
          <a:xfrm>
            <a:off x="4458324" y="1527840"/>
            <a:ext cx="7557746" cy="154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* Thực hiện phép cộng như cộng các số tự nhiên.</a:t>
            </a:r>
          </a:p>
        </p:txBody>
      </p:sp>
      <p:sp>
        <p:nvSpPr>
          <p:cNvPr id="58" name="Text Box 39"/>
          <p:cNvSpPr txBox="1">
            <a:spLocks noChangeArrowheads="1"/>
          </p:cNvSpPr>
          <p:nvPr/>
        </p:nvSpPr>
        <p:spPr bwMode="auto">
          <a:xfrm>
            <a:off x="4571864" y="3229690"/>
            <a:ext cx="7430631" cy="22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* Viết dấu phẩy ở tổng thẳng cột với các dấu phẩy của các số hạng.</a:t>
            </a:r>
            <a:r>
              <a:rPr lang="en-US" altLang="vi-VN" sz="4664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en-US" altLang="vi-VN" sz="4664" b="1">
              <a:latin typeface="Times New Roman" panose="02020603050405020304" pitchFamily="18" charset="0"/>
            </a:endParaRPr>
          </a:p>
        </p:txBody>
      </p:sp>
      <p:sp>
        <p:nvSpPr>
          <p:cNvPr id="60" name="Line 28"/>
          <p:cNvSpPr>
            <a:spLocks noChangeShapeType="1"/>
          </p:cNvSpPr>
          <p:nvPr/>
        </p:nvSpPr>
        <p:spPr bwMode="auto">
          <a:xfrm flipV="1">
            <a:off x="1538399" y="2267077"/>
            <a:ext cx="1289654" cy="0"/>
          </a:xfrm>
          <a:prstGeom prst="line">
            <a:avLst/>
          </a:prstGeom>
          <a:noFill/>
          <a:ln w="1016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63" name="Text Box 29"/>
          <p:cNvSpPr txBox="1">
            <a:spLocks noChangeArrowheads="1"/>
          </p:cNvSpPr>
          <p:nvPr/>
        </p:nvSpPr>
        <p:spPr bwMode="auto">
          <a:xfrm>
            <a:off x="2172478" y="2491687"/>
            <a:ext cx="696043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 dirty="0">
                <a:solidFill>
                  <a:srgbClr val="0000FF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64" name="Text Box 30"/>
          <p:cNvSpPr txBox="1">
            <a:spLocks noChangeArrowheads="1"/>
          </p:cNvSpPr>
          <p:nvPr/>
        </p:nvSpPr>
        <p:spPr bwMode="auto">
          <a:xfrm>
            <a:off x="1923186" y="2483048"/>
            <a:ext cx="497350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5" name="Text Box 31"/>
          <p:cNvSpPr txBox="1">
            <a:spLocks noChangeArrowheads="1"/>
          </p:cNvSpPr>
          <p:nvPr/>
        </p:nvSpPr>
        <p:spPr bwMode="auto">
          <a:xfrm>
            <a:off x="1496183" y="2494174"/>
            <a:ext cx="398620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7183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46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2" grpId="0"/>
      <p:bldP spid="53" grpId="0"/>
      <p:bldP spid="58" grpId="0"/>
      <p:bldP spid="60" grpId="0" animBg="1"/>
      <p:bldP spid="63" grpId="0"/>
      <p:bldP spid="64" grpId="0"/>
      <p:bldP spid="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3"/>
          <p:cNvSpPr>
            <a:spLocks noChangeArrowheads="1"/>
          </p:cNvSpPr>
          <p:nvPr/>
        </p:nvSpPr>
        <p:spPr bwMode="auto">
          <a:xfrm>
            <a:off x="8386525" y="4038038"/>
            <a:ext cx="1394555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vi-VN" sz="4664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195" name="Rectangle 31"/>
          <p:cNvSpPr>
            <a:spLocks noChangeArrowheads="1"/>
          </p:cNvSpPr>
          <p:nvPr/>
        </p:nvSpPr>
        <p:spPr bwMode="auto">
          <a:xfrm rot="-489985">
            <a:off x="3506818" y="3581414"/>
            <a:ext cx="1194627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3090920" y="2536115"/>
            <a:ext cx="1653720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429 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245042" y="0"/>
            <a:ext cx="11762389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So sánh hai phép tính sau:</a:t>
            </a:r>
          </a:p>
        </p:txBody>
      </p: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4647145" y="1258802"/>
            <a:ext cx="816556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882354" y="826859"/>
            <a:ext cx="1988166" cy="1699382"/>
            <a:chOff x="6785216" y="2938817"/>
            <a:chExt cx="1520824" cy="1100454"/>
          </a:xfrm>
        </p:grpSpPr>
        <p:sp>
          <p:nvSpPr>
            <p:cNvPr id="8211" name="Text Box 18"/>
            <p:cNvSpPr txBox="1">
              <a:spLocks noChangeArrowheads="1"/>
            </p:cNvSpPr>
            <p:nvPr/>
          </p:nvSpPr>
          <p:spPr bwMode="auto">
            <a:xfrm>
              <a:off x="7013815" y="2938817"/>
              <a:ext cx="1292225" cy="51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184</a:t>
              </a:r>
            </a:p>
          </p:txBody>
        </p:sp>
        <p:sp>
          <p:nvSpPr>
            <p:cNvPr id="8212" name="Text Box 20"/>
            <p:cNvSpPr txBox="1">
              <a:spLocks noChangeArrowheads="1"/>
            </p:cNvSpPr>
            <p:nvPr/>
          </p:nvSpPr>
          <p:spPr bwMode="auto">
            <a:xfrm>
              <a:off x="6785216" y="3091216"/>
              <a:ext cx="304800" cy="51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8213" name="Text Box 35"/>
            <p:cNvSpPr txBox="1">
              <a:spLocks noChangeArrowheads="1"/>
            </p:cNvSpPr>
            <p:nvPr/>
          </p:nvSpPr>
          <p:spPr bwMode="auto">
            <a:xfrm>
              <a:off x="7004132" y="3428135"/>
              <a:ext cx="914400" cy="51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245</a:t>
              </a:r>
            </a:p>
          </p:txBody>
        </p:sp>
        <p:sp>
          <p:nvSpPr>
            <p:cNvPr id="7217" name="Line 19"/>
            <p:cNvSpPr>
              <a:spLocks noChangeShapeType="1"/>
            </p:cNvSpPr>
            <p:nvPr/>
          </p:nvSpPr>
          <p:spPr bwMode="auto">
            <a:xfrm>
              <a:off x="7013670" y="4039271"/>
              <a:ext cx="814694" cy="0"/>
            </a:xfrm>
            <a:prstGeom prst="line">
              <a:avLst/>
            </a:prstGeom>
            <a:ln w="76200" cmpd="sng">
              <a:solidFill>
                <a:schemeClr val="tx1"/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4664" b="1">
                <a:ln>
                  <a:solidFill>
                    <a:srgbClr val="2C0DE9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21"/>
          <p:cNvSpPr txBox="1">
            <a:spLocks noChangeArrowheads="1"/>
          </p:cNvSpPr>
          <p:nvPr/>
        </p:nvSpPr>
        <p:spPr bwMode="auto">
          <a:xfrm>
            <a:off x="6079957" y="2536115"/>
            <a:ext cx="1880798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 </a:t>
            </a:r>
          </a:p>
        </p:txBody>
      </p: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5928160" y="1061342"/>
            <a:ext cx="1986932" cy="1462432"/>
            <a:chOff x="6785216" y="2938816"/>
            <a:chExt cx="1520825" cy="850147"/>
          </a:xfrm>
        </p:grpSpPr>
        <p:sp>
          <p:nvSpPr>
            <p:cNvPr id="8207" name="Text Box 18"/>
            <p:cNvSpPr txBox="1">
              <a:spLocks noChangeArrowheads="1"/>
            </p:cNvSpPr>
            <p:nvPr/>
          </p:nvSpPr>
          <p:spPr bwMode="auto">
            <a:xfrm>
              <a:off x="7013816" y="2938816"/>
              <a:ext cx="1292225" cy="458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1,84</a:t>
              </a:r>
            </a:p>
          </p:txBody>
        </p:sp>
        <p:sp>
          <p:nvSpPr>
            <p:cNvPr id="8208" name="Text Box 20"/>
            <p:cNvSpPr txBox="1">
              <a:spLocks noChangeArrowheads="1"/>
            </p:cNvSpPr>
            <p:nvPr/>
          </p:nvSpPr>
          <p:spPr bwMode="auto">
            <a:xfrm>
              <a:off x="6785216" y="3091216"/>
              <a:ext cx="304800" cy="458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8209" name="Text Box 35"/>
            <p:cNvSpPr txBox="1">
              <a:spLocks noChangeArrowheads="1"/>
            </p:cNvSpPr>
            <p:nvPr/>
          </p:nvSpPr>
          <p:spPr bwMode="auto">
            <a:xfrm>
              <a:off x="7020296" y="3329544"/>
              <a:ext cx="914400" cy="458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2,45</a:t>
              </a:r>
            </a:p>
          </p:txBody>
        </p:sp>
        <p:sp>
          <p:nvSpPr>
            <p:cNvPr id="67" name="Line 19"/>
            <p:cNvSpPr>
              <a:spLocks noChangeShapeType="1"/>
            </p:cNvSpPr>
            <p:nvPr/>
          </p:nvSpPr>
          <p:spPr bwMode="auto">
            <a:xfrm>
              <a:off x="6950523" y="3788963"/>
              <a:ext cx="954058" cy="0"/>
            </a:xfrm>
            <a:prstGeom prst="line">
              <a:avLst/>
            </a:prstGeom>
            <a:ln w="76200" cmpd="sng">
              <a:solidFill>
                <a:schemeClr val="tx1"/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2799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5042" y="3413574"/>
            <a:ext cx="11616763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2C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 nhau:</a:t>
            </a:r>
            <a:endParaRPr lang="en-US" altLang="vi-VN" sz="4664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3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45042" y="3390126"/>
            <a:ext cx="11616763" cy="154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về cách đặt tính và thực hiện </a:t>
            </a:r>
          </a:p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tính.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43807" y="5108020"/>
            <a:ext cx="4284862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 nhau:</a:t>
            </a:r>
            <a:endParaRPr lang="en-US" altLang="vi-VN" sz="4664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70958" y="5121595"/>
            <a:ext cx="11619232" cy="154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Một phép tính có dấu phẩy, một phép tính không có dấu phẩy.</a:t>
            </a:r>
          </a:p>
        </p:txBody>
      </p:sp>
    </p:spTree>
    <p:extLst>
      <p:ext uri="{BB962C8B-B14F-4D97-AF65-F5344CB8AC3E}">
        <p14:creationId xmlns:p14="http://schemas.microsoft.com/office/powerpoint/2010/main" val="29038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0" grpId="0"/>
      <p:bldP spid="55" grpId="0"/>
      <p:bldP spid="2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3187182" y="2019019"/>
            <a:ext cx="1652485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429 </a:t>
            </a:r>
          </a:p>
        </p:txBody>
      </p: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4743406" y="740472"/>
            <a:ext cx="816556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978616" y="308529"/>
            <a:ext cx="1988166" cy="1699382"/>
            <a:chOff x="6785216" y="2938817"/>
            <a:chExt cx="1520824" cy="1100454"/>
          </a:xfrm>
        </p:grpSpPr>
        <p:sp>
          <p:nvSpPr>
            <p:cNvPr id="9230" name="Text Box 18"/>
            <p:cNvSpPr txBox="1">
              <a:spLocks noChangeArrowheads="1"/>
            </p:cNvSpPr>
            <p:nvPr/>
          </p:nvSpPr>
          <p:spPr bwMode="auto">
            <a:xfrm>
              <a:off x="7013815" y="2938817"/>
              <a:ext cx="1292225" cy="51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184</a:t>
              </a:r>
            </a:p>
          </p:txBody>
        </p:sp>
        <p:sp>
          <p:nvSpPr>
            <p:cNvPr id="9231" name="Text Box 20"/>
            <p:cNvSpPr txBox="1">
              <a:spLocks noChangeArrowheads="1"/>
            </p:cNvSpPr>
            <p:nvPr/>
          </p:nvSpPr>
          <p:spPr bwMode="auto">
            <a:xfrm>
              <a:off x="6785216" y="3091216"/>
              <a:ext cx="304800" cy="51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9232" name="Text Box 35"/>
            <p:cNvSpPr txBox="1">
              <a:spLocks noChangeArrowheads="1"/>
            </p:cNvSpPr>
            <p:nvPr/>
          </p:nvSpPr>
          <p:spPr bwMode="auto">
            <a:xfrm>
              <a:off x="7004132" y="3428135"/>
              <a:ext cx="914400" cy="51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245</a:t>
              </a:r>
            </a:p>
          </p:txBody>
        </p:sp>
        <p:sp>
          <p:nvSpPr>
            <p:cNvPr id="7217" name="Line 19"/>
            <p:cNvSpPr>
              <a:spLocks noChangeShapeType="1"/>
            </p:cNvSpPr>
            <p:nvPr/>
          </p:nvSpPr>
          <p:spPr bwMode="auto">
            <a:xfrm>
              <a:off x="7013670" y="4039271"/>
              <a:ext cx="814694" cy="0"/>
            </a:xfrm>
            <a:prstGeom prst="line">
              <a:avLst/>
            </a:prstGeom>
            <a:ln w="76200" cmpd="sng">
              <a:solidFill>
                <a:schemeClr val="tx1"/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4664" b="1">
                <a:ln>
                  <a:solidFill>
                    <a:srgbClr val="2C0DE9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21"/>
          <p:cNvSpPr txBox="1">
            <a:spLocks noChangeArrowheads="1"/>
          </p:cNvSpPr>
          <p:nvPr/>
        </p:nvSpPr>
        <p:spPr bwMode="auto">
          <a:xfrm>
            <a:off x="6176218" y="2019019"/>
            <a:ext cx="1880798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4,29 </a:t>
            </a:r>
          </a:p>
        </p:txBody>
      </p: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6024421" y="404791"/>
            <a:ext cx="1936333" cy="1601887"/>
            <a:chOff x="6785216" y="2858149"/>
            <a:chExt cx="1482213" cy="930919"/>
          </a:xfrm>
        </p:grpSpPr>
        <p:sp>
          <p:nvSpPr>
            <p:cNvPr id="9226" name="Text Box 18"/>
            <p:cNvSpPr txBox="1">
              <a:spLocks noChangeArrowheads="1"/>
            </p:cNvSpPr>
            <p:nvPr/>
          </p:nvSpPr>
          <p:spPr bwMode="auto">
            <a:xfrm>
              <a:off x="6975204" y="2858149"/>
              <a:ext cx="1292225" cy="458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1,84</a:t>
              </a:r>
            </a:p>
          </p:txBody>
        </p:sp>
        <p:sp>
          <p:nvSpPr>
            <p:cNvPr id="9227" name="Text Box 20"/>
            <p:cNvSpPr txBox="1">
              <a:spLocks noChangeArrowheads="1"/>
            </p:cNvSpPr>
            <p:nvPr/>
          </p:nvSpPr>
          <p:spPr bwMode="auto">
            <a:xfrm>
              <a:off x="6785216" y="3091216"/>
              <a:ext cx="304800" cy="458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9228" name="Text Box 35"/>
            <p:cNvSpPr txBox="1">
              <a:spLocks noChangeArrowheads="1"/>
            </p:cNvSpPr>
            <p:nvPr/>
          </p:nvSpPr>
          <p:spPr bwMode="auto">
            <a:xfrm>
              <a:off x="7020296" y="3329544"/>
              <a:ext cx="914400" cy="458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076" tIns="35538" rIns="71076" bIns="355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4664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2,45</a:t>
              </a:r>
            </a:p>
          </p:txBody>
        </p:sp>
        <p:sp>
          <p:nvSpPr>
            <p:cNvPr id="67" name="Line 19"/>
            <p:cNvSpPr>
              <a:spLocks noChangeShapeType="1"/>
            </p:cNvSpPr>
            <p:nvPr/>
          </p:nvSpPr>
          <p:spPr bwMode="auto">
            <a:xfrm>
              <a:off x="6950536" y="3789068"/>
              <a:ext cx="954133" cy="0"/>
            </a:xfrm>
            <a:prstGeom prst="line">
              <a:avLst/>
            </a:prstGeom>
            <a:ln w="76200" cmpd="sng">
              <a:solidFill>
                <a:schemeClr val="tx1"/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2799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327727" y="3406169"/>
            <a:ext cx="11698216" cy="154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6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thực hiện phép cộng hai số thập phân, em cần lưu ý điều gì?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579488" y="3575243"/>
            <a:ext cx="11320575" cy="226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Khi thực hiện phép cộng hai số thập phân, cần lưu ý </a:t>
            </a:r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phẩy ở kết quả </a:t>
            </a: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(tổng)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 cột </a:t>
            </a: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phẩy ở các số hạng.</a:t>
            </a:r>
          </a:p>
        </p:txBody>
      </p:sp>
      <p:sp>
        <p:nvSpPr>
          <p:cNvPr id="9225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90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0" grpId="0"/>
      <p:bldP spid="55" grpId="0"/>
      <p:bldP spid="69" grpId="0"/>
      <p:bldP spid="69" grpId="1"/>
      <p:bldP spid="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ChangeArrowheads="1"/>
          </p:cNvSpPr>
          <p:nvPr/>
        </p:nvSpPr>
        <p:spPr bwMode="auto">
          <a:xfrm>
            <a:off x="1090413" y="3218583"/>
            <a:ext cx="10159269" cy="236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5731" y="252995"/>
            <a:ext cx="9299087" cy="89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131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Ví dụ 2:      15,9 + 8,75 = ?   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80684" y="1079855"/>
            <a:ext cx="8341411" cy="89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13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đặt tính rồi làm như sau: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73134" y="1912884"/>
            <a:ext cx="7598471" cy="168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513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Thực hiện phép cộng như cộng số tự nhiên.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713787" y="3712230"/>
            <a:ext cx="7333136" cy="247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513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dấu phẩy ở tổng thẳng cột với các dấu phẩy của các số hạng.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271829" y="1725298"/>
            <a:ext cx="1674699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vi-VN" sz="5597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1217528" y="2306569"/>
            <a:ext cx="2583011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r>
              <a:rPr lang="en-US" altLang="vi-VN" sz="5597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20178" y="2017785"/>
            <a:ext cx="497350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 flipV="1">
            <a:off x="1170631" y="3273483"/>
            <a:ext cx="2058344" cy="12976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2563607" y="3230463"/>
            <a:ext cx="557822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130796" y="3197142"/>
            <a:ext cx="478838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1928037" y="3091008"/>
            <a:ext cx="797241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2151412" y="3208249"/>
            <a:ext cx="38134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549162" y="3208249"/>
            <a:ext cx="33938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256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9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1" grpId="0"/>
      <p:bldP spid="18" grpId="0"/>
      <p:bldP spid="19" grpId="0"/>
      <p:bldP spid="20" grpId="0"/>
      <p:bldP spid="21" grpId="0" animBg="1"/>
      <p:bldP spid="22" grpId="0"/>
      <p:bldP spid="23" grpId="0"/>
      <p:bldP spid="24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ChangeArrowheads="1"/>
          </p:cNvSpPr>
          <p:nvPr/>
        </p:nvSpPr>
        <p:spPr bwMode="auto">
          <a:xfrm>
            <a:off x="1016366" y="3276587"/>
            <a:ext cx="10159269" cy="236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5209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498036" y="576334"/>
            <a:ext cx="11083624" cy="2213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just">
              <a:spcBef>
                <a:spcPts val="705"/>
              </a:spcBef>
              <a:defRPr/>
            </a:pP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Muốn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cộng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hai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số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thập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phân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ta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cộng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như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thế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6841" b="1" dirty="0" err="1">
                <a:solidFill>
                  <a:srgbClr val="C00000"/>
                </a:solidFill>
                <a:latin typeface="Times New Roman"/>
              </a:rPr>
              <a:t>nào</a:t>
            </a:r>
            <a:r>
              <a:rPr lang="en-US" sz="6841" b="1" dirty="0">
                <a:solidFill>
                  <a:srgbClr val="C00000"/>
                </a:solidFill>
                <a:latin typeface="Times New Roman"/>
              </a:rPr>
              <a:t>?</a:t>
            </a:r>
          </a:p>
        </p:txBody>
      </p:sp>
      <p:sp>
        <p:nvSpPr>
          <p:cNvPr id="11268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11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ChangeArrowheads="1"/>
          </p:cNvSpPr>
          <p:nvPr/>
        </p:nvSpPr>
        <p:spPr bwMode="auto">
          <a:xfrm>
            <a:off x="1016366" y="3276587"/>
            <a:ext cx="10159269" cy="236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5209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204316" y="0"/>
            <a:ext cx="11783369" cy="6694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just">
              <a:spcBef>
                <a:spcPts val="705"/>
              </a:spcBef>
              <a:defRPr/>
            </a:pP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Muốn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cộng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hai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số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thập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phân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ta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làm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như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C00000"/>
                </a:solidFill>
                <a:latin typeface="Times New Roman"/>
              </a:rPr>
              <a:t>sau</a:t>
            </a:r>
            <a:r>
              <a:rPr lang="en-US" sz="5131" b="1" dirty="0">
                <a:solidFill>
                  <a:srgbClr val="C00000"/>
                </a:solidFill>
                <a:latin typeface="Times New Roman"/>
              </a:rPr>
              <a:t>:</a:t>
            </a:r>
          </a:p>
          <a:p>
            <a:pPr algn="just">
              <a:spcBef>
                <a:spcPts val="705"/>
              </a:spcBef>
              <a:defRPr/>
            </a:pP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-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Viết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số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hạng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này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dưới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số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hạng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kia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sao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cho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các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chữ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số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ở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cùng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một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hàng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đặt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thẳng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cột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với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nhau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.</a:t>
            </a:r>
          </a:p>
          <a:p>
            <a:pPr algn="just">
              <a:spcBef>
                <a:spcPts val="705"/>
              </a:spcBef>
              <a:buFontTx/>
              <a:buChar char="-"/>
              <a:defRPr/>
            </a:pP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Cộng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như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cộng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các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số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tự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nhiên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.</a:t>
            </a:r>
          </a:p>
          <a:p>
            <a:pPr algn="just">
              <a:spcBef>
                <a:spcPts val="705"/>
              </a:spcBef>
              <a:defRPr/>
            </a:pP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-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Viết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dấu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phẩy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ở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tổng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thẳng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cột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với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các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dấu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phẩy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của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các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số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 </a:t>
            </a:r>
            <a:r>
              <a:rPr lang="en-US" sz="5131" b="1" dirty="0" err="1">
                <a:solidFill>
                  <a:srgbClr val="0000CC"/>
                </a:solidFill>
                <a:latin typeface="Times New Roman"/>
              </a:rPr>
              <a:t>hạng</a:t>
            </a:r>
            <a:r>
              <a:rPr lang="en-US" sz="5131" b="1" dirty="0">
                <a:solidFill>
                  <a:srgbClr val="0000CC"/>
                </a:solidFill>
                <a:latin typeface="Times New Roman"/>
              </a:rPr>
              <a:t>.</a:t>
            </a:r>
          </a:p>
        </p:txBody>
      </p:sp>
      <p:sp>
        <p:nvSpPr>
          <p:cNvPr id="12292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43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742211" y="550685"/>
            <a:ext cx="5948150" cy="220375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vi-VN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+mj-lt"/>
              </a:rPr>
              <a:t>THỰC HÀNH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+mj-lt"/>
            </a:endParaRPr>
          </a:p>
        </p:txBody>
      </p:sp>
      <p:pic>
        <p:nvPicPr>
          <p:cNvPr id="6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r="1"/>
          <a:stretch>
            <a:fillRect/>
          </a:stretch>
        </p:blipFill>
        <p:spPr>
          <a:xfrm>
            <a:off x="4983109" y="2439185"/>
            <a:ext cx="7208891" cy="441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3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1742028" y="1805517"/>
            <a:ext cx="3744317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vi-VN" sz="5597">
                <a:latin typeface="Times New Roman" panose="02020603050405020304" pitchFamily="18" charset="0"/>
              </a:rPr>
            </a:br>
            <a:endParaRPr lang="en-US" altLang="vi-VN" sz="5597">
              <a:latin typeface="Times New Roman" panose="02020603050405020304" pitchFamily="18" charset="0"/>
            </a:endParaRP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673280" y="1332849"/>
            <a:ext cx="5020397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a)      58,2 </a:t>
            </a:r>
          </a:p>
          <a:p>
            <a:pPr eaLnBrk="1" hangingPunct="1"/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24,3</a:t>
            </a:r>
          </a:p>
        </p:txBody>
      </p:sp>
      <p:cxnSp>
        <p:nvCxnSpPr>
          <p:cNvPr id="13316" name="Straight Connector 7"/>
          <p:cNvCxnSpPr>
            <a:cxnSpLocks noChangeShapeType="1"/>
          </p:cNvCxnSpPr>
          <p:nvPr/>
        </p:nvCxnSpPr>
        <p:spPr bwMode="auto">
          <a:xfrm>
            <a:off x="1870376" y="3061534"/>
            <a:ext cx="1922758" cy="0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380795" y="182649"/>
            <a:ext cx="10649214" cy="96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altLang="vi-VN" sz="559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vi-VN" sz="5597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Tính:</a:t>
            </a: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1742028" y="1691978"/>
            <a:ext cx="935462" cy="96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3319" name="TextBox 4"/>
          <p:cNvSpPr txBox="1">
            <a:spLocks noChangeArrowheads="1"/>
          </p:cNvSpPr>
          <p:nvPr/>
        </p:nvSpPr>
        <p:spPr bwMode="auto">
          <a:xfrm>
            <a:off x="5316037" y="2721233"/>
            <a:ext cx="3744317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vi-VN" sz="5597">
                <a:latin typeface="Times New Roman" panose="02020603050405020304" pitchFamily="18" charset="0"/>
              </a:rPr>
            </a:br>
            <a:endParaRPr lang="en-US" altLang="vi-VN" sz="5597">
              <a:latin typeface="Times New Roman" panose="02020603050405020304" pitchFamily="18" charset="0"/>
            </a:endParaRPr>
          </a:p>
        </p:txBody>
      </p:sp>
      <p:sp>
        <p:nvSpPr>
          <p:cNvPr id="13320" name="TextBox 4"/>
          <p:cNvSpPr txBox="1">
            <a:spLocks noChangeArrowheads="1"/>
          </p:cNvSpPr>
          <p:nvPr/>
        </p:nvSpPr>
        <p:spPr bwMode="auto">
          <a:xfrm>
            <a:off x="6065148" y="1399491"/>
            <a:ext cx="5022865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b)      19,36</a:t>
            </a:r>
          </a:p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           4,08</a:t>
            </a:r>
          </a:p>
        </p:txBody>
      </p:sp>
      <p:cxnSp>
        <p:nvCxnSpPr>
          <p:cNvPr id="13321" name="Straight Connector 7"/>
          <p:cNvCxnSpPr>
            <a:cxnSpLocks noChangeShapeType="1"/>
          </p:cNvCxnSpPr>
          <p:nvPr/>
        </p:nvCxnSpPr>
        <p:spPr bwMode="auto">
          <a:xfrm>
            <a:off x="7589284" y="3136815"/>
            <a:ext cx="2447259" cy="0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22" name="TextBox 10"/>
          <p:cNvSpPr txBox="1">
            <a:spLocks noChangeArrowheads="1"/>
          </p:cNvSpPr>
          <p:nvPr/>
        </p:nvSpPr>
        <p:spPr bwMode="auto">
          <a:xfrm>
            <a:off x="7408309" y="2081073"/>
            <a:ext cx="937931" cy="96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3323" name="TextBox 4"/>
          <p:cNvSpPr txBox="1">
            <a:spLocks noChangeArrowheads="1"/>
          </p:cNvSpPr>
          <p:nvPr/>
        </p:nvSpPr>
        <p:spPr bwMode="auto">
          <a:xfrm>
            <a:off x="1197782" y="4609251"/>
            <a:ext cx="3744317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vi-VN" sz="5597">
                <a:latin typeface="Times New Roman" panose="02020603050405020304" pitchFamily="18" charset="0"/>
              </a:rPr>
            </a:br>
            <a:endParaRPr lang="en-US" altLang="vi-VN" sz="5597">
              <a:latin typeface="Times New Roman" panose="02020603050405020304" pitchFamily="18" charset="0"/>
            </a:endParaRPr>
          </a:p>
        </p:txBody>
      </p:sp>
      <p:sp>
        <p:nvSpPr>
          <p:cNvPr id="13324" name="TextBox 4"/>
          <p:cNvSpPr txBox="1">
            <a:spLocks noChangeArrowheads="1"/>
          </p:cNvSpPr>
          <p:nvPr/>
        </p:nvSpPr>
        <p:spPr bwMode="auto">
          <a:xfrm>
            <a:off x="581956" y="4090920"/>
            <a:ext cx="7381267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c)      75, 8</a:t>
            </a:r>
          </a:p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      249, 19</a:t>
            </a:r>
          </a:p>
        </p:txBody>
      </p:sp>
      <p:cxnSp>
        <p:nvCxnSpPr>
          <p:cNvPr id="13325" name="Straight Connector 7"/>
          <p:cNvCxnSpPr>
            <a:cxnSpLocks noChangeShapeType="1"/>
          </p:cNvCxnSpPr>
          <p:nvPr/>
        </p:nvCxnSpPr>
        <p:spPr bwMode="auto">
          <a:xfrm flipV="1">
            <a:off x="1561846" y="5798941"/>
            <a:ext cx="2711360" cy="27151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26" name="TextBox 10"/>
          <p:cNvSpPr txBox="1">
            <a:spLocks noChangeArrowheads="1"/>
          </p:cNvSpPr>
          <p:nvPr/>
        </p:nvSpPr>
        <p:spPr bwMode="auto">
          <a:xfrm>
            <a:off x="1276766" y="4309359"/>
            <a:ext cx="935462" cy="96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3327" name="TextBox 4"/>
          <p:cNvSpPr txBox="1">
            <a:spLocks noChangeArrowheads="1"/>
          </p:cNvSpPr>
          <p:nvPr/>
        </p:nvSpPr>
        <p:spPr bwMode="auto">
          <a:xfrm>
            <a:off x="6991971" y="4582100"/>
            <a:ext cx="3744317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vi-VN" sz="5597">
                <a:latin typeface="Times New Roman" panose="02020603050405020304" pitchFamily="18" charset="0"/>
              </a:rPr>
            </a:br>
            <a:endParaRPr lang="en-US" altLang="vi-VN" sz="5597">
              <a:latin typeface="Times New Roman" panose="02020603050405020304" pitchFamily="18" charset="0"/>
            </a:endParaRPr>
          </a:p>
        </p:txBody>
      </p:sp>
      <p:sp>
        <p:nvSpPr>
          <p:cNvPr id="13328" name="TextBox 4"/>
          <p:cNvSpPr txBox="1">
            <a:spLocks noChangeArrowheads="1"/>
          </p:cNvSpPr>
          <p:nvPr/>
        </p:nvSpPr>
        <p:spPr bwMode="auto">
          <a:xfrm>
            <a:off x="6376146" y="4025670"/>
            <a:ext cx="7381266" cy="18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</a:rPr>
              <a:t>d)      0, 995</a:t>
            </a:r>
          </a:p>
          <a:p>
            <a:pPr eaLnBrk="1" hangingPunct="1"/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0, 868</a:t>
            </a:r>
          </a:p>
        </p:txBody>
      </p:sp>
      <p:cxnSp>
        <p:nvCxnSpPr>
          <p:cNvPr id="13329" name="Straight Connector 7"/>
          <p:cNvCxnSpPr>
            <a:cxnSpLocks noChangeShapeType="1"/>
          </p:cNvCxnSpPr>
          <p:nvPr/>
        </p:nvCxnSpPr>
        <p:spPr bwMode="auto">
          <a:xfrm>
            <a:off x="8058249" y="5798941"/>
            <a:ext cx="2497857" cy="0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0" name="TextBox 10"/>
          <p:cNvSpPr txBox="1">
            <a:spLocks noChangeArrowheads="1"/>
          </p:cNvSpPr>
          <p:nvPr/>
        </p:nvSpPr>
        <p:spPr bwMode="auto">
          <a:xfrm>
            <a:off x="7442430" y="4434608"/>
            <a:ext cx="935462" cy="96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597" b="1" dirty="0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208162" y="1086025"/>
            <a:ext cx="1553756" cy="0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1F1F691-A312-412C-8D53-D1980159E608}"/>
              </a:ext>
            </a:extLst>
          </p:cNvPr>
          <p:cNvSpPr txBox="1"/>
          <p:nvPr/>
        </p:nvSpPr>
        <p:spPr>
          <a:xfrm>
            <a:off x="2301693" y="3024245"/>
            <a:ext cx="16701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5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82,5</a:t>
            </a:r>
            <a:endParaRPr lang="vi-VN" sz="56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B9EF74-5560-494C-9AFF-EBB4A306DC01}"/>
              </a:ext>
            </a:extLst>
          </p:cNvPr>
          <p:cNvSpPr txBox="1"/>
          <p:nvPr/>
        </p:nvSpPr>
        <p:spPr>
          <a:xfrm>
            <a:off x="7954116" y="3121971"/>
            <a:ext cx="22663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5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23,44</a:t>
            </a:r>
            <a:endParaRPr lang="vi-VN" sz="5600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00E47E-3082-4386-8198-C9349214F64C}"/>
              </a:ext>
            </a:extLst>
          </p:cNvPr>
          <p:cNvSpPr txBox="1"/>
          <p:nvPr/>
        </p:nvSpPr>
        <p:spPr>
          <a:xfrm>
            <a:off x="1877082" y="5769216"/>
            <a:ext cx="27113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5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324, 99</a:t>
            </a:r>
            <a:endParaRPr lang="vi-VN" sz="5600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694F30-6D34-43FA-BC06-8462858BFD58}"/>
              </a:ext>
            </a:extLst>
          </p:cNvPr>
          <p:cNvSpPr txBox="1"/>
          <p:nvPr/>
        </p:nvSpPr>
        <p:spPr>
          <a:xfrm>
            <a:off x="8182764" y="5769216"/>
            <a:ext cx="27113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5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1, 863</a:t>
            </a:r>
            <a:endParaRPr lang="vi-VN" sz="5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5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42501" y="86389"/>
            <a:ext cx="11195929" cy="1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altLang="vi-VN" sz="621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2. </a:t>
            </a:r>
            <a:r>
              <a:rPr lang="en-US" altLang="vi-VN" sz="6219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26239" y="1917821"/>
            <a:ext cx="4720506" cy="202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219" b="1">
                <a:solidFill>
                  <a:srgbClr val="0000CC"/>
                </a:solidFill>
                <a:latin typeface="Times New Roman" panose="02020603050405020304" pitchFamily="18" charset="0"/>
              </a:rPr>
              <a:t>a) 7,8 + 9,6</a:t>
            </a:r>
            <a:r>
              <a:rPr lang="en-US" altLang="vi-VN" sz="6219" b="1" i="1">
                <a:solidFill>
                  <a:srgbClr val="0000CC"/>
                </a:solidFill>
                <a:latin typeface="Times New Roman" panose="02020603050405020304" pitchFamily="18" charset="0"/>
              </a:rPr>
              <a:t> 	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141012" y="3461705"/>
            <a:ext cx="5531322" cy="1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219" b="1">
                <a:solidFill>
                  <a:srgbClr val="0000CC"/>
                </a:solidFill>
                <a:latin typeface="Times New Roman" panose="02020603050405020304" pitchFamily="18" charset="0"/>
              </a:rPr>
              <a:t>b) 34,82 + 9,75 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108925" y="5225261"/>
            <a:ext cx="6691394" cy="1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219" b="1">
                <a:solidFill>
                  <a:srgbClr val="0000CC"/>
                </a:solidFill>
                <a:latin typeface="Times New Roman" panose="02020603050405020304" pitchFamily="18" charset="0"/>
              </a:rPr>
              <a:t>c) 57,648 + 35,37 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558651" y="1151433"/>
            <a:ext cx="2810090" cy="0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r="1"/>
          <a:stretch>
            <a:fillRect/>
          </a:stretch>
        </p:blipFill>
        <p:spPr>
          <a:xfrm>
            <a:off x="7800319" y="1930148"/>
            <a:ext cx="4997188" cy="306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2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442501" y="2923628"/>
            <a:ext cx="2390488" cy="202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vi-VN" sz="6219">
                <a:latin typeface="Times New Roman" panose="02020603050405020304" pitchFamily="18" charset="0"/>
              </a:rPr>
            </a:br>
            <a:endParaRPr lang="en-US" altLang="vi-VN" sz="6219">
              <a:latin typeface="Times New Roman" panose="02020603050405020304" pitchFamily="18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676241" y="440772"/>
            <a:ext cx="3207475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1198637" y="1319465"/>
            <a:ext cx="3685080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613664" y="739429"/>
            <a:ext cx="952740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0" name="Line 11"/>
          <p:cNvSpPr>
            <a:spLocks noChangeShapeType="1"/>
          </p:cNvSpPr>
          <p:nvPr/>
        </p:nvSpPr>
        <p:spPr bwMode="auto">
          <a:xfrm flipV="1">
            <a:off x="1061650" y="2450833"/>
            <a:ext cx="1979527" cy="8957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1198637" y="2607886"/>
            <a:ext cx="1658656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2093374" y="2446216"/>
            <a:ext cx="1526605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2311812" y="2577033"/>
            <a:ext cx="729365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F3C9E104-4534-491B-8B1E-6B0252640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312" y="472292"/>
            <a:ext cx="3207475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3 4 </a:t>
            </a: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8 2</a:t>
            </a: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F359CB10-A0BB-4672-9BF8-0BCCBB20A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7708" y="1151057"/>
            <a:ext cx="3685080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9 </a:t>
            </a: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7 5 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89C75A8D-3050-4CA1-BD5E-9A3B979FB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337" y="847464"/>
            <a:ext cx="952740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5" name="Line 11">
            <a:extLst>
              <a:ext uri="{FF2B5EF4-FFF2-40B4-BE49-F238E27FC236}">
                <a16:creationId xmlns:a16="http://schemas.microsoft.com/office/drawing/2014/main" id="{2D829FE9-065E-4385-89AB-4594271B70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40793" y="2312364"/>
            <a:ext cx="3000144" cy="13575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E90A4CC9-1675-42F8-B828-CB589237E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5711" y="2422200"/>
            <a:ext cx="828094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9B41D444-2717-4D18-821C-D5D28E95A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6074" y="2422200"/>
            <a:ext cx="605952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71D4BBAE-D22D-4375-BF03-8A02908FA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8305" y="2443180"/>
            <a:ext cx="730599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9CA1DF00-0C7F-45D8-ADDF-BCD2704EF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5983" y="2445649"/>
            <a:ext cx="829328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84DA9460-3DD4-4C9D-B901-844DC4B01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312" y="2445649"/>
            <a:ext cx="829328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1" name="Text Box 8">
            <a:extLst>
              <a:ext uri="{FF2B5EF4-FFF2-40B4-BE49-F238E27FC236}">
                <a16:creationId xmlns:a16="http://schemas.microsoft.com/office/drawing/2014/main" id="{95D06922-7101-49ED-B402-EA5343E61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150" y="3490108"/>
            <a:ext cx="3818365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5 7 </a:t>
            </a: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6 4 8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B6236FDD-BB08-40FB-9BFB-8B869D5DC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784" y="4235516"/>
            <a:ext cx="4916731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3 5 </a:t>
            </a: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3 7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A7BECF3E-57FD-4E48-BE94-8981A946E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175" y="3865280"/>
            <a:ext cx="952740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4" name="Line 11">
            <a:extLst>
              <a:ext uri="{FF2B5EF4-FFF2-40B4-BE49-F238E27FC236}">
                <a16:creationId xmlns:a16="http://schemas.microsoft.com/office/drawing/2014/main" id="{0B0A7617-0F47-44A4-8B5C-C549769F57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29141" y="5330180"/>
            <a:ext cx="4237965" cy="13575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F63270C3-188E-4DAB-A6FA-8711AA06C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372" y="5511561"/>
            <a:ext cx="829328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7" name="Text Box 13">
            <a:extLst>
              <a:ext uri="{FF2B5EF4-FFF2-40B4-BE49-F238E27FC236}">
                <a16:creationId xmlns:a16="http://schemas.microsoft.com/office/drawing/2014/main" id="{505FBA3B-686C-4334-BDFB-DE8B866B2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7177" y="5536243"/>
            <a:ext cx="730599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D66F7F7A-0400-434B-9B18-7184B1173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9864" y="5536243"/>
            <a:ext cx="829328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F6DF3C3A-2751-470C-BD8F-2C3FAED4F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8304" y="5536243"/>
            <a:ext cx="829328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9465133E-7F68-4319-8EEE-29D9B89A4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788" y="5536243"/>
            <a:ext cx="829328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1" name="Text Box 16">
            <a:extLst>
              <a:ext uri="{FF2B5EF4-FFF2-40B4-BE49-F238E27FC236}">
                <a16:creationId xmlns:a16="http://schemas.microsoft.com/office/drawing/2014/main" id="{8D96999D-B4D6-4B03-96A6-AF27FC255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912" y="5320272"/>
            <a:ext cx="605952" cy="11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841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90065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 animBg="1"/>
      <p:bldP spid="42" grpId="0"/>
      <p:bldP spid="43" grpId="0"/>
      <p:bldP spid="44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742211" y="550685"/>
            <a:ext cx="5948150" cy="220375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vi-VN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</a:rPr>
              <a:t>KHỞI ĐỘNG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+mj-lt"/>
            </a:endParaRPr>
          </a:p>
        </p:txBody>
      </p:sp>
      <p:pic>
        <p:nvPicPr>
          <p:cNvPr id="6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r="1"/>
          <a:stretch>
            <a:fillRect/>
          </a:stretch>
        </p:blipFill>
        <p:spPr>
          <a:xfrm>
            <a:off x="4983109" y="2439185"/>
            <a:ext cx="7208891" cy="441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2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211721" y="-12341"/>
            <a:ext cx="11751282" cy="297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131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</a:t>
            </a:r>
            <a:r>
              <a:rPr lang="en-US" altLang="vi-VN" sz="5131" b="1">
                <a:solidFill>
                  <a:srgbClr val="0000FF"/>
                </a:solidFill>
                <a:latin typeface="Times New Roman" panose="02020603050405020304" pitchFamily="18" charset="0"/>
              </a:rPr>
              <a:t>Nam cân nặng 32,6kg. Tiến cân nặng hơn Nam 4,8kg. Hỏi Tiến cân nặng bao nhiêu ki-lô-gam?</a:t>
            </a:r>
          </a:p>
          <a:p>
            <a:pPr eaLnBrk="1" hangingPunct="1"/>
            <a:endParaRPr lang="en-US" altLang="vi-VN" sz="3265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3008234" y="1099601"/>
            <a:ext cx="5278328" cy="431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 sz="2099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Text Box 31"/>
          <p:cNvSpPr txBox="1">
            <a:spLocks noChangeArrowheads="1"/>
          </p:cNvSpPr>
          <p:nvPr/>
        </p:nvSpPr>
        <p:spPr bwMode="auto">
          <a:xfrm>
            <a:off x="330196" y="2365807"/>
            <a:ext cx="4120724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65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4198" b="1" u="sng">
                <a:solidFill>
                  <a:srgbClr val="FF0000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22533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2120903" y="741706"/>
            <a:ext cx="4585987" cy="2468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5"/>
          <p:cNvGrpSpPr>
            <a:grpSpLocks/>
          </p:cNvGrpSpPr>
          <p:nvPr/>
        </p:nvGrpSpPr>
        <p:grpSpPr bwMode="auto">
          <a:xfrm>
            <a:off x="1816075" y="4093574"/>
            <a:ext cx="3614735" cy="238185"/>
            <a:chOff x="1344" y="2112"/>
            <a:chExt cx="1536" cy="96"/>
          </a:xfrm>
        </p:grpSpPr>
        <p:sp>
          <p:nvSpPr>
            <p:cNvPr id="22553" name="Line 6"/>
            <p:cNvSpPr>
              <a:spLocks noChangeShapeType="1"/>
            </p:cNvSpPr>
            <p:nvPr/>
          </p:nvSpPr>
          <p:spPr bwMode="auto">
            <a:xfrm>
              <a:off x="1344" y="2160"/>
              <a:ext cx="1536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2554" name="Line 7"/>
            <p:cNvSpPr>
              <a:spLocks noChangeShapeType="1"/>
            </p:cNvSpPr>
            <p:nvPr/>
          </p:nvSpPr>
          <p:spPr bwMode="auto">
            <a:xfrm>
              <a:off x="2880" y="2112"/>
              <a:ext cx="0" cy="96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2555" name="Line 8"/>
            <p:cNvSpPr>
              <a:spLocks noChangeShapeType="1"/>
            </p:cNvSpPr>
            <p:nvPr/>
          </p:nvSpPr>
          <p:spPr bwMode="auto">
            <a:xfrm>
              <a:off x="1344" y="2112"/>
              <a:ext cx="0" cy="96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</p:grpSp>
      <p:sp>
        <p:nvSpPr>
          <p:cNvPr id="34" name="AutoShape 25"/>
          <p:cNvSpPr>
            <a:spLocks/>
          </p:cNvSpPr>
          <p:nvPr/>
        </p:nvSpPr>
        <p:spPr bwMode="auto">
          <a:xfrm rot="-5400000">
            <a:off x="3388343" y="2058511"/>
            <a:ext cx="470200" cy="3614735"/>
          </a:xfrm>
          <a:prstGeom prst="rightBrace">
            <a:avLst>
              <a:gd name="adj1" fmla="val 64598"/>
              <a:gd name="adj2" fmla="val 49282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513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220359" y="3429618"/>
            <a:ext cx="1900543" cy="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131" b="1">
                <a:solidFill>
                  <a:srgbClr val="FF0000"/>
                </a:solidFill>
                <a:latin typeface="Times New Roman" panose="02020603050405020304" pitchFamily="18" charset="0"/>
              </a:rPr>
              <a:t>Nam: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2712046" y="2929799"/>
            <a:ext cx="2448492" cy="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131" b="1">
                <a:solidFill>
                  <a:srgbClr val="0033CC"/>
                </a:solidFill>
                <a:latin typeface="Times New Roman" panose="02020603050405020304" pitchFamily="18" charset="0"/>
              </a:rPr>
              <a:t>32,6kg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8286562" y="797241"/>
            <a:ext cx="26237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30195" y="1595716"/>
            <a:ext cx="55732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17"/>
          <p:cNvGrpSpPr>
            <a:grpSpLocks/>
          </p:cNvGrpSpPr>
          <p:nvPr/>
        </p:nvGrpSpPr>
        <p:grpSpPr bwMode="auto">
          <a:xfrm>
            <a:off x="1758072" y="5077166"/>
            <a:ext cx="4618074" cy="151797"/>
            <a:chOff x="1344" y="2112"/>
            <a:chExt cx="1536" cy="96"/>
          </a:xfrm>
        </p:grpSpPr>
        <p:sp>
          <p:nvSpPr>
            <p:cNvPr id="22550" name="Line 18"/>
            <p:cNvSpPr>
              <a:spLocks noChangeShapeType="1"/>
            </p:cNvSpPr>
            <p:nvPr/>
          </p:nvSpPr>
          <p:spPr bwMode="auto">
            <a:xfrm>
              <a:off x="1344" y="2160"/>
              <a:ext cx="153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2551" name="Line 19"/>
            <p:cNvSpPr>
              <a:spLocks noChangeShapeType="1"/>
            </p:cNvSpPr>
            <p:nvPr/>
          </p:nvSpPr>
          <p:spPr bwMode="auto">
            <a:xfrm>
              <a:off x="2880" y="2112"/>
              <a:ext cx="0" cy="9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2552" name="Line 20"/>
            <p:cNvSpPr>
              <a:spLocks noChangeShapeType="1"/>
            </p:cNvSpPr>
            <p:nvPr/>
          </p:nvSpPr>
          <p:spPr bwMode="auto">
            <a:xfrm>
              <a:off x="1344" y="2112"/>
              <a:ext cx="0" cy="9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</p:grpSp>
      <p:sp>
        <p:nvSpPr>
          <p:cNvPr id="62" name="Line 21"/>
          <p:cNvSpPr>
            <a:spLocks noChangeShapeType="1"/>
          </p:cNvSpPr>
          <p:nvPr/>
        </p:nvSpPr>
        <p:spPr bwMode="auto">
          <a:xfrm flipH="1">
            <a:off x="5399957" y="4995714"/>
            <a:ext cx="0" cy="306062"/>
          </a:xfrm>
          <a:prstGeom prst="line">
            <a:avLst/>
          </a:prstGeom>
          <a:ln w="76200"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107481" tIns="53741" rIns="107481" bIns="53741"/>
          <a:lstStyle/>
          <a:p>
            <a:pPr>
              <a:defRPr/>
            </a:pPr>
            <a:endParaRPr lang="en-US" sz="5131">
              <a:solidFill>
                <a:srgbClr val="002060"/>
              </a:solidFill>
            </a:endParaRPr>
          </a:p>
        </p:txBody>
      </p:sp>
      <p:sp>
        <p:nvSpPr>
          <p:cNvPr id="65" name="Text Box 27"/>
          <p:cNvSpPr txBox="1">
            <a:spLocks noChangeArrowheads="1"/>
          </p:cNvSpPr>
          <p:nvPr/>
        </p:nvSpPr>
        <p:spPr bwMode="auto">
          <a:xfrm>
            <a:off x="5456727" y="4183664"/>
            <a:ext cx="2500325" cy="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131" b="1">
                <a:solidFill>
                  <a:srgbClr val="0033CC"/>
                </a:solidFill>
                <a:latin typeface="Times New Roman" panose="02020603050405020304" pitchFamily="18" charset="0"/>
              </a:rPr>
              <a:t>4,8kg</a:t>
            </a:r>
          </a:p>
        </p:txBody>
      </p:sp>
      <p:sp>
        <p:nvSpPr>
          <p:cNvPr id="66" name="AutoShape 28"/>
          <p:cNvSpPr>
            <a:spLocks/>
          </p:cNvSpPr>
          <p:nvPr/>
        </p:nvSpPr>
        <p:spPr bwMode="auto">
          <a:xfrm rot="16200000">
            <a:off x="5789322" y="4523664"/>
            <a:ext cx="228312" cy="945335"/>
          </a:xfrm>
          <a:prstGeom prst="rightBrace">
            <a:avLst>
              <a:gd name="adj1" fmla="val 22222"/>
              <a:gd name="adj2" fmla="val 50000"/>
            </a:avLst>
          </a:prstGeom>
          <a:ln w="76200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107481" tIns="53741" rIns="107481" bIns="53741" anchor="ctr"/>
          <a:lstStyle/>
          <a:p>
            <a:pPr algn="ctr">
              <a:defRPr/>
            </a:pPr>
            <a:endParaRPr lang="en-US" sz="513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8" name="Text Box 33"/>
          <p:cNvSpPr txBox="1">
            <a:spLocks noChangeArrowheads="1"/>
          </p:cNvSpPr>
          <p:nvPr/>
        </p:nvSpPr>
        <p:spPr bwMode="auto">
          <a:xfrm>
            <a:off x="120395" y="4627947"/>
            <a:ext cx="1909183" cy="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131" b="1">
                <a:solidFill>
                  <a:srgbClr val="FF0000"/>
                </a:solidFill>
                <a:latin typeface="Times New Roman" panose="02020603050405020304" pitchFamily="18" charset="0"/>
              </a:rPr>
              <a:t>Tiến: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7607797" y="1684573"/>
            <a:ext cx="435520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48671" y="2365807"/>
            <a:ext cx="55732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AutoShape 26"/>
          <p:cNvSpPr>
            <a:spLocks/>
          </p:cNvSpPr>
          <p:nvPr/>
        </p:nvSpPr>
        <p:spPr bwMode="auto">
          <a:xfrm rot="5400000">
            <a:off x="3912844" y="3147004"/>
            <a:ext cx="308530" cy="4618074"/>
          </a:xfrm>
          <a:prstGeom prst="rightBrace">
            <a:avLst>
              <a:gd name="adj1" fmla="val 42479"/>
              <a:gd name="adj2" fmla="val 50843"/>
            </a:avLst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107467" tIns="53734" rIns="107467" bIns="53734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513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3218034" y="5564644"/>
            <a:ext cx="2877966" cy="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5131" b="1">
                <a:solidFill>
                  <a:srgbClr val="0000CC"/>
                </a:solidFill>
                <a:latin typeface="Times New Roman" panose="02020603050405020304" pitchFamily="18" charset="0"/>
              </a:rPr>
              <a:t>  ? kg</a:t>
            </a:r>
          </a:p>
        </p:txBody>
      </p:sp>
    </p:spTree>
    <p:extLst>
      <p:ext uri="{BB962C8B-B14F-4D97-AF65-F5344CB8AC3E}">
        <p14:creationId xmlns:p14="http://schemas.microsoft.com/office/powerpoint/2010/main" val="185783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34" grpId="0" animBg="1"/>
      <p:bldP spid="38" grpId="0"/>
      <p:bldP spid="40" grpId="0"/>
      <p:bldP spid="65" grpId="0"/>
      <p:bldP spid="66" grpId="0" animBg="1"/>
      <p:bldP spid="68" grpId="0"/>
      <p:bldP spid="36" grpId="0" animBg="1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31"/>
          <p:cNvSpPr txBox="1">
            <a:spLocks noChangeArrowheads="1"/>
          </p:cNvSpPr>
          <p:nvPr/>
        </p:nvSpPr>
        <p:spPr bwMode="auto">
          <a:xfrm>
            <a:off x="330196" y="373938"/>
            <a:ext cx="4120724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65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4198" b="1" u="sng">
                <a:solidFill>
                  <a:srgbClr val="FF0000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23555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grpSp>
        <p:nvGrpSpPr>
          <p:cNvPr id="25" name="Group 5"/>
          <p:cNvGrpSpPr>
            <a:grpSpLocks/>
          </p:cNvGrpSpPr>
          <p:nvPr/>
        </p:nvGrpSpPr>
        <p:grpSpPr bwMode="auto">
          <a:xfrm>
            <a:off x="1816075" y="2102939"/>
            <a:ext cx="3614735" cy="238185"/>
            <a:chOff x="1344" y="2112"/>
            <a:chExt cx="1536" cy="96"/>
          </a:xfrm>
        </p:grpSpPr>
        <p:sp>
          <p:nvSpPr>
            <p:cNvPr id="23573" name="Line 6"/>
            <p:cNvSpPr>
              <a:spLocks noChangeShapeType="1"/>
            </p:cNvSpPr>
            <p:nvPr/>
          </p:nvSpPr>
          <p:spPr bwMode="auto">
            <a:xfrm>
              <a:off x="1344" y="2160"/>
              <a:ext cx="1536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3574" name="Line 7"/>
            <p:cNvSpPr>
              <a:spLocks noChangeShapeType="1"/>
            </p:cNvSpPr>
            <p:nvPr/>
          </p:nvSpPr>
          <p:spPr bwMode="auto">
            <a:xfrm>
              <a:off x="2880" y="2112"/>
              <a:ext cx="0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3575" name="Line 8"/>
            <p:cNvSpPr>
              <a:spLocks noChangeShapeType="1"/>
            </p:cNvSpPr>
            <p:nvPr/>
          </p:nvSpPr>
          <p:spPr bwMode="auto">
            <a:xfrm>
              <a:off x="1344" y="2112"/>
              <a:ext cx="0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</p:grpSp>
      <p:sp>
        <p:nvSpPr>
          <p:cNvPr id="34" name="AutoShape 25"/>
          <p:cNvSpPr>
            <a:spLocks/>
          </p:cNvSpPr>
          <p:nvPr/>
        </p:nvSpPr>
        <p:spPr bwMode="auto">
          <a:xfrm rot="-5400000">
            <a:off x="3388343" y="67877"/>
            <a:ext cx="470199" cy="3614735"/>
          </a:xfrm>
          <a:prstGeom prst="rightBrace">
            <a:avLst>
              <a:gd name="adj1" fmla="val 64598"/>
              <a:gd name="adj2" fmla="val 49282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4198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220359" y="1437749"/>
            <a:ext cx="1632739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>
                <a:solidFill>
                  <a:srgbClr val="FF0000"/>
                </a:solidFill>
                <a:latin typeface="Times New Roman" panose="02020603050405020304" pitchFamily="18" charset="0"/>
              </a:rPr>
              <a:t>Nam: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2712046" y="939165"/>
            <a:ext cx="2448492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>
                <a:solidFill>
                  <a:srgbClr val="0033CC"/>
                </a:solidFill>
                <a:latin typeface="Times New Roman" panose="02020603050405020304" pitchFamily="18" charset="0"/>
              </a:rPr>
              <a:t>32,6kg</a:t>
            </a:r>
          </a:p>
        </p:txBody>
      </p:sp>
      <p:grpSp>
        <p:nvGrpSpPr>
          <p:cNvPr id="58" name="Group 17"/>
          <p:cNvGrpSpPr>
            <a:grpSpLocks/>
          </p:cNvGrpSpPr>
          <p:nvPr/>
        </p:nvGrpSpPr>
        <p:grpSpPr bwMode="auto">
          <a:xfrm>
            <a:off x="1758072" y="3086532"/>
            <a:ext cx="4618074" cy="151796"/>
            <a:chOff x="1344" y="2112"/>
            <a:chExt cx="1536" cy="96"/>
          </a:xfrm>
        </p:grpSpPr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>
              <a:off x="1344" y="2160"/>
              <a:ext cx="1536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>
              <a:off x="2880" y="2112"/>
              <a:ext cx="0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  <p:sp>
          <p:nvSpPr>
            <p:cNvPr id="23572" name="Line 20"/>
            <p:cNvSpPr>
              <a:spLocks noChangeShapeType="1"/>
            </p:cNvSpPr>
            <p:nvPr/>
          </p:nvSpPr>
          <p:spPr bwMode="auto">
            <a:xfrm>
              <a:off x="1344" y="2112"/>
              <a:ext cx="0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99"/>
            </a:p>
          </p:txBody>
        </p:sp>
      </p:grpSp>
      <p:sp>
        <p:nvSpPr>
          <p:cNvPr id="62" name="Line 21"/>
          <p:cNvSpPr>
            <a:spLocks noChangeShapeType="1"/>
          </p:cNvSpPr>
          <p:nvPr/>
        </p:nvSpPr>
        <p:spPr bwMode="auto">
          <a:xfrm flipH="1">
            <a:off x="5399957" y="3005080"/>
            <a:ext cx="0" cy="306062"/>
          </a:xfrm>
          <a:prstGeom prst="line">
            <a:avLst/>
          </a:prstGeom>
          <a:ln w="76200">
            <a:solidFill>
              <a:srgbClr val="C000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107481" tIns="53741" rIns="107481" bIns="53741"/>
          <a:lstStyle/>
          <a:p>
            <a:pPr>
              <a:defRPr/>
            </a:pPr>
            <a:endParaRPr lang="en-US" sz="4198">
              <a:solidFill>
                <a:srgbClr val="002060"/>
              </a:solidFill>
            </a:endParaRPr>
          </a:p>
        </p:txBody>
      </p:sp>
      <p:sp>
        <p:nvSpPr>
          <p:cNvPr id="64" name="AutoShape 26"/>
          <p:cNvSpPr>
            <a:spLocks/>
          </p:cNvSpPr>
          <p:nvPr/>
        </p:nvSpPr>
        <p:spPr bwMode="auto">
          <a:xfrm rot="5400000">
            <a:off x="3912844" y="1156370"/>
            <a:ext cx="308530" cy="4618074"/>
          </a:xfrm>
          <a:prstGeom prst="rightBrace">
            <a:avLst>
              <a:gd name="adj1" fmla="val 42479"/>
              <a:gd name="adj2" fmla="val 50843"/>
            </a:avLst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107467" tIns="53734" rIns="107467" bIns="53734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4198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" name="Text Box 27"/>
          <p:cNvSpPr txBox="1">
            <a:spLocks noChangeArrowheads="1"/>
          </p:cNvSpPr>
          <p:nvPr/>
        </p:nvSpPr>
        <p:spPr bwMode="auto">
          <a:xfrm>
            <a:off x="5456727" y="2193030"/>
            <a:ext cx="2500325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>
                <a:solidFill>
                  <a:srgbClr val="0033CC"/>
                </a:solidFill>
                <a:latin typeface="Times New Roman" panose="02020603050405020304" pitchFamily="18" charset="0"/>
              </a:rPr>
              <a:t>4,8kg</a:t>
            </a:r>
          </a:p>
        </p:txBody>
      </p:sp>
      <p:sp>
        <p:nvSpPr>
          <p:cNvPr id="66" name="AutoShape 28"/>
          <p:cNvSpPr>
            <a:spLocks/>
          </p:cNvSpPr>
          <p:nvPr/>
        </p:nvSpPr>
        <p:spPr bwMode="auto">
          <a:xfrm rot="16200000">
            <a:off x="5789322" y="2531796"/>
            <a:ext cx="228312" cy="945335"/>
          </a:xfrm>
          <a:prstGeom prst="rightBrace">
            <a:avLst>
              <a:gd name="adj1" fmla="val 22222"/>
              <a:gd name="adj2" fmla="val 50000"/>
            </a:avLst>
          </a:prstGeom>
          <a:ln w="76200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107481" tIns="53741" rIns="107481" bIns="53741" anchor="ctr"/>
          <a:lstStyle/>
          <a:p>
            <a:pPr algn="ctr">
              <a:defRPr/>
            </a:pPr>
            <a:endParaRPr lang="en-US" sz="4198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8" name="Text Box 33"/>
          <p:cNvSpPr txBox="1">
            <a:spLocks noChangeArrowheads="1"/>
          </p:cNvSpPr>
          <p:nvPr/>
        </p:nvSpPr>
        <p:spPr bwMode="auto">
          <a:xfrm>
            <a:off x="211720" y="2801450"/>
            <a:ext cx="1546352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>
                <a:solidFill>
                  <a:srgbClr val="FF0000"/>
                </a:solidFill>
                <a:latin typeface="Times New Roman" panose="02020603050405020304" pitchFamily="18" charset="0"/>
              </a:rPr>
              <a:t>Tiến:</a:t>
            </a:r>
          </a:p>
        </p:txBody>
      </p:sp>
      <p:sp>
        <p:nvSpPr>
          <p:cNvPr id="69" name="Text Box 35"/>
          <p:cNvSpPr txBox="1">
            <a:spLocks noChangeArrowheads="1"/>
          </p:cNvSpPr>
          <p:nvPr/>
        </p:nvSpPr>
        <p:spPr bwMode="auto">
          <a:xfrm>
            <a:off x="3218034" y="3572775"/>
            <a:ext cx="1698148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 b="1">
                <a:solidFill>
                  <a:srgbClr val="0000CC"/>
                </a:solidFill>
                <a:latin typeface="Times New Roman" panose="02020603050405020304" pitchFamily="18" charset="0"/>
              </a:rPr>
              <a:t>  ? kg</a:t>
            </a:r>
          </a:p>
        </p:txBody>
      </p:sp>
      <p:sp>
        <p:nvSpPr>
          <p:cNvPr id="29" name="Rectangle 36"/>
          <p:cNvSpPr>
            <a:spLocks noChangeArrowheads="1"/>
          </p:cNvSpPr>
          <p:nvPr/>
        </p:nvSpPr>
        <p:spPr bwMode="auto">
          <a:xfrm>
            <a:off x="5648015" y="2947076"/>
            <a:ext cx="6213789" cy="1902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4198" b="1" u="sng">
                <a:solidFill>
                  <a:srgbClr val="FF0000"/>
                </a:solidFill>
                <a:latin typeface="Times New Roman" panose="02020603050405020304" pitchFamily="18" charset="0"/>
              </a:rPr>
              <a:t>Bài giải:</a:t>
            </a:r>
            <a:endParaRPr lang="en-US" altLang="vi-VN" sz="4198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vi-VN" sz="4198">
                <a:solidFill>
                  <a:srgbClr val="00206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vi-VN" sz="4198" b="1">
                <a:solidFill>
                  <a:srgbClr val="0033CC"/>
                </a:solidFill>
                <a:latin typeface="Times New Roman" panose="02020603050405020304" pitchFamily="18" charset="0"/>
              </a:rPr>
              <a:t>Tiến cân nặng là:</a:t>
            </a:r>
          </a:p>
          <a:p>
            <a:pPr eaLnBrk="1" hangingPunct="1"/>
            <a:r>
              <a:rPr lang="en-US" altLang="vi-VN" sz="3265">
                <a:solidFill>
                  <a:srgbClr val="002060"/>
                </a:solidFill>
                <a:latin typeface="Times New Roman" panose="02020603050405020304" pitchFamily="18" charset="0"/>
              </a:rPr>
              <a:t>			</a:t>
            </a:r>
          </a:p>
        </p:txBody>
      </p:sp>
      <p:sp>
        <p:nvSpPr>
          <p:cNvPr id="22" name="Rectangle 36"/>
          <p:cNvSpPr>
            <a:spLocks noChangeArrowheads="1"/>
          </p:cNvSpPr>
          <p:nvPr/>
        </p:nvSpPr>
        <p:spPr bwMode="auto">
          <a:xfrm>
            <a:off x="5646781" y="4328056"/>
            <a:ext cx="6213790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4198" b="1">
                <a:solidFill>
                  <a:srgbClr val="0033CC"/>
                </a:solidFill>
                <a:latin typeface="Times New Roman" panose="02020603050405020304" pitchFamily="18" charset="0"/>
              </a:rPr>
              <a:t>32,6 + 4,8 = 37,4 (kg)</a:t>
            </a:r>
          </a:p>
        </p:txBody>
      </p:sp>
      <p:sp>
        <p:nvSpPr>
          <p:cNvPr id="23" name="Rectangle 36"/>
          <p:cNvSpPr>
            <a:spLocks noChangeArrowheads="1"/>
          </p:cNvSpPr>
          <p:nvPr/>
        </p:nvSpPr>
        <p:spPr bwMode="auto">
          <a:xfrm>
            <a:off x="5644313" y="5031504"/>
            <a:ext cx="6213790" cy="125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>
                <a:solidFill>
                  <a:srgbClr val="002060"/>
                </a:solidFill>
                <a:latin typeface="Times New Roman" panose="02020603050405020304" pitchFamily="18" charset="0"/>
              </a:rPr>
              <a:t>	         </a:t>
            </a:r>
            <a:r>
              <a:rPr lang="en-US" altLang="vi-VN" sz="4198" b="1">
                <a:solidFill>
                  <a:srgbClr val="FF0000"/>
                </a:solidFill>
                <a:latin typeface="Times New Roman" panose="02020603050405020304" pitchFamily="18" charset="0"/>
              </a:rPr>
              <a:t>Đáp số: 37,4 kg</a:t>
            </a:r>
          </a:p>
          <a:p>
            <a:pPr eaLnBrk="1" hangingPunct="1"/>
            <a:r>
              <a:rPr lang="en-US" altLang="vi-VN" sz="3265">
                <a:solidFill>
                  <a:srgbClr val="002060"/>
                </a:solidFill>
                <a:latin typeface="Times New Roman" panose="02020603050405020304" pitchFamily="18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386616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34" grpId="0" animBg="1"/>
      <p:bldP spid="38" grpId="0"/>
      <p:bldP spid="40" grpId="0"/>
      <p:bldP spid="64" grpId="0" animBg="1"/>
      <p:bldP spid="65" grpId="0"/>
      <p:bldP spid="66" grpId="0" animBg="1"/>
      <p:bldP spid="68" grpId="0"/>
      <p:bldP spid="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0323" y="29619"/>
            <a:ext cx="11551355" cy="154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 i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Muốn cộng hai số thập phân ta làm như thế nào?</a:t>
            </a:r>
            <a:endParaRPr lang="en-US" altLang="vi-VN" sz="4664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320323" y="1456260"/>
            <a:ext cx="11551355" cy="540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10"/>
              </a:spcBef>
            </a:pPr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Muốn cộng hai số thập phân ta làm như sau:</a:t>
            </a:r>
          </a:p>
          <a:p>
            <a:pPr>
              <a:spcBef>
                <a:spcPts val="710"/>
              </a:spcBef>
            </a:pP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</a:rPr>
              <a:t>- Viết số hạng này dưới số hạng kia sao cho các chữ số ở cùng một hàng đặt thẳng cột với nhau.</a:t>
            </a:r>
          </a:p>
          <a:p>
            <a:pPr>
              <a:spcBef>
                <a:spcPts val="710"/>
              </a:spcBef>
              <a:buFontTx/>
              <a:buChar char="-"/>
            </a:pP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</a:rPr>
              <a:t> Cộng như cộng các số tự nhiên.</a:t>
            </a:r>
          </a:p>
          <a:p>
            <a:pPr>
              <a:spcBef>
                <a:spcPts val="710"/>
              </a:spcBef>
            </a:pP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</a:rPr>
              <a:t>- Viết dấu phẩy ở tổng thẳng cột với các dấu phẩy của các số hạng.</a:t>
            </a:r>
          </a:p>
        </p:txBody>
      </p:sp>
      <p:sp>
        <p:nvSpPr>
          <p:cNvPr id="24580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98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1" name="Text Box 5"/>
          <p:cNvSpPr txBox="1">
            <a:spLocks noChangeArrowheads="1"/>
          </p:cNvSpPr>
          <p:nvPr/>
        </p:nvSpPr>
        <p:spPr bwMode="auto">
          <a:xfrm>
            <a:off x="2874949" y="1633973"/>
            <a:ext cx="6171830" cy="226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75,8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249, 19</a:t>
            </a:r>
          </a:p>
        </p:txBody>
      </p:sp>
      <p:sp>
        <p:nvSpPr>
          <p:cNvPr id="219144" name="Line 8"/>
          <p:cNvSpPr>
            <a:spLocks noChangeShapeType="1"/>
          </p:cNvSpPr>
          <p:nvPr/>
        </p:nvSpPr>
        <p:spPr bwMode="auto">
          <a:xfrm>
            <a:off x="2519523" y="3708528"/>
            <a:ext cx="2344826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7" name="Text Box 11"/>
          <p:cNvSpPr txBox="1">
            <a:spLocks noChangeArrowheads="1"/>
          </p:cNvSpPr>
          <p:nvPr/>
        </p:nvSpPr>
        <p:spPr bwMode="auto">
          <a:xfrm>
            <a:off x="1811139" y="2212776"/>
            <a:ext cx="95644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50" name="Text Box 14"/>
          <p:cNvSpPr txBox="1">
            <a:spLocks noChangeArrowheads="1"/>
          </p:cNvSpPr>
          <p:nvPr/>
        </p:nvSpPr>
        <p:spPr bwMode="auto">
          <a:xfrm>
            <a:off x="5942969" y="4079998"/>
            <a:ext cx="432435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5597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2519523" y="3808491"/>
            <a:ext cx="6486530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5597" b="1">
                <a:solidFill>
                  <a:srgbClr val="FF0000"/>
                </a:solidFill>
                <a:latin typeface="Times New Roman" panose="02020603050405020304" pitchFamily="18" charset="0"/>
              </a:rPr>
              <a:t>1007, 19</a:t>
            </a:r>
          </a:p>
        </p:txBody>
      </p:sp>
      <p:sp>
        <p:nvSpPr>
          <p:cNvPr id="219154" name="Text Box 18"/>
          <p:cNvSpPr txBox="1">
            <a:spLocks noChangeArrowheads="1"/>
          </p:cNvSpPr>
          <p:nvPr/>
        </p:nvSpPr>
        <p:spPr bwMode="auto">
          <a:xfrm>
            <a:off x="5467834" y="3708528"/>
            <a:ext cx="1352595" cy="969844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5597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2" name="Text Box 26"/>
          <p:cNvSpPr txBox="1">
            <a:spLocks noChangeArrowheads="1"/>
          </p:cNvSpPr>
          <p:nvPr/>
        </p:nvSpPr>
        <p:spPr bwMode="auto">
          <a:xfrm>
            <a:off x="5467834" y="3708528"/>
            <a:ext cx="1352595" cy="969844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C0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219166" name="Text Box 30"/>
          <p:cNvSpPr txBox="1">
            <a:spLocks noChangeArrowheads="1"/>
          </p:cNvSpPr>
          <p:nvPr/>
        </p:nvSpPr>
        <p:spPr bwMode="auto">
          <a:xfrm>
            <a:off x="7510301" y="2692848"/>
            <a:ext cx="5166023" cy="226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 75,8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249,19</a:t>
            </a:r>
          </a:p>
        </p:txBody>
      </p:sp>
      <p:sp>
        <p:nvSpPr>
          <p:cNvPr id="219167" name="Line 31"/>
          <p:cNvSpPr>
            <a:spLocks noChangeShapeType="1"/>
          </p:cNvSpPr>
          <p:nvPr/>
        </p:nvSpPr>
        <p:spPr bwMode="auto">
          <a:xfrm>
            <a:off x="7325183" y="4778509"/>
            <a:ext cx="276813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68" name="Text Box 32"/>
          <p:cNvSpPr txBox="1">
            <a:spLocks noChangeArrowheads="1"/>
          </p:cNvSpPr>
          <p:nvPr/>
        </p:nvSpPr>
        <p:spPr bwMode="auto">
          <a:xfrm>
            <a:off x="7170918" y="3124789"/>
            <a:ext cx="828094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70" name="Text Box 34"/>
          <p:cNvSpPr txBox="1">
            <a:spLocks noChangeArrowheads="1"/>
          </p:cNvSpPr>
          <p:nvPr/>
        </p:nvSpPr>
        <p:spPr bwMode="auto">
          <a:xfrm>
            <a:off x="7585582" y="4639054"/>
            <a:ext cx="2522539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FF0000"/>
                </a:solidFill>
                <a:latin typeface="Times New Roman" panose="02020603050405020304" pitchFamily="18" charset="0"/>
              </a:rPr>
              <a:t>324,99</a:t>
            </a:r>
          </a:p>
        </p:txBody>
      </p:sp>
      <p:pic>
        <p:nvPicPr>
          <p:cNvPr id="25613" name="Picture 49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322" y="1060109"/>
            <a:ext cx="3109980" cy="13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4" name="Text Box 51"/>
          <p:cNvSpPr txBox="1">
            <a:spLocks noChangeArrowheads="1"/>
          </p:cNvSpPr>
          <p:nvPr/>
        </p:nvSpPr>
        <p:spPr bwMode="auto">
          <a:xfrm>
            <a:off x="2568888" y="414664"/>
            <a:ext cx="8071139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 i="1">
                <a:solidFill>
                  <a:srgbClr val="0000FF"/>
                </a:solidFill>
                <a:latin typeface="Times New Roman" panose="02020603050405020304" pitchFamily="18" charset="0"/>
              </a:rPr>
              <a:t>Trò chơi : “Ai  đúng”</a:t>
            </a:r>
          </a:p>
        </p:txBody>
      </p:sp>
      <p:sp>
        <p:nvSpPr>
          <p:cNvPr id="25615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pic>
        <p:nvPicPr>
          <p:cNvPr id="25616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" y="49365"/>
            <a:ext cx="1662359" cy="122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73" y="59238"/>
            <a:ext cx="1662358" cy="122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91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/>
      <p:bldP spid="219144" grpId="0" animBg="1"/>
      <p:bldP spid="219147" grpId="0"/>
      <p:bldP spid="219150" grpId="0"/>
      <p:bldP spid="219151" grpId="0"/>
      <p:bldP spid="219154" grpId="0" animBg="1"/>
      <p:bldP spid="219162" grpId="0" animBg="1"/>
      <p:bldP spid="219166" grpId="0"/>
      <p:bldP spid="219167" grpId="0" animBg="1"/>
      <p:bldP spid="219168" grpId="0"/>
      <p:bldP spid="2191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4" name="Line 8"/>
          <p:cNvSpPr>
            <a:spLocks noChangeShapeType="1"/>
          </p:cNvSpPr>
          <p:nvPr/>
        </p:nvSpPr>
        <p:spPr bwMode="auto">
          <a:xfrm>
            <a:off x="2519523" y="3708528"/>
            <a:ext cx="2344826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7" name="Text Box 11"/>
          <p:cNvSpPr txBox="1">
            <a:spLocks noChangeArrowheads="1"/>
          </p:cNvSpPr>
          <p:nvPr/>
        </p:nvSpPr>
        <p:spPr bwMode="auto">
          <a:xfrm>
            <a:off x="1811139" y="2212776"/>
            <a:ext cx="95644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50" name="Text Box 14"/>
          <p:cNvSpPr txBox="1">
            <a:spLocks noChangeArrowheads="1"/>
          </p:cNvSpPr>
          <p:nvPr/>
        </p:nvSpPr>
        <p:spPr bwMode="auto">
          <a:xfrm>
            <a:off x="5942969" y="4079998"/>
            <a:ext cx="432435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5597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2519523" y="3808491"/>
            <a:ext cx="6486530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en-US" altLang="vi-VN" sz="5597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4" name="Text Box 18"/>
          <p:cNvSpPr txBox="1">
            <a:spLocks noChangeArrowheads="1"/>
          </p:cNvSpPr>
          <p:nvPr/>
        </p:nvSpPr>
        <p:spPr bwMode="auto">
          <a:xfrm>
            <a:off x="5467834" y="3708528"/>
            <a:ext cx="1352595" cy="969844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5597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6631" name="Picture 49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322" y="1060109"/>
            <a:ext cx="3109980" cy="13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51"/>
          <p:cNvSpPr txBox="1">
            <a:spLocks noChangeArrowheads="1"/>
          </p:cNvSpPr>
          <p:nvPr/>
        </p:nvSpPr>
        <p:spPr bwMode="auto">
          <a:xfrm>
            <a:off x="2568888" y="414664"/>
            <a:ext cx="8071139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 i="1">
                <a:solidFill>
                  <a:srgbClr val="0000FF"/>
                </a:solidFill>
                <a:latin typeface="Times New Roman" panose="02020603050405020304" pitchFamily="18" charset="0"/>
              </a:rPr>
              <a:t>Trò chơi : “Ai  đúng”</a:t>
            </a:r>
          </a:p>
        </p:txBody>
      </p:sp>
      <p:sp>
        <p:nvSpPr>
          <p:cNvPr id="26633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pic>
        <p:nvPicPr>
          <p:cNvPr id="26634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" y="49365"/>
            <a:ext cx="1662359" cy="122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73" y="59238"/>
            <a:ext cx="1662358" cy="122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43"/>
          <p:cNvSpPr txBox="1">
            <a:spLocks noChangeArrowheads="1"/>
          </p:cNvSpPr>
          <p:nvPr/>
        </p:nvSpPr>
        <p:spPr bwMode="auto">
          <a:xfrm>
            <a:off x="2568887" y="1633973"/>
            <a:ext cx="2295462" cy="226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 0,995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 0,868</a:t>
            </a:r>
          </a:p>
        </p:txBody>
      </p: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2579995" y="3896114"/>
            <a:ext cx="2616333" cy="9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5597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5597" b="1">
                <a:solidFill>
                  <a:srgbClr val="FF0000"/>
                </a:solidFill>
                <a:latin typeface="Times New Roman" panose="02020603050405020304" pitchFamily="18" charset="0"/>
              </a:rPr>
              <a:t>1,863</a:t>
            </a:r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5467834" y="3708528"/>
            <a:ext cx="1352595" cy="969844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5597">
                <a:solidFill>
                  <a:srgbClr val="C0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pic>
        <p:nvPicPr>
          <p:cNvPr id="15" name="图片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6959" y="2603261"/>
            <a:ext cx="2247004" cy="442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4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4" grpId="0" animBg="1"/>
      <p:bldP spid="219147" grpId="0"/>
      <p:bldP spid="219150" grpId="0"/>
      <p:bldP spid="219151" grpId="0"/>
      <p:bldP spid="219154" grpId="0" animBg="1"/>
      <p:bldP spid="18" grpId="0"/>
      <p:bldP spid="19" grpId="0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1" name="Text Box 5"/>
          <p:cNvSpPr txBox="1">
            <a:spLocks noChangeArrowheads="1"/>
          </p:cNvSpPr>
          <p:nvPr/>
        </p:nvSpPr>
        <p:spPr bwMode="auto">
          <a:xfrm>
            <a:off x="2874949" y="1633974"/>
            <a:ext cx="6171830" cy="190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57,648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35,37</a:t>
            </a:r>
          </a:p>
        </p:txBody>
      </p:sp>
      <p:sp>
        <p:nvSpPr>
          <p:cNvPr id="219144" name="Line 8"/>
          <p:cNvSpPr>
            <a:spLocks noChangeShapeType="1"/>
          </p:cNvSpPr>
          <p:nvPr/>
        </p:nvSpPr>
        <p:spPr bwMode="auto">
          <a:xfrm>
            <a:off x="2519523" y="3708528"/>
            <a:ext cx="2344826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7" name="Text Box 11"/>
          <p:cNvSpPr txBox="1">
            <a:spLocks noChangeArrowheads="1"/>
          </p:cNvSpPr>
          <p:nvPr/>
        </p:nvSpPr>
        <p:spPr bwMode="auto">
          <a:xfrm>
            <a:off x="1811139" y="2212776"/>
            <a:ext cx="956443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50" name="Text Box 14"/>
          <p:cNvSpPr txBox="1">
            <a:spLocks noChangeArrowheads="1"/>
          </p:cNvSpPr>
          <p:nvPr/>
        </p:nvSpPr>
        <p:spPr bwMode="auto">
          <a:xfrm>
            <a:off x="5942969" y="4079998"/>
            <a:ext cx="4324353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4664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2568888" y="3718401"/>
            <a:ext cx="6486530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93,018</a:t>
            </a:r>
          </a:p>
        </p:txBody>
      </p:sp>
      <p:sp>
        <p:nvSpPr>
          <p:cNvPr id="219154" name="Text Box 18"/>
          <p:cNvSpPr txBox="1">
            <a:spLocks noChangeArrowheads="1"/>
          </p:cNvSpPr>
          <p:nvPr/>
        </p:nvSpPr>
        <p:spPr bwMode="auto">
          <a:xfrm>
            <a:off x="5467834" y="3708528"/>
            <a:ext cx="1352595" cy="82627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4664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2" name="Text Box 26"/>
          <p:cNvSpPr txBox="1">
            <a:spLocks noChangeArrowheads="1"/>
          </p:cNvSpPr>
          <p:nvPr/>
        </p:nvSpPr>
        <p:spPr bwMode="auto">
          <a:xfrm>
            <a:off x="5467834" y="3708528"/>
            <a:ext cx="1352595" cy="116124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6841">
                <a:solidFill>
                  <a:srgbClr val="C00000"/>
                </a:solidFill>
                <a:latin typeface="Times New Roman" panose="02020603050405020304" pitchFamily="18" charset="0"/>
              </a:rPr>
              <a:t>Đ</a:t>
            </a:r>
          </a:p>
        </p:txBody>
      </p:sp>
      <p:pic>
        <p:nvPicPr>
          <p:cNvPr id="27657" name="Picture 49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322" y="1060109"/>
            <a:ext cx="3109980" cy="13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51"/>
          <p:cNvSpPr txBox="1">
            <a:spLocks noChangeArrowheads="1"/>
          </p:cNvSpPr>
          <p:nvPr/>
        </p:nvSpPr>
        <p:spPr bwMode="auto">
          <a:xfrm>
            <a:off x="2568888" y="414664"/>
            <a:ext cx="8071139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 i="1">
                <a:solidFill>
                  <a:srgbClr val="0000FF"/>
                </a:solidFill>
                <a:latin typeface="Times New Roman" panose="02020603050405020304" pitchFamily="18" charset="0"/>
              </a:rPr>
              <a:t>Trò chơi : “Ai  đúng”</a:t>
            </a:r>
          </a:p>
        </p:txBody>
      </p:sp>
      <p:sp>
        <p:nvSpPr>
          <p:cNvPr id="27659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pic>
        <p:nvPicPr>
          <p:cNvPr id="27660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" y="49365"/>
            <a:ext cx="1662359" cy="122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73" y="59238"/>
            <a:ext cx="1662358" cy="122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5107" y="2029490"/>
            <a:ext cx="2247004" cy="442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7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/>
      <p:bldP spid="219144" grpId="0" animBg="1"/>
      <p:bldP spid="219147" grpId="0"/>
      <p:bldP spid="219150" grpId="0"/>
      <p:bldP spid="219151" grpId="0"/>
      <p:bldP spid="219154" grpId="0" animBg="1"/>
      <p:bldP spid="21916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1" name="Text Box 5"/>
          <p:cNvSpPr txBox="1">
            <a:spLocks noChangeArrowheads="1"/>
          </p:cNvSpPr>
          <p:nvPr/>
        </p:nvSpPr>
        <p:spPr bwMode="auto">
          <a:xfrm>
            <a:off x="2874949" y="1633974"/>
            <a:ext cx="6171830" cy="190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17,5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4  ,26</a:t>
            </a:r>
          </a:p>
        </p:txBody>
      </p:sp>
      <p:sp>
        <p:nvSpPr>
          <p:cNvPr id="219144" name="Line 8"/>
          <p:cNvSpPr>
            <a:spLocks noChangeShapeType="1"/>
          </p:cNvSpPr>
          <p:nvPr/>
        </p:nvSpPr>
        <p:spPr bwMode="auto">
          <a:xfrm>
            <a:off x="2519523" y="3708528"/>
            <a:ext cx="2344826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7" name="Text Box 11"/>
          <p:cNvSpPr txBox="1">
            <a:spLocks noChangeArrowheads="1"/>
          </p:cNvSpPr>
          <p:nvPr/>
        </p:nvSpPr>
        <p:spPr bwMode="auto">
          <a:xfrm>
            <a:off x="1811139" y="2212776"/>
            <a:ext cx="956443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50" name="Text Box 14"/>
          <p:cNvSpPr txBox="1">
            <a:spLocks noChangeArrowheads="1"/>
          </p:cNvSpPr>
          <p:nvPr/>
        </p:nvSpPr>
        <p:spPr bwMode="auto">
          <a:xfrm>
            <a:off x="5942969" y="4079998"/>
            <a:ext cx="4324353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4664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2519523" y="3808492"/>
            <a:ext cx="6486530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57,76</a:t>
            </a:r>
          </a:p>
        </p:txBody>
      </p:sp>
      <p:sp>
        <p:nvSpPr>
          <p:cNvPr id="219154" name="Text Box 18"/>
          <p:cNvSpPr txBox="1">
            <a:spLocks noChangeArrowheads="1"/>
          </p:cNvSpPr>
          <p:nvPr/>
        </p:nvSpPr>
        <p:spPr bwMode="auto">
          <a:xfrm>
            <a:off x="5467834" y="3708528"/>
            <a:ext cx="1352595" cy="82627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4664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2" name="Text Box 26"/>
          <p:cNvSpPr txBox="1">
            <a:spLocks noChangeArrowheads="1"/>
          </p:cNvSpPr>
          <p:nvPr/>
        </p:nvSpPr>
        <p:spPr bwMode="auto">
          <a:xfrm>
            <a:off x="5467834" y="3708528"/>
            <a:ext cx="1352595" cy="116124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6841">
                <a:solidFill>
                  <a:srgbClr val="C0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219166" name="Text Box 30"/>
          <p:cNvSpPr txBox="1">
            <a:spLocks noChangeArrowheads="1"/>
          </p:cNvSpPr>
          <p:nvPr/>
        </p:nvSpPr>
        <p:spPr bwMode="auto">
          <a:xfrm>
            <a:off x="7510301" y="2692848"/>
            <a:ext cx="5166023" cy="190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  17,5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    4,26</a:t>
            </a:r>
          </a:p>
        </p:txBody>
      </p:sp>
      <p:sp>
        <p:nvSpPr>
          <p:cNvPr id="219167" name="Line 31"/>
          <p:cNvSpPr>
            <a:spLocks noChangeShapeType="1"/>
          </p:cNvSpPr>
          <p:nvPr/>
        </p:nvSpPr>
        <p:spPr bwMode="auto">
          <a:xfrm>
            <a:off x="7325183" y="4635351"/>
            <a:ext cx="276813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68" name="Text Box 32"/>
          <p:cNvSpPr txBox="1">
            <a:spLocks noChangeArrowheads="1"/>
          </p:cNvSpPr>
          <p:nvPr/>
        </p:nvSpPr>
        <p:spPr bwMode="auto">
          <a:xfrm>
            <a:off x="7170918" y="3124790"/>
            <a:ext cx="828094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70" name="Text Box 34"/>
          <p:cNvSpPr txBox="1">
            <a:spLocks noChangeArrowheads="1"/>
          </p:cNvSpPr>
          <p:nvPr/>
        </p:nvSpPr>
        <p:spPr bwMode="auto">
          <a:xfrm>
            <a:off x="7585582" y="4639054"/>
            <a:ext cx="2522539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  21,76</a:t>
            </a:r>
          </a:p>
        </p:txBody>
      </p:sp>
      <p:pic>
        <p:nvPicPr>
          <p:cNvPr id="28685" name="Picture 49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322" y="1060109"/>
            <a:ext cx="3109980" cy="13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6" name="Text Box 51"/>
          <p:cNvSpPr txBox="1">
            <a:spLocks noChangeArrowheads="1"/>
          </p:cNvSpPr>
          <p:nvPr/>
        </p:nvSpPr>
        <p:spPr bwMode="auto">
          <a:xfrm>
            <a:off x="2568888" y="414664"/>
            <a:ext cx="8071139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 i="1">
                <a:solidFill>
                  <a:srgbClr val="0000FF"/>
                </a:solidFill>
                <a:latin typeface="Times New Roman" panose="02020603050405020304" pitchFamily="18" charset="0"/>
              </a:rPr>
              <a:t>Trò chơi : “Ai  đúng”</a:t>
            </a:r>
          </a:p>
        </p:txBody>
      </p:sp>
      <p:sp>
        <p:nvSpPr>
          <p:cNvPr id="28687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pic>
        <p:nvPicPr>
          <p:cNvPr id="28688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" y="49365"/>
            <a:ext cx="1662359" cy="122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73" y="59238"/>
            <a:ext cx="1662358" cy="122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2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/>
      <p:bldP spid="219144" grpId="0" animBg="1"/>
      <p:bldP spid="219147" grpId="0"/>
      <p:bldP spid="219150" grpId="0"/>
      <p:bldP spid="219151" grpId="0"/>
      <p:bldP spid="219154" grpId="0" animBg="1"/>
      <p:bldP spid="219162" grpId="0" animBg="1"/>
      <p:bldP spid="219166" grpId="0"/>
      <p:bldP spid="219167" grpId="0" animBg="1"/>
      <p:bldP spid="219168" grpId="0"/>
      <p:bldP spid="21917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0396" y="86388"/>
            <a:ext cx="8266130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2. </a:t>
            </a: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09179" y="962613"/>
            <a:ext cx="3485152" cy="154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a) </a:t>
            </a: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</a:rPr>
              <a:t>7,8 + 9,6</a:t>
            </a:r>
            <a:r>
              <a:rPr lang="en-US" altLang="vi-VN" sz="4664" b="1" i="1">
                <a:solidFill>
                  <a:srgbClr val="0000CC"/>
                </a:solidFill>
                <a:latin typeface="Times New Roman" panose="02020603050405020304" pitchFamily="18" charset="0"/>
              </a:rPr>
              <a:t> 	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580865" y="956443"/>
            <a:ext cx="4082466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b) </a:t>
            </a: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</a:rPr>
              <a:t>34,82 + 9,75 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800" y="4623010"/>
            <a:ext cx="1793175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17,4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374041" y="4684716"/>
            <a:ext cx="2390488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latin typeface="Times New Roman" panose="02020603050405020304" pitchFamily="18" charset="0"/>
              </a:rPr>
              <a:t>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44,57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478214" y="962613"/>
            <a:ext cx="4975968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c) </a:t>
            </a:r>
            <a:r>
              <a:rPr lang="en-US" altLang="vi-VN" sz="4664" b="1">
                <a:solidFill>
                  <a:srgbClr val="0000CC"/>
                </a:solidFill>
                <a:latin typeface="Times New Roman" panose="02020603050405020304" pitchFamily="18" charset="0"/>
              </a:rPr>
              <a:t>57,648 + 35,37 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800826" y="4623010"/>
            <a:ext cx="2390489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latin typeface="Times New Roman" panose="02020603050405020304" pitchFamily="18" charset="0"/>
              </a:rPr>
              <a:t> 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93,018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09143" y="2754555"/>
            <a:ext cx="11931464" cy="1682104"/>
            <a:chOff x="1296544" y="3647792"/>
            <a:chExt cx="7193101" cy="722647"/>
          </a:xfrm>
        </p:grpSpPr>
        <p:sp>
          <p:nvSpPr>
            <p:cNvPr id="30730" name="TextBox 31"/>
            <p:cNvSpPr txBox="1">
              <a:spLocks noChangeArrowheads="1"/>
            </p:cNvSpPr>
            <p:nvPr/>
          </p:nvSpPr>
          <p:spPr bwMode="auto">
            <a:xfrm>
              <a:off x="1576867" y="3650254"/>
              <a:ext cx="1137133" cy="656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7,8</a:t>
              </a:r>
              <a:b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</a:br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9,6</a:t>
              </a:r>
            </a:p>
          </p:txBody>
        </p:sp>
        <p:sp>
          <p:nvSpPr>
            <p:cNvPr id="30731" name="TextBox 32"/>
            <p:cNvSpPr txBox="1">
              <a:spLocks noChangeArrowheads="1"/>
            </p:cNvSpPr>
            <p:nvPr/>
          </p:nvSpPr>
          <p:spPr bwMode="auto">
            <a:xfrm>
              <a:off x="1296544" y="3687281"/>
              <a:ext cx="609600" cy="34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+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577036" y="4299394"/>
              <a:ext cx="761868" cy="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3" name="TextBox 34"/>
            <p:cNvSpPr txBox="1">
              <a:spLocks noChangeArrowheads="1"/>
            </p:cNvSpPr>
            <p:nvPr/>
          </p:nvSpPr>
          <p:spPr bwMode="auto">
            <a:xfrm>
              <a:off x="3942400" y="3647792"/>
              <a:ext cx="1618592" cy="656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     34,82   </a:t>
              </a:r>
            </a:p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       9,75</a:t>
              </a:r>
            </a:p>
          </p:txBody>
        </p:sp>
        <p:sp>
          <p:nvSpPr>
            <p:cNvPr id="30734" name="TextBox 35"/>
            <p:cNvSpPr txBox="1">
              <a:spLocks noChangeArrowheads="1"/>
            </p:cNvSpPr>
            <p:nvPr/>
          </p:nvSpPr>
          <p:spPr bwMode="auto">
            <a:xfrm>
              <a:off x="4065896" y="3752699"/>
              <a:ext cx="685800" cy="34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+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4378982" y="4370439"/>
              <a:ext cx="1057240" cy="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6" name="TextBox 37"/>
            <p:cNvSpPr txBox="1">
              <a:spLocks noChangeArrowheads="1"/>
            </p:cNvSpPr>
            <p:nvPr/>
          </p:nvSpPr>
          <p:spPr bwMode="auto">
            <a:xfrm>
              <a:off x="6525325" y="3651806"/>
              <a:ext cx="1964320" cy="656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     57,648   </a:t>
              </a:r>
            </a:p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     35,37</a:t>
              </a:r>
            </a:p>
          </p:txBody>
        </p:sp>
        <p:sp>
          <p:nvSpPr>
            <p:cNvPr id="30737" name="TextBox 38"/>
            <p:cNvSpPr txBox="1">
              <a:spLocks noChangeArrowheads="1"/>
            </p:cNvSpPr>
            <p:nvPr/>
          </p:nvSpPr>
          <p:spPr bwMode="auto">
            <a:xfrm>
              <a:off x="6477513" y="3753936"/>
              <a:ext cx="685800" cy="34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+</a:t>
              </a: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6898205" y="4370439"/>
              <a:ext cx="1218690" cy="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736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419052" y="2257204"/>
            <a:ext cx="11652553" cy="61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65" b="1">
                <a:solidFill>
                  <a:srgbClr val="0000FF"/>
                </a:solidFill>
                <a:latin typeface="Times New Roman" panose="02020603050405020304" pitchFamily="18" charset="0"/>
              </a:rPr>
              <a:t> Phép tính đúng dán thẻ </a:t>
            </a:r>
            <a:r>
              <a:rPr lang="en-US" altLang="vi-VN" sz="3265" b="1" u="sng">
                <a:solidFill>
                  <a:srgbClr val="FF0000"/>
                </a:solidFill>
                <a:latin typeface="Times New Roman" panose="02020603050405020304" pitchFamily="18" charset="0"/>
              </a:rPr>
              <a:t>đỏ</a:t>
            </a:r>
            <a:r>
              <a:rPr lang="en-US" altLang="vi-VN" sz="3265" b="1">
                <a:solidFill>
                  <a:srgbClr val="0000FF"/>
                </a:solidFill>
                <a:latin typeface="Times New Roman" panose="02020603050405020304" pitchFamily="18" charset="0"/>
              </a:rPr>
              <a:t>, phép tính sai dán thẻ </a:t>
            </a:r>
            <a:r>
              <a:rPr lang="en-US" altLang="vi-VN" sz="3265" b="1" u="sng">
                <a:solidFill>
                  <a:srgbClr val="FF0000"/>
                </a:solidFill>
                <a:latin typeface="Times New Roman" panose="02020603050405020304" pitchFamily="18" charset="0"/>
              </a:rPr>
              <a:t>xanh</a:t>
            </a:r>
          </a:p>
        </p:txBody>
      </p:sp>
      <p:sp>
        <p:nvSpPr>
          <p:cNvPr id="219141" name="Text Box 5"/>
          <p:cNvSpPr txBox="1">
            <a:spLocks noChangeArrowheads="1"/>
          </p:cNvSpPr>
          <p:nvPr/>
        </p:nvSpPr>
        <p:spPr bwMode="auto">
          <a:xfrm>
            <a:off x="917636" y="2819962"/>
            <a:ext cx="1393321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75,8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249,19</a:t>
            </a:r>
          </a:p>
        </p:txBody>
      </p:sp>
      <p:sp>
        <p:nvSpPr>
          <p:cNvPr id="219142" name="Text Box 6"/>
          <p:cNvSpPr txBox="1">
            <a:spLocks noChangeArrowheads="1"/>
          </p:cNvSpPr>
          <p:nvPr/>
        </p:nvSpPr>
        <p:spPr bwMode="auto">
          <a:xfrm>
            <a:off x="6593351" y="2717530"/>
            <a:ext cx="1394555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57,648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35,37</a:t>
            </a:r>
          </a:p>
        </p:txBody>
      </p:sp>
      <p:sp>
        <p:nvSpPr>
          <p:cNvPr id="219144" name="Line 8"/>
          <p:cNvSpPr>
            <a:spLocks noChangeShapeType="1"/>
          </p:cNvSpPr>
          <p:nvPr/>
        </p:nvSpPr>
        <p:spPr bwMode="auto">
          <a:xfrm>
            <a:off x="1016366" y="3962757"/>
            <a:ext cx="11958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5" name="Line 9"/>
          <p:cNvSpPr>
            <a:spLocks noChangeShapeType="1"/>
          </p:cNvSpPr>
          <p:nvPr/>
        </p:nvSpPr>
        <p:spPr bwMode="auto">
          <a:xfrm>
            <a:off x="6494621" y="3886241"/>
            <a:ext cx="1194627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7" name="Text Box 11"/>
          <p:cNvSpPr txBox="1">
            <a:spLocks noChangeArrowheads="1"/>
          </p:cNvSpPr>
          <p:nvPr/>
        </p:nvSpPr>
        <p:spPr bwMode="auto">
          <a:xfrm>
            <a:off x="617746" y="3124790"/>
            <a:ext cx="697277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48" name="Text Box 12"/>
          <p:cNvSpPr txBox="1">
            <a:spLocks noChangeArrowheads="1"/>
          </p:cNvSpPr>
          <p:nvPr/>
        </p:nvSpPr>
        <p:spPr bwMode="auto">
          <a:xfrm>
            <a:off x="6096000" y="3124790"/>
            <a:ext cx="697278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31753" name="Text Box 13"/>
          <p:cNvSpPr txBox="1">
            <a:spLocks noChangeArrowheads="1"/>
          </p:cNvSpPr>
          <p:nvPr/>
        </p:nvSpPr>
        <p:spPr bwMode="auto">
          <a:xfrm>
            <a:off x="7525110" y="2972994"/>
            <a:ext cx="699746" cy="46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0" name="Text Box 14"/>
          <p:cNvSpPr txBox="1">
            <a:spLocks noChangeArrowheads="1"/>
          </p:cNvSpPr>
          <p:nvPr/>
        </p:nvSpPr>
        <p:spPr bwMode="auto">
          <a:xfrm>
            <a:off x="1016366" y="3809726"/>
            <a:ext cx="1195862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799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601702" y="3903519"/>
            <a:ext cx="179317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1007,19</a:t>
            </a:r>
          </a:p>
        </p:txBody>
      </p:sp>
      <p:sp>
        <p:nvSpPr>
          <p:cNvPr id="219152" name="Text Box 16"/>
          <p:cNvSpPr txBox="1">
            <a:spLocks noChangeArrowheads="1"/>
          </p:cNvSpPr>
          <p:nvPr/>
        </p:nvSpPr>
        <p:spPr bwMode="auto">
          <a:xfrm>
            <a:off x="6593351" y="3962757"/>
            <a:ext cx="139455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93,018</a:t>
            </a:r>
          </a:p>
        </p:txBody>
      </p:sp>
      <p:sp>
        <p:nvSpPr>
          <p:cNvPr id="219154" name="Text Box 18"/>
          <p:cNvSpPr txBox="1">
            <a:spLocks noChangeArrowheads="1"/>
          </p:cNvSpPr>
          <p:nvPr/>
        </p:nvSpPr>
        <p:spPr bwMode="auto">
          <a:xfrm>
            <a:off x="1713643" y="4419381"/>
            <a:ext cx="597314" cy="46739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5" name="Text Box 19"/>
          <p:cNvSpPr txBox="1">
            <a:spLocks noChangeArrowheads="1"/>
          </p:cNvSpPr>
          <p:nvPr/>
        </p:nvSpPr>
        <p:spPr bwMode="auto">
          <a:xfrm>
            <a:off x="7590518" y="4342866"/>
            <a:ext cx="597314" cy="46739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latin typeface="Times New Roman" panose="02020603050405020304" pitchFamily="18" charset="0"/>
            </a:endParaRPr>
          </a:p>
        </p:txBody>
      </p:sp>
      <p:sp>
        <p:nvSpPr>
          <p:cNvPr id="219157" name="Text Box 21"/>
          <p:cNvSpPr txBox="1">
            <a:spLocks noChangeArrowheads="1"/>
          </p:cNvSpPr>
          <p:nvPr/>
        </p:nvSpPr>
        <p:spPr bwMode="auto">
          <a:xfrm>
            <a:off x="10079737" y="2717530"/>
            <a:ext cx="1203267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17,5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4  ,26</a:t>
            </a:r>
          </a:p>
        </p:txBody>
      </p:sp>
      <p:sp>
        <p:nvSpPr>
          <p:cNvPr id="219158" name="Line 22"/>
          <p:cNvSpPr>
            <a:spLocks noChangeShapeType="1"/>
          </p:cNvSpPr>
          <p:nvPr/>
        </p:nvSpPr>
        <p:spPr bwMode="auto">
          <a:xfrm>
            <a:off x="9979774" y="3886241"/>
            <a:ext cx="1195861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59" name="Text Box 23"/>
          <p:cNvSpPr txBox="1">
            <a:spLocks noChangeArrowheads="1"/>
          </p:cNvSpPr>
          <p:nvPr/>
        </p:nvSpPr>
        <p:spPr bwMode="auto">
          <a:xfrm>
            <a:off x="9781080" y="3124790"/>
            <a:ext cx="697278" cy="46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332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60" name="Text Box 24"/>
          <p:cNvSpPr txBox="1">
            <a:spLocks noChangeArrowheads="1"/>
          </p:cNvSpPr>
          <p:nvPr/>
        </p:nvSpPr>
        <p:spPr bwMode="auto">
          <a:xfrm>
            <a:off x="10079737" y="3886242"/>
            <a:ext cx="1593248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57,76</a:t>
            </a:r>
          </a:p>
        </p:txBody>
      </p:sp>
      <p:sp>
        <p:nvSpPr>
          <p:cNvPr id="219161" name="Text Box 25"/>
          <p:cNvSpPr txBox="1">
            <a:spLocks noChangeArrowheads="1"/>
          </p:cNvSpPr>
          <p:nvPr/>
        </p:nvSpPr>
        <p:spPr bwMode="auto">
          <a:xfrm>
            <a:off x="11075671" y="4342866"/>
            <a:ext cx="597314" cy="46739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latin typeface="Times New Roman" panose="02020603050405020304" pitchFamily="18" charset="0"/>
            </a:endParaRPr>
          </a:p>
        </p:txBody>
      </p:sp>
      <p:sp>
        <p:nvSpPr>
          <p:cNvPr id="219162" name="Text Box 26"/>
          <p:cNvSpPr txBox="1">
            <a:spLocks noChangeArrowheads="1"/>
          </p:cNvSpPr>
          <p:nvPr/>
        </p:nvSpPr>
        <p:spPr bwMode="auto">
          <a:xfrm>
            <a:off x="1614914" y="4419381"/>
            <a:ext cx="696043" cy="46739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4" name="Text Box 28"/>
          <p:cNvSpPr txBox="1">
            <a:spLocks noChangeArrowheads="1"/>
          </p:cNvSpPr>
          <p:nvPr/>
        </p:nvSpPr>
        <p:spPr bwMode="auto">
          <a:xfrm>
            <a:off x="10975707" y="4342866"/>
            <a:ext cx="697278" cy="46739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6" name="Text Box 30"/>
          <p:cNvSpPr txBox="1">
            <a:spLocks noChangeArrowheads="1"/>
          </p:cNvSpPr>
          <p:nvPr/>
        </p:nvSpPr>
        <p:spPr bwMode="auto">
          <a:xfrm>
            <a:off x="717709" y="4952520"/>
            <a:ext cx="1427876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75,8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249,19</a:t>
            </a:r>
          </a:p>
        </p:txBody>
      </p:sp>
      <p:sp>
        <p:nvSpPr>
          <p:cNvPr id="219167" name="Line 31"/>
          <p:cNvSpPr>
            <a:spLocks noChangeShapeType="1"/>
          </p:cNvSpPr>
          <p:nvPr/>
        </p:nvSpPr>
        <p:spPr bwMode="auto">
          <a:xfrm>
            <a:off x="817673" y="6096548"/>
            <a:ext cx="1194627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68" name="Text Box 32"/>
          <p:cNvSpPr txBox="1">
            <a:spLocks noChangeArrowheads="1"/>
          </p:cNvSpPr>
          <p:nvPr/>
        </p:nvSpPr>
        <p:spPr bwMode="auto">
          <a:xfrm>
            <a:off x="422755" y="5156150"/>
            <a:ext cx="69357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69" name="Text Box 33"/>
          <p:cNvSpPr txBox="1">
            <a:spLocks noChangeArrowheads="1"/>
          </p:cNvSpPr>
          <p:nvPr/>
        </p:nvSpPr>
        <p:spPr bwMode="auto">
          <a:xfrm>
            <a:off x="796693" y="5770741"/>
            <a:ext cx="1194627" cy="46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70" name="Text Box 34"/>
          <p:cNvSpPr txBox="1">
            <a:spLocks noChangeArrowheads="1"/>
          </p:cNvSpPr>
          <p:nvPr/>
        </p:nvSpPr>
        <p:spPr bwMode="auto">
          <a:xfrm>
            <a:off x="717709" y="6096549"/>
            <a:ext cx="139455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324,99</a:t>
            </a:r>
          </a:p>
        </p:txBody>
      </p:sp>
      <p:sp>
        <p:nvSpPr>
          <p:cNvPr id="219175" name="Text Box 39"/>
          <p:cNvSpPr txBox="1">
            <a:spLocks noChangeArrowheads="1"/>
          </p:cNvSpPr>
          <p:nvPr/>
        </p:nvSpPr>
        <p:spPr bwMode="auto">
          <a:xfrm>
            <a:off x="10278430" y="4952520"/>
            <a:ext cx="1204500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17,5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4,26</a:t>
            </a:r>
          </a:p>
        </p:txBody>
      </p:sp>
      <p:sp>
        <p:nvSpPr>
          <p:cNvPr id="219176" name="Line 40"/>
          <p:cNvSpPr>
            <a:spLocks noChangeShapeType="1"/>
          </p:cNvSpPr>
          <p:nvPr/>
        </p:nvSpPr>
        <p:spPr bwMode="auto">
          <a:xfrm>
            <a:off x="10179701" y="6096548"/>
            <a:ext cx="1200798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77" name="Text Box 41"/>
          <p:cNvSpPr txBox="1">
            <a:spLocks noChangeArrowheads="1"/>
          </p:cNvSpPr>
          <p:nvPr/>
        </p:nvSpPr>
        <p:spPr bwMode="auto">
          <a:xfrm>
            <a:off x="9884746" y="5257348"/>
            <a:ext cx="69357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78" name="Text Box 42"/>
          <p:cNvSpPr txBox="1">
            <a:spLocks noChangeArrowheads="1"/>
          </p:cNvSpPr>
          <p:nvPr/>
        </p:nvSpPr>
        <p:spPr bwMode="auto">
          <a:xfrm>
            <a:off x="10079737" y="6096549"/>
            <a:ext cx="1693211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21,76</a:t>
            </a:r>
          </a:p>
        </p:txBody>
      </p:sp>
      <p:sp>
        <p:nvSpPr>
          <p:cNvPr id="219179" name="Text Box 43"/>
          <p:cNvSpPr txBox="1">
            <a:spLocks noChangeArrowheads="1"/>
          </p:cNvSpPr>
          <p:nvPr/>
        </p:nvSpPr>
        <p:spPr bwMode="auto">
          <a:xfrm>
            <a:off x="3410557" y="2819962"/>
            <a:ext cx="1390853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0,995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0,868</a:t>
            </a:r>
          </a:p>
        </p:txBody>
      </p:sp>
      <p:sp>
        <p:nvSpPr>
          <p:cNvPr id="219180" name="Line 44"/>
          <p:cNvSpPr>
            <a:spLocks noChangeShapeType="1"/>
          </p:cNvSpPr>
          <p:nvPr/>
        </p:nvSpPr>
        <p:spPr bwMode="auto">
          <a:xfrm>
            <a:off x="3413025" y="3962757"/>
            <a:ext cx="1189691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81" name="Text Box 45"/>
          <p:cNvSpPr txBox="1">
            <a:spLocks noChangeArrowheads="1"/>
          </p:cNvSpPr>
          <p:nvPr/>
        </p:nvSpPr>
        <p:spPr bwMode="auto">
          <a:xfrm>
            <a:off x="3108198" y="3124790"/>
            <a:ext cx="697277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82" name="Text Box 46"/>
          <p:cNvSpPr txBox="1">
            <a:spLocks noChangeArrowheads="1"/>
          </p:cNvSpPr>
          <p:nvPr/>
        </p:nvSpPr>
        <p:spPr bwMode="auto">
          <a:xfrm>
            <a:off x="3410557" y="3962757"/>
            <a:ext cx="1494519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1,863</a:t>
            </a:r>
          </a:p>
        </p:txBody>
      </p:sp>
      <p:sp>
        <p:nvSpPr>
          <p:cNvPr id="219183" name="Text Box 47"/>
          <p:cNvSpPr txBox="1">
            <a:spLocks noChangeArrowheads="1"/>
          </p:cNvSpPr>
          <p:nvPr/>
        </p:nvSpPr>
        <p:spPr bwMode="auto">
          <a:xfrm>
            <a:off x="4406492" y="4342866"/>
            <a:ext cx="593611" cy="46739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latin typeface="Times New Roman" panose="02020603050405020304" pitchFamily="18" charset="0"/>
            </a:endParaRPr>
          </a:p>
        </p:txBody>
      </p:sp>
      <p:sp>
        <p:nvSpPr>
          <p:cNvPr id="219184" name="Text Box 48"/>
          <p:cNvSpPr txBox="1">
            <a:spLocks noChangeArrowheads="1"/>
          </p:cNvSpPr>
          <p:nvPr/>
        </p:nvSpPr>
        <p:spPr bwMode="auto">
          <a:xfrm>
            <a:off x="4406492" y="4342866"/>
            <a:ext cx="693575" cy="46739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FFCC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1781" name="Picture 49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322" y="1060109"/>
            <a:ext cx="3109980" cy="13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82" name="Text Box 51"/>
          <p:cNvSpPr txBox="1">
            <a:spLocks noChangeArrowheads="1"/>
          </p:cNvSpPr>
          <p:nvPr/>
        </p:nvSpPr>
        <p:spPr bwMode="auto">
          <a:xfrm>
            <a:off x="2310957" y="1557458"/>
            <a:ext cx="8071139" cy="49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88" b="1" i="1">
                <a:solidFill>
                  <a:srgbClr val="0000FF"/>
                </a:solidFill>
                <a:latin typeface="Times New Roman" panose="02020603050405020304" pitchFamily="18" charset="0"/>
              </a:rPr>
              <a:t>Trò chơi : “Ai  đúng”</a:t>
            </a:r>
          </a:p>
        </p:txBody>
      </p:sp>
      <p:sp>
        <p:nvSpPr>
          <p:cNvPr id="219192" name="Text Box 56"/>
          <p:cNvSpPr txBox="1">
            <a:spLocks noChangeArrowheads="1"/>
          </p:cNvSpPr>
          <p:nvPr/>
        </p:nvSpPr>
        <p:spPr bwMode="auto">
          <a:xfrm>
            <a:off x="7590519" y="4342866"/>
            <a:ext cx="692340" cy="46739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FFCC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84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pic>
        <p:nvPicPr>
          <p:cNvPr id="31785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" y="49365"/>
            <a:ext cx="1662359" cy="122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6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73" y="59238"/>
            <a:ext cx="1662358" cy="122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75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1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19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21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1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19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1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1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21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219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21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1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21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1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21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21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/>
      <p:bldP spid="219142" grpId="0"/>
      <p:bldP spid="219144" grpId="0" animBg="1"/>
      <p:bldP spid="219145" grpId="0" animBg="1"/>
      <p:bldP spid="219147" grpId="0"/>
      <p:bldP spid="219148" grpId="0"/>
      <p:bldP spid="219150" grpId="0"/>
      <p:bldP spid="219151" grpId="0"/>
      <p:bldP spid="219152" grpId="0"/>
      <p:bldP spid="219154" grpId="0" animBg="1"/>
      <p:bldP spid="219155" grpId="0" animBg="1"/>
      <p:bldP spid="219157" grpId="0"/>
      <p:bldP spid="219158" grpId="0" animBg="1"/>
      <p:bldP spid="219159" grpId="0"/>
      <p:bldP spid="219160" grpId="0"/>
      <p:bldP spid="219161" grpId="0" animBg="1"/>
      <p:bldP spid="219162" grpId="0" animBg="1"/>
      <p:bldP spid="219164" grpId="0" animBg="1"/>
      <p:bldP spid="219166" grpId="0"/>
      <p:bldP spid="219167" grpId="0" animBg="1"/>
      <p:bldP spid="219168" grpId="0"/>
      <p:bldP spid="219169" grpId="0"/>
      <p:bldP spid="219170" grpId="0"/>
      <p:bldP spid="219175" grpId="0"/>
      <p:bldP spid="219176" grpId="0" animBg="1"/>
      <p:bldP spid="219177" grpId="0"/>
      <p:bldP spid="219178" grpId="0"/>
      <p:bldP spid="219179" grpId="0"/>
      <p:bldP spid="219180" grpId="0" animBg="1"/>
      <p:bldP spid="219181" grpId="0"/>
      <p:bldP spid="219182" grpId="0"/>
      <p:bldP spid="219183" grpId="0" animBg="1"/>
      <p:bldP spid="219184" grpId="0" animBg="1"/>
      <p:bldP spid="21919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419052" y="2257204"/>
            <a:ext cx="11652553" cy="61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65" b="1">
                <a:solidFill>
                  <a:srgbClr val="0000FF"/>
                </a:solidFill>
                <a:latin typeface="Times New Roman" panose="02020603050405020304" pitchFamily="18" charset="0"/>
              </a:rPr>
              <a:t> Phép tính đúng dán thẻ </a:t>
            </a:r>
            <a:r>
              <a:rPr lang="en-US" altLang="vi-VN" sz="3265" b="1" u="sng">
                <a:solidFill>
                  <a:srgbClr val="FF0000"/>
                </a:solidFill>
                <a:latin typeface="Times New Roman" panose="02020603050405020304" pitchFamily="18" charset="0"/>
              </a:rPr>
              <a:t>đỏ</a:t>
            </a:r>
            <a:r>
              <a:rPr lang="en-US" altLang="vi-VN" sz="3265" b="1">
                <a:solidFill>
                  <a:srgbClr val="0000FF"/>
                </a:solidFill>
                <a:latin typeface="Times New Roman" panose="02020603050405020304" pitchFamily="18" charset="0"/>
              </a:rPr>
              <a:t>, phép tính sai dán thẻ </a:t>
            </a:r>
            <a:r>
              <a:rPr lang="en-US" altLang="vi-VN" sz="3265" b="1" u="sng">
                <a:solidFill>
                  <a:srgbClr val="FF0000"/>
                </a:solidFill>
                <a:latin typeface="Times New Roman" panose="02020603050405020304" pitchFamily="18" charset="0"/>
              </a:rPr>
              <a:t>xanh</a:t>
            </a:r>
          </a:p>
        </p:txBody>
      </p:sp>
      <p:sp>
        <p:nvSpPr>
          <p:cNvPr id="219141" name="Text Box 5"/>
          <p:cNvSpPr txBox="1">
            <a:spLocks noChangeArrowheads="1"/>
          </p:cNvSpPr>
          <p:nvPr/>
        </p:nvSpPr>
        <p:spPr bwMode="auto">
          <a:xfrm>
            <a:off x="917636" y="2819962"/>
            <a:ext cx="1393321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75,8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249,19</a:t>
            </a:r>
          </a:p>
        </p:txBody>
      </p:sp>
      <p:sp>
        <p:nvSpPr>
          <p:cNvPr id="219142" name="Text Box 6"/>
          <p:cNvSpPr txBox="1">
            <a:spLocks noChangeArrowheads="1"/>
          </p:cNvSpPr>
          <p:nvPr/>
        </p:nvSpPr>
        <p:spPr bwMode="auto">
          <a:xfrm>
            <a:off x="6593351" y="2717530"/>
            <a:ext cx="1394555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57,648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35,37</a:t>
            </a:r>
          </a:p>
        </p:txBody>
      </p:sp>
      <p:sp>
        <p:nvSpPr>
          <p:cNvPr id="219144" name="Line 8"/>
          <p:cNvSpPr>
            <a:spLocks noChangeShapeType="1"/>
          </p:cNvSpPr>
          <p:nvPr/>
        </p:nvSpPr>
        <p:spPr bwMode="auto">
          <a:xfrm>
            <a:off x="1016366" y="3962757"/>
            <a:ext cx="11958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5" name="Line 9"/>
          <p:cNvSpPr>
            <a:spLocks noChangeShapeType="1"/>
          </p:cNvSpPr>
          <p:nvPr/>
        </p:nvSpPr>
        <p:spPr bwMode="auto">
          <a:xfrm>
            <a:off x="6494621" y="3886241"/>
            <a:ext cx="1194627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47" name="Text Box 11"/>
          <p:cNvSpPr txBox="1">
            <a:spLocks noChangeArrowheads="1"/>
          </p:cNvSpPr>
          <p:nvPr/>
        </p:nvSpPr>
        <p:spPr bwMode="auto">
          <a:xfrm>
            <a:off x="617746" y="3124790"/>
            <a:ext cx="697277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48" name="Text Box 12"/>
          <p:cNvSpPr txBox="1">
            <a:spLocks noChangeArrowheads="1"/>
          </p:cNvSpPr>
          <p:nvPr/>
        </p:nvSpPr>
        <p:spPr bwMode="auto">
          <a:xfrm>
            <a:off x="6096000" y="3124790"/>
            <a:ext cx="697278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7525110" y="2972994"/>
            <a:ext cx="699746" cy="46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0" name="Text Box 14"/>
          <p:cNvSpPr txBox="1">
            <a:spLocks noChangeArrowheads="1"/>
          </p:cNvSpPr>
          <p:nvPr/>
        </p:nvSpPr>
        <p:spPr bwMode="auto">
          <a:xfrm>
            <a:off x="1016366" y="3809726"/>
            <a:ext cx="1195862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799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1" name="Text Box 15"/>
          <p:cNvSpPr txBox="1">
            <a:spLocks noChangeArrowheads="1"/>
          </p:cNvSpPr>
          <p:nvPr/>
        </p:nvSpPr>
        <p:spPr bwMode="auto">
          <a:xfrm>
            <a:off x="601702" y="3903519"/>
            <a:ext cx="179317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1007,19</a:t>
            </a:r>
          </a:p>
        </p:txBody>
      </p:sp>
      <p:sp>
        <p:nvSpPr>
          <p:cNvPr id="219152" name="Text Box 16"/>
          <p:cNvSpPr txBox="1">
            <a:spLocks noChangeArrowheads="1"/>
          </p:cNvSpPr>
          <p:nvPr/>
        </p:nvSpPr>
        <p:spPr bwMode="auto">
          <a:xfrm>
            <a:off x="6593351" y="3962757"/>
            <a:ext cx="139455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93,018</a:t>
            </a:r>
          </a:p>
        </p:txBody>
      </p:sp>
      <p:sp>
        <p:nvSpPr>
          <p:cNvPr id="219154" name="Text Box 18"/>
          <p:cNvSpPr txBox="1">
            <a:spLocks noChangeArrowheads="1"/>
          </p:cNvSpPr>
          <p:nvPr/>
        </p:nvSpPr>
        <p:spPr bwMode="auto">
          <a:xfrm>
            <a:off x="1713643" y="4419381"/>
            <a:ext cx="597314" cy="46739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55" name="Text Box 19"/>
          <p:cNvSpPr txBox="1">
            <a:spLocks noChangeArrowheads="1"/>
          </p:cNvSpPr>
          <p:nvPr/>
        </p:nvSpPr>
        <p:spPr bwMode="auto">
          <a:xfrm>
            <a:off x="7590518" y="4342866"/>
            <a:ext cx="597314" cy="46739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latin typeface="Times New Roman" panose="02020603050405020304" pitchFamily="18" charset="0"/>
            </a:endParaRPr>
          </a:p>
        </p:txBody>
      </p:sp>
      <p:sp>
        <p:nvSpPr>
          <p:cNvPr id="219157" name="Text Box 21"/>
          <p:cNvSpPr txBox="1">
            <a:spLocks noChangeArrowheads="1"/>
          </p:cNvSpPr>
          <p:nvPr/>
        </p:nvSpPr>
        <p:spPr bwMode="auto">
          <a:xfrm>
            <a:off x="10079737" y="2717530"/>
            <a:ext cx="1203267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17,5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4  ,26</a:t>
            </a:r>
          </a:p>
        </p:txBody>
      </p:sp>
      <p:sp>
        <p:nvSpPr>
          <p:cNvPr id="219158" name="Line 22"/>
          <p:cNvSpPr>
            <a:spLocks noChangeShapeType="1"/>
          </p:cNvSpPr>
          <p:nvPr/>
        </p:nvSpPr>
        <p:spPr bwMode="auto">
          <a:xfrm>
            <a:off x="9979774" y="3886241"/>
            <a:ext cx="1195861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59" name="Text Box 23"/>
          <p:cNvSpPr txBox="1">
            <a:spLocks noChangeArrowheads="1"/>
          </p:cNvSpPr>
          <p:nvPr/>
        </p:nvSpPr>
        <p:spPr bwMode="auto">
          <a:xfrm>
            <a:off x="9781080" y="3124790"/>
            <a:ext cx="697278" cy="46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332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60" name="Text Box 24"/>
          <p:cNvSpPr txBox="1">
            <a:spLocks noChangeArrowheads="1"/>
          </p:cNvSpPr>
          <p:nvPr/>
        </p:nvSpPr>
        <p:spPr bwMode="auto">
          <a:xfrm>
            <a:off x="10079737" y="3886242"/>
            <a:ext cx="1593248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57,76</a:t>
            </a:r>
          </a:p>
        </p:txBody>
      </p:sp>
      <p:sp>
        <p:nvSpPr>
          <p:cNvPr id="219161" name="Text Box 25"/>
          <p:cNvSpPr txBox="1">
            <a:spLocks noChangeArrowheads="1"/>
          </p:cNvSpPr>
          <p:nvPr/>
        </p:nvSpPr>
        <p:spPr bwMode="auto">
          <a:xfrm>
            <a:off x="11075671" y="4342866"/>
            <a:ext cx="597314" cy="46739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latin typeface="Times New Roman" panose="02020603050405020304" pitchFamily="18" charset="0"/>
            </a:endParaRPr>
          </a:p>
        </p:txBody>
      </p:sp>
      <p:sp>
        <p:nvSpPr>
          <p:cNvPr id="219162" name="Text Box 26"/>
          <p:cNvSpPr txBox="1">
            <a:spLocks noChangeArrowheads="1"/>
          </p:cNvSpPr>
          <p:nvPr/>
        </p:nvSpPr>
        <p:spPr bwMode="auto">
          <a:xfrm>
            <a:off x="1614914" y="4419381"/>
            <a:ext cx="696043" cy="46739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4" name="Text Box 28"/>
          <p:cNvSpPr txBox="1">
            <a:spLocks noChangeArrowheads="1"/>
          </p:cNvSpPr>
          <p:nvPr/>
        </p:nvSpPr>
        <p:spPr bwMode="auto">
          <a:xfrm>
            <a:off x="10975707" y="4342866"/>
            <a:ext cx="697278" cy="46739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00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66" name="Text Box 30"/>
          <p:cNvSpPr txBox="1">
            <a:spLocks noChangeArrowheads="1"/>
          </p:cNvSpPr>
          <p:nvPr/>
        </p:nvSpPr>
        <p:spPr bwMode="auto">
          <a:xfrm>
            <a:off x="717709" y="4952520"/>
            <a:ext cx="1427876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75,8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249,19</a:t>
            </a:r>
          </a:p>
        </p:txBody>
      </p:sp>
      <p:sp>
        <p:nvSpPr>
          <p:cNvPr id="219167" name="Line 31"/>
          <p:cNvSpPr>
            <a:spLocks noChangeShapeType="1"/>
          </p:cNvSpPr>
          <p:nvPr/>
        </p:nvSpPr>
        <p:spPr bwMode="auto">
          <a:xfrm>
            <a:off x="817673" y="6096548"/>
            <a:ext cx="1194627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68" name="Text Box 32"/>
          <p:cNvSpPr txBox="1">
            <a:spLocks noChangeArrowheads="1"/>
          </p:cNvSpPr>
          <p:nvPr/>
        </p:nvSpPr>
        <p:spPr bwMode="auto">
          <a:xfrm>
            <a:off x="422755" y="5156150"/>
            <a:ext cx="69357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69" name="Text Box 33"/>
          <p:cNvSpPr txBox="1">
            <a:spLocks noChangeArrowheads="1"/>
          </p:cNvSpPr>
          <p:nvPr/>
        </p:nvSpPr>
        <p:spPr bwMode="auto">
          <a:xfrm>
            <a:off x="796693" y="5770741"/>
            <a:ext cx="1194627" cy="46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70" name="Text Box 34"/>
          <p:cNvSpPr txBox="1">
            <a:spLocks noChangeArrowheads="1"/>
          </p:cNvSpPr>
          <p:nvPr/>
        </p:nvSpPr>
        <p:spPr bwMode="auto">
          <a:xfrm>
            <a:off x="717709" y="6096549"/>
            <a:ext cx="139455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324,99</a:t>
            </a:r>
          </a:p>
        </p:txBody>
      </p:sp>
      <p:sp>
        <p:nvSpPr>
          <p:cNvPr id="219175" name="Text Box 39"/>
          <p:cNvSpPr txBox="1">
            <a:spLocks noChangeArrowheads="1"/>
          </p:cNvSpPr>
          <p:nvPr/>
        </p:nvSpPr>
        <p:spPr bwMode="auto">
          <a:xfrm>
            <a:off x="10278430" y="4952520"/>
            <a:ext cx="1204500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17,5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4,26</a:t>
            </a:r>
          </a:p>
        </p:txBody>
      </p:sp>
      <p:sp>
        <p:nvSpPr>
          <p:cNvPr id="219176" name="Line 40"/>
          <p:cNvSpPr>
            <a:spLocks noChangeShapeType="1"/>
          </p:cNvSpPr>
          <p:nvPr/>
        </p:nvSpPr>
        <p:spPr bwMode="auto">
          <a:xfrm>
            <a:off x="10179701" y="6096548"/>
            <a:ext cx="1200798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77" name="Text Box 41"/>
          <p:cNvSpPr txBox="1">
            <a:spLocks noChangeArrowheads="1"/>
          </p:cNvSpPr>
          <p:nvPr/>
        </p:nvSpPr>
        <p:spPr bwMode="auto">
          <a:xfrm>
            <a:off x="9884746" y="5257348"/>
            <a:ext cx="693575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78" name="Text Box 42"/>
          <p:cNvSpPr txBox="1">
            <a:spLocks noChangeArrowheads="1"/>
          </p:cNvSpPr>
          <p:nvPr/>
        </p:nvSpPr>
        <p:spPr bwMode="auto">
          <a:xfrm>
            <a:off x="10079737" y="6096549"/>
            <a:ext cx="1693211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21,76</a:t>
            </a:r>
          </a:p>
        </p:txBody>
      </p:sp>
      <p:sp>
        <p:nvSpPr>
          <p:cNvPr id="219179" name="Text Box 43"/>
          <p:cNvSpPr txBox="1">
            <a:spLocks noChangeArrowheads="1"/>
          </p:cNvSpPr>
          <p:nvPr/>
        </p:nvSpPr>
        <p:spPr bwMode="auto">
          <a:xfrm>
            <a:off x="3410557" y="2819962"/>
            <a:ext cx="1390853" cy="11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0,995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0,868</a:t>
            </a:r>
          </a:p>
        </p:txBody>
      </p:sp>
      <p:sp>
        <p:nvSpPr>
          <p:cNvPr id="219180" name="Line 44"/>
          <p:cNvSpPr>
            <a:spLocks noChangeShapeType="1"/>
          </p:cNvSpPr>
          <p:nvPr/>
        </p:nvSpPr>
        <p:spPr bwMode="auto">
          <a:xfrm>
            <a:off x="3413025" y="3962757"/>
            <a:ext cx="1189691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219181" name="Text Box 45"/>
          <p:cNvSpPr txBox="1">
            <a:spLocks noChangeArrowheads="1"/>
          </p:cNvSpPr>
          <p:nvPr/>
        </p:nvSpPr>
        <p:spPr bwMode="auto">
          <a:xfrm>
            <a:off x="3108198" y="3124790"/>
            <a:ext cx="697277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19182" name="Text Box 46"/>
          <p:cNvSpPr txBox="1">
            <a:spLocks noChangeArrowheads="1"/>
          </p:cNvSpPr>
          <p:nvPr/>
        </p:nvSpPr>
        <p:spPr bwMode="auto">
          <a:xfrm>
            <a:off x="3410557" y="3962757"/>
            <a:ext cx="1494519" cy="53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799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1,863</a:t>
            </a:r>
          </a:p>
        </p:txBody>
      </p:sp>
      <p:sp>
        <p:nvSpPr>
          <p:cNvPr id="219183" name="Text Box 47"/>
          <p:cNvSpPr txBox="1">
            <a:spLocks noChangeArrowheads="1"/>
          </p:cNvSpPr>
          <p:nvPr/>
        </p:nvSpPr>
        <p:spPr bwMode="auto">
          <a:xfrm>
            <a:off x="4406492" y="4342866"/>
            <a:ext cx="593611" cy="46739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vi-VN" sz="2332">
              <a:latin typeface="Times New Roman" panose="02020603050405020304" pitchFamily="18" charset="0"/>
            </a:endParaRPr>
          </a:p>
        </p:txBody>
      </p:sp>
      <p:sp>
        <p:nvSpPr>
          <p:cNvPr id="219184" name="Text Box 48"/>
          <p:cNvSpPr txBox="1">
            <a:spLocks noChangeArrowheads="1"/>
          </p:cNvSpPr>
          <p:nvPr/>
        </p:nvSpPr>
        <p:spPr bwMode="auto">
          <a:xfrm>
            <a:off x="4406492" y="4342866"/>
            <a:ext cx="693575" cy="46739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FFCC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2805" name="Picture 49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322" y="1060109"/>
            <a:ext cx="3109980" cy="136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06" name="Text Box 51"/>
          <p:cNvSpPr txBox="1">
            <a:spLocks noChangeArrowheads="1"/>
          </p:cNvSpPr>
          <p:nvPr/>
        </p:nvSpPr>
        <p:spPr bwMode="auto">
          <a:xfrm>
            <a:off x="2310957" y="1557458"/>
            <a:ext cx="8071139" cy="49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88" b="1" i="1">
                <a:solidFill>
                  <a:srgbClr val="0000FF"/>
                </a:solidFill>
                <a:latin typeface="Times New Roman" panose="02020603050405020304" pitchFamily="18" charset="0"/>
              </a:rPr>
              <a:t>Trò chơi : “Ai  đúng”</a:t>
            </a:r>
          </a:p>
        </p:txBody>
      </p:sp>
      <p:sp>
        <p:nvSpPr>
          <p:cNvPr id="219192" name="Text Box 56"/>
          <p:cNvSpPr txBox="1">
            <a:spLocks noChangeArrowheads="1"/>
          </p:cNvSpPr>
          <p:nvPr/>
        </p:nvSpPr>
        <p:spPr bwMode="auto">
          <a:xfrm>
            <a:off x="7590519" y="4342866"/>
            <a:ext cx="692340" cy="46739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vi-VN" sz="2332">
              <a:solidFill>
                <a:srgbClr val="FFCC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808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pic>
        <p:nvPicPr>
          <p:cNvPr id="32809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0" y="49365"/>
            <a:ext cx="1662359" cy="122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810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73" y="59238"/>
            <a:ext cx="1662358" cy="122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8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9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1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19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21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1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19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1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1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21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219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21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1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21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1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21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21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1" grpId="0"/>
      <p:bldP spid="219142" grpId="0"/>
      <p:bldP spid="219144" grpId="0" animBg="1"/>
      <p:bldP spid="219145" grpId="0" animBg="1"/>
      <p:bldP spid="219147" grpId="0"/>
      <p:bldP spid="219148" grpId="0"/>
      <p:bldP spid="219150" grpId="0"/>
      <p:bldP spid="219151" grpId="0"/>
      <p:bldP spid="219152" grpId="0"/>
      <p:bldP spid="219154" grpId="0" animBg="1"/>
      <p:bldP spid="219155" grpId="0" animBg="1"/>
      <p:bldP spid="219157" grpId="0"/>
      <p:bldP spid="219158" grpId="0" animBg="1"/>
      <p:bldP spid="219159" grpId="0"/>
      <p:bldP spid="219160" grpId="0"/>
      <p:bldP spid="219161" grpId="0" animBg="1"/>
      <p:bldP spid="219162" grpId="0" animBg="1"/>
      <p:bldP spid="219164" grpId="0" animBg="1"/>
      <p:bldP spid="219166" grpId="0"/>
      <p:bldP spid="219167" grpId="0" animBg="1"/>
      <p:bldP spid="219168" grpId="0"/>
      <p:bldP spid="219169" grpId="0"/>
      <p:bldP spid="219170" grpId="0"/>
      <p:bldP spid="219175" grpId="0"/>
      <p:bldP spid="219176" grpId="0" animBg="1"/>
      <p:bldP spid="219177" grpId="0"/>
      <p:bldP spid="219178" grpId="0"/>
      <p:bldP spid="219179" grpId="0"/>
      <p:bldP spid="219180" grpId="0" animBg="1"/>
      <p:bldP spid="219181" grpId="0"/>
      <p:bldP spid="219182" grpId="0"/>
      <p:bldP spid="219183" grpId="0" animBg="1"/>
      <p:bldP spid="219184" grpId="0" animBg="1"/>
      <p:bldP spid="2191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02875" y="5793398"/>
            <a:ext cx="1563744" cy="975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755211"/>
            <a:ext cx="5722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CÂU CÁ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3425360"/>
            <a:ext cx="1563744" cy="97536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9847" y="4180840"/>
            <a:ext cx="1563744" cy="9753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5829134"/>
            <a:ext cx="1563744" cy="975361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3860801" y="4180839"/>
            <a:ext cx="4854663" cy="1644232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 dirty="0">
                <a:solidFill>
                  <a:srgbClr val="FF0000"/>
                </a:solidFill>
              </a:rPr>
              <a:t>BẮT ĐẦU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02664" y="-9809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9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1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0,009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2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vi-VN" sz="4267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9m =               km</a:t>
            </a:r>
            <a:endParaRPr lang="vi-VN" altLang="vi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0,009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288976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9000</a:t>
              </a: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206515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90 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2206515" y="5169242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0,09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645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1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3,4 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2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 </a:t>
            </a:r>
          </a:p>
          <a:p>
            <a:r>
              <a:rPr lang="en-US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</a:t>
            </a:r>
            <a:r>
              <a:rPr lang="en-US" altLang="vi-VN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          </a:t>
            </a:r>
            <a:r>
              <a:rPr lang="en-US" altLang="vi-VN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vi-VN" altLang="vi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3,4 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288976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340</a:t>
              </a: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206515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30,4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2206515" y="5169242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304 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074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0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4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698" y="3530601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1" y="3020406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98" y="3181277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 flipH="1">
            <a:off x="12192000" y="5143842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18,07</a:t>
              </a:r>
              <a:endParaRPr lang="vi-VN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 defTabSz="1219170">
                <a:defRPr/>
              </a:pPr>
              <a:endPara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2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399" y="381000"/>
            <a:ext cx="5384801" cy="142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vi-VN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67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</a:p>
          <a:p>
            <a:r>
              <a:rPr lang="pt-BR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18km</a:t>
            </a:r>
            <a:r>
              <a:rPr lang="pt-BR" altLang="vi-VN" sz="44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7ha =        km</a:t>
            </a:r>
            <a:r>
              <a:rPr lang="pt-BR" altLang="vi-VN" sz="44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7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18,07</a:t>
              </a:r>
              <a:endParaRPr lang="vi-VN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3238842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1870000</a:t>
              </a: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192000" y="3645242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187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>
            <a:off x="-2844800" y="5257801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7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1807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621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1A2FC-281B-4473-83CC-409EA5DA0A50}"/>
              </a:ext>
            </a:extLst>
          </p:cNvPr>
          <p:cNvSpPr/>
          <p:nvPr/>
        </p:nvSpPr>
        <p:spPr>
          <a:xfrm>
            <a:off x="742211" y="550685"/>
            <a:ext cx="5948150" cy="220375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vi-VN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j-lt"/>
              </a:rPr>
              <a:t>KHÁM PHÁ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+mj-lt"/>
            </a:endParaRPr>
          </a:p>
        </p:txBody>
      </p:sp>
      <p:pic>
        <p:nvPicPr>
          <p:cNvPr id="6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r="1"/>
          <a:stretch>
            <a:fillRect/>
          </a:stretch>
        </p:blipFill>
        <p:spPr>
          <a:xfrm>
            <a:off x="4983109" y="2439185"/>
            <a:ext cx="7208891" cy="441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1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ChangeArrowheads="1"/>
          </p:cNvSpPr>
          <p:nvPr/>
        </p:nvSpPr>
        <p:spPr bwMode="auto">
          <a:xfrm>
            <a:off x="4818687" y="4045443"/>
            <a:ext cx="4482321" cy="53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Rectangle 33"/>
          <p:cNvSpPr>
            <a:spLocks noChangeArrowheads="1"/>
          </p:cNvSpPr>
          <p:nvPr/>
        </p:nvSpPr>
        <p:spPr bwMode="auto">
          <a:xfrm>
            <a:off x="917636" y="1295825"/>
            <a:ext cx="10361664" cy="98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265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18"/>
          <p:cNvSpPr txBox="1">
            <a:spLocks noChangeArrowheads="1"/>
          </p:cNvSpPr>
          <p:nvPr/>
        </p:nvSpPr>
        <p:spPr bwMode="auto">
          <a:xfrm>
            <a:off x="190741" y="182649"/>
            <a:ext cx="11810520" cy="297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4664" b="1">
                <a:solidFill>
                  <a:srgbClr val="FF0000"/>
                </a:solidFill>
                <a:latin typeface="Arial" panose="020B0604020202020204" pitchFamily="34" charset="0"/>
              </a:rPr>
              <a:t>a) Ví dụ 1: </a:t>
            </a:r>
            <a:r>
              <a:rPr lang="en-US" altLang="vi-VN" sz="4664" b="1">
                <a:solidFill>
                  <a:srgbClr val="0000FF"/>
                </a:solidFill>
                <a:latin typeface="Arial" panose="020B0604020202020204" pitchFamily="34" charset="0"/>
              </a:rPr>
              <a:t>Đường gấp khúc ABC có đoạn thẳng AB dài 1,84m và đoạn thẳng BC dài 2,45m. Hỏi đường gấp khúc đó dài bao nhiêu mét?	</a:t>
            </a:r>
          </a:p>
        </p:txBody>
      </p:sp>
      <p:sp>
        <p:nvSpPr>
          <p:cNvPr id="5125" name="Rectangle 36"/>
          <p:cNvSpPr>
            <a:spLocks noChangeArrowheads="1"/>
          </p:cNvSpPr>
          <p:nvPr/>
        </p:nvSpPr>
        <p:spPr bwMode="auto">
          <a:xfrm>
            <a:off x="-49913" y="-46897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123878" y="1021850"/>
            <a:ext cx="649516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818687" y="4045443"/>
            <a:ext cx="4482321" cy="53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8" name="Rectangle 31"/>
          <p:cNvSpPr>
            <a:spLocks noChangeArrowheads="1"/>
          </p:cNvSpPr>
          <p:nvPr/>
        </p:nvSpPr>
        <p:spPr bwMode="auto">
          <a:xfrm rot="-489985">
            <a:off x="6908050" y="4613137"/>
            <a:ext cx="1791941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9" name="Rectangle 7"/>
          <p:cNvSpPr>
            <a:spLocks noChangeArrowheads="1"/>
          </p:cNvSpPr>
          <p:nvPr/>
        </p:nvSpPr>
        <p:spPr bwMode="auto">
          <a:xfrm>
            <a:off x="4818687" y="4045443"/>
            <a:ext cx="4482321" cy="53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0" name="Rectangle 31"/>
          <p:cNvSpPr>
            <a:spLocks noChangeArrowheads="1"/>
          </p:cNvSpPr>
          <p:nvPr/>
        </p:nvSpPr>
        <p:spPr bwMode="auto">
          <a:xfrm rot="-489985">
            <a:off x="6908050" y="4613137"/>
            <a:ext cx="1791941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vi-VN" altLang="vi-VN" sz="4664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45" name="Straight Connector 44"/>
          <p:cNvCxnSpPr>
            <a:cxnSpLocks noChangeShapeType="1"/>
          </p:cNvCxnSpPr>
          <p:nvPr/>
        </p:nvCxnSpPr>
        <p:spPr bwMode="auto">
          <a:xfrm>
            <a:off x="4506454" y="4794553"/>
            <a:ext cx="3047041" cy="0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Connector 45"/>
          <p:cNvCxnSpPr>
            <a:cxnSpLocks noChangeShapeType="1"/>
          </p:cNvCxnSpPr>
          <p:nvPr/>
        </p:nvCxnSpPr>
        <p:spPr bwMode="auto">
          <a:xfrm flipV="1">
            <a:off x="7543622" y="3037168"/>
            <a:ext cx="2415171" cy="1714191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7" name="Group 17"/>
          <p:cNvGrpSpPr>
            <a:grpSpLocks/>
          </p:cNvGrpSpPr>
          <p:nvPr/>
        </p:nvGrpSpPr>
        <p:grpSpPr bwMode="auto">
          <a:xfrm>
            <a:off x="3632698" y="2738140"/>
            <a:ext cx="7445441" cy="2733451"/>
            <a:chOff x="609600" y="3546031"/>
            <a:chExt cx="3339899" cy="1944946"/>
          </a:xfrm>
        </p:grpSpPr>
        <p:sp>
          <p:nvSpPr>
            <p:cNvPr id="5146" name="TextBox 14"/>
            <p:cNvSpPr txBox="1">
              <a:spLocks noChangeArrowheads="1"/>
            </p:cNvSpPr>
            <p:nvPr/>
          </p:nvSpPr>
          <p:spPr bwMode="auto">
            <a:xfrm>
              <a:off x="609600" y="4495265"/>
              <a:ext cx="304800" cy="576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5147" name="TextBox 15"/>
            <p:cNvSpPr txBox="1">
              <a:spLocks noChangeArrowheads="1"/>
            </p:cNvSpPr>
            <p:nvPr/>
          </p:nvSpPr>
          <p:spPr bwMode="auto">
            <a:xfrm>
              <a:off x="2368082" y="4914567"/>
              <a:ext cx="304800" cy="576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5148" name="TextBox 16"/>
            <p:cNvSpPr txBox="1">
              <a:spLocks noChangeArrowheads="1"/>
            </p:cNvSpPr>
            <p:nvPr/>
          </p:nvSpPr>
          <p:spPr bwMode="auto">
            <a:xfrm rot="386831">
              <a:off x="3657600" y="3546031"/>
              <a:ext cx="291899" cy="576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664" b="1">
                  <a:latin typeface="Times New Roman" panose="02020603050405020304" pitchFamily="18" charset="0"/>
                </a:rPr>
                <a:t>C</a:t>
              </a:r>
            </a:p>
          </p:txBody>
        </p:sp>
      </p:grpSp>
      <p:cxnSp>
        <p:nvCxnSpPr>
          <p:cNvPr id="58" name="Straight Connector 57"/>
          <p:cNvCxnSpPr/>
          <p:nvPr/>
        </p:nvCxnSpPr>
        <p:spPr>
          <a:xfrm>
            <a:off x="385731" y="1672232"/>
            <a:ext cx="698511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ight Brace 22"/>
          <p:cNvSpPr>
            <a:spLocks/>
          </p:cNvSpPr>
          <p:nvPr/>
        </p:nvSpPr>
        <p:spPr bwMode="auto">
          <a:xfrm rot="-5400000">
            <a:off x="5735637" y="3082829"/>
            <a:ext cx="380109" cy="2838474"/>
          </a:xfrm>
          <a:prstGeom prst="rightBrace">
            <a:avLst>
              <a:gd name="adj1" fmla="val 7122"/>
              <a:gd name="adj2" fmla="val 50000"/>
            </a:avLst>
          </a:prstGeom>
          <a:noFill/>
          <a:ln w="762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4664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4415130" y="3802322"/>
            <a:ext cx="3032231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 1,84 m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8724674" y="1672232"/>
            <a:ext cx="312849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53680" y="2421342"/>
            <a:ext cx="416145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ight Brace 65"/>
          <p:cNvSpPr>
            <a:spLocks/>
          </p:cNvSpPr>
          <p:nvPr/>
        </p:nvSpPr>
        <p:spPr bwMode="auto">
          <a:xfrm rot="-7384914">
            <a:off x="8382206" y="2114664"/>
            <a:ext cx="535608" cy="3071722"/>
          </a:xfrm>
          <a:prstGeom prst="rightBrace">
            <a:avLst>
              <a:gd name="adj1" fmla="val 8310"/>
              <a:gd name="adj2" fmla="val 47125"/>
            </a:avLst>
          </a:prstGeom>
          <a:noFill/>
          <a:ln w="762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4664">
              <a:latin typeface="Times New Roman" panose="02020603050405020304" pitchFamily="18" charset="0"/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 rot="-2132975">
            <a:off x="6935201" y="2748668"/>
            <a:ext cx="2576841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2,45m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5846708" y="2421342"/>
            <a:ext cx="600645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85731" y="3161813"/>
            <a:ext cx="520674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Arc 33"/>
          <p:cNvSpPr>
            <a:spLocks noChangeArrowheads="1"/>
          </p:cNvSpPr>
          <p:nvPr/>
        </p:nvSpPr>
        <p:spPr bwMode="auto">
          <a:xfrm rot="10317574">
            <a:off x="4486709" y="3781341"/>
            <a:ext cx="5817638" cy="1747513"/>
          </a:xfrm>
          <a:custGeom>
            <a:avLst/>
            <a:gdLst>
              <a:gd name="T0" fmla="*/ 2147483647 w 2792412"/>
              <a:gd name="T1" fmla="*/ 0 h 1300162"/>
              <a:gd name="T2" fmla="*/ 2147483647 w 2792412"/>
              <a:gd name="T3" fmla="*/ 145309454 h 1300162"/>
              <a:gd name="T4" fmla="*/ 2147483647 w 2792412"/>
              <a:gd name="T5" fmla="*/ 145309454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6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6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7620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107481" tIns="53741" rIns="107481" bIns="53741" anchor="ctr"/>
          <a:lstStyle/>
          <a:p>
            <a:endParaRPr lang="en-US" sz="1399"/>
          </a:p>
        </p:txBody>
      </p:sp>
      <p:sp>
        <p:nvSpPr>
          <p:cNvPr id="73" name="Arc 30"/>
          <p:cNvSpPr>
            <a:spLocks noChangeArrowheads="1"/>
          </p:cNvSpPr>
          <p:nvPr/>
        </p:nvSpPr>
        <p:spPr bwMode="auto">
          <a:xfrm rot="3649928">
            <a:off x="7435637" y="2283737"/>
            <a:ext cx="1361233" cy="4971032"/>
          </a:xfrm>
          <a:custGeom>
            <a:avLst/>
            <a:gdLst>
              <a:gd name="T0" fmla="*/ 2147483647 w 457200"/>
              <a:gd name="T1" fmla="*/ 0 h 2759075"/>
              <a:gd name="T2" fmla="*/ 2147483647 w 457200"/>
              <a:gd name="T3" fmla="*/ 2147483647 h 2759075"/>
              <a:gd name="T4" fmla="*/ 2147483647 w 457200"/>
              <a:gd name="T5" fmla="*/ 2147483647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76200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81" tIns="53741" rIns="107481" bIns="53741" anchor="ctr"/>
          <a:lstStyle/>
          <a:p>
            <a:endParaRPr lang="en-US" sz="1399"/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 rot="-206493">
            <a:off x="7417742" y="5555672"/>
            <a:ext cx="1793175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>
                <a:latin typeface="Times New Roman" panose="02020603050405020304" pitchFamily="18" charset="0"/>
              </a:rPr>
              <a:t> </a:t>
            </a:r>
            <a:r>
              <a:rPr lang="en-US" altLang="vi-VN" sz="4664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3880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0" grpId="0" animBg="1"/>
      <p:bldP spid="61" grpId="0"/>
      <p:bldP spid="66" grpId="0" animBg="1"/>
      <p:bldP spid="72" grpId="0" animBg="1"/>
      <p:bldP spid="73" grpId="0" animBg="1"/>
      <p:bldP spid="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ChangeArrowheads="1"/>
          </p:cNvSpPr>
          <p:nvPr/>
        </p:nvSpPr>
        <p:spPr bwMode="auto">
          <a:xfrm>
            <a:off x="950958" y="1293357"/>
            <a:ext cx="2987802" cy="53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vi-VN" altLang="vi-VN" sz="3732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9"/>
          <p:cNvSpPr>
            <a:spLocks noChangeArrowheads="1"/>
          </p:cNvSpPr>
          <p:nvPr/>
        </p:nvSpPr>
        <p:spPr bwMode="auto">
          <a:xfrm>
            <a:off x="8185364" y="4345334"/>
            <a:ext cx="1095898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vi-VN" altLang="vi-VN" sz="3732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8" name="Rectangle 31"/>
          <p:cNvSpPr>
            <a:spLocks noChangeArrowheads="1"/>
          </p:cNvSpPr>
          <p:nvPr/>
        </p:nvSpPr>
        <p:spPr bwMode="auto">
          <a:xfrm rot="-489985">
            <a:off x="3041556" y="1903012"/>
            <a:ext cx="1195861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vi-VN" altLang="vi-VN" sz="3732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9" name="Rectangle 33"/>
          <p:cNvSpPr>
            <a:spLocks noChangeArrowheads="1"/>
          </p:cNvSpPr>
          <p:nvPr/>
        </p:nvSpPr>
        <p:spPr bwMode="auto">
          <a:xfrm>
            <a:off x="917636" y="1295825"/>
            <a:ext cx="9434841" cy="98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265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494334" y="2038765"/>
            <a:ext cx="2126387" cy="2468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 flipV="1">
            <a:off x="2620720" y="1281016"/>
            <a:ext cx="1704319" cy="760217"/>
          </a:xfrm>
          <a:prstGeom prst="line">
            <a:avLst/>
          </a:prstGeom>
          <a:noFill/>
          <a:ln w="762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95677" y="819456"/>
            <a:ext cx="4713101" cy="1808795"/>
            <a:chOff x="609600" y="3581455"/>
            <a:chExt cx="3276600" cy="1808995"/>
          </a:xfrm>
        </p:grpSpPr>
        <p:sp>
          <p:nvSpPr>
            <p:cNvPr id="6181" name="TextBox 14"/>
            <p:cNvSpPr txBox="1">
              <a:spLocks noChangeArrowheads="1"/>
            </p:cNvSpPr>
            <p:nvPr/>
          </p:nvSpPr>
          <p:spPr bwMode="auto">
            <a:xfrm>
              <a:off x="609600" y="4495265"/>
              <a:ext cx="304800" cy="666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732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182" name="TextBox 15"/>
            <p:cNvSpPr txBox="1">
              <a:spLocks noChangeArrowheads="1"/>
            </p:cNvSpPr>
            <p:nvPr/>
          </p:nvSpPr>
          <p:spPr bwMode="auto">
            <a:xfrm>
              <a:off x="2362200" y="4723719"/>
              <a:ext cx="304800" cy="666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732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183" name="TextBox 16"/>
            <p:cNvSpPr txBox="1">
              <a:spLocks noChangeArrowheads="1"/>
            </p:cNvSpPr>
            <p:nvPr/>
          </p:nvSpPr>
          <p:spPr bwMode="auto">
            <a:xfrm>
              <a:off x="3657600" y="3581455"/>
              <a:ext cx="228600" cy="666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3732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47401" y="1050236"/>
            <a:ext cx="2020253" cy="68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799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732" b="1">
                <a:solidFill>
                  <a:srgbClr val="FF0000"/>
                </a:solidFill>
                <a:latin typeface="Times New Roman" panose="02020603050405020304" pitchFamily="18" charset="0"/>
              </a:rPr>
              <a:t>1,84 m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 rot="-206493">
            <a:off x="2408452" y="2360676"/>
            <a:ext cx="1194627" cy="68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799">
                <a:latin typeface="Times New Roman" panose="02020603050405020304" pitchFamily="18" charset="0"/>
              </a:rPr>
              <a:t> </a:t>
            </a:r>
            <a:r>
              <a:rPr lang="en-US" altLang="vi-VN" sz="3732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r>
              <a:rPr lang="en-US" altLang="vi-VN" sz="3732" b="1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</a:p>
        </p:txBody>
      </p:sp>
      <p:sp>
        <p:nvSpPr>
          <p:cNvPr id="18" name="Right Brace 17"/>
          <p:cNvSpPr>
            <a:spLocks/>
          </p:cNvSpPr>
          <p:nvPr/>
        </p:nvSpPr>
        <p:spPr bwMode="auto">
          <a:xfrm rot="-6751564">
            <a:off x="3080430" y="362213"/>
            <a:ext cx="488711" cy="1961016"/>
          </a:xfrm>
          <a:prstGeom prst="rightBrace">
            <a:avLst>
              <a:gd name="adj1" fmla="val 8285"/>
              <a:gd name="adj2" fmla="val 50000"/>
            </a:avLst>
          </a:prstGeom>
          <a:noFill/>
          <a:ln w="762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-1355421">
            <a:off x="2182609" y="346594"/>
            <a:ext cx="1717894" cy="68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732" b="1">
                <a:solidFill>
                  <a:srgbClr val="FF0000"/>
                </a:solidFill>
                <a:latin typeface="Times New Roman" panose="02020603050405020304" pitchFamily="18" charset="0"/>
              </a:rPr>
              <a:t>2,45m</a:t>
            </a:r>
          </a:p>
        </p:txBody>
      </p:sp>
      <p:sp>
        <p:nvSpPr>
          <p:cNvPr id="24" name="Arc 30"/>
          <p:cNvSpPr>
            <a:spLocks noChangeArrowheads="1"/>
          </p:cNvSpPr>
          <p:nvPr/>
        </p:nvSpPr>
        <p:spPr bwMode="auto">
          <a:xfrm rot="4062836">
            <a:off x="2828053" y="825626"/>
            <a:ext cx="598547" cy="2805153"/>
          </a:xfrm>
          <a:custGeom>
            <a:avLst/>
            <a:gdLst>
              <a:gd name="T0" fmla="*/ 24860166 w 457200"/>
              <a:gd name="T1" fmla="*/ 0 h 2759075"/>
              <a:gd name="T2" fmla="*/ 24859989 w 457200"/>
              <a:gd name="T3" fmla="*/ 17917332 h 2759075"/>
              <a:gd name="T4" fmla="*/ 49719920 w 457200"/>
              <a:gd name="T5" fmla="*/ 17917332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76200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81" tIns="53741" rIns="107481" bIns="53741" anchor="ctr"/>
          <a:lstStyle/>
          <a:p>
            <a:endParaRPr lang="en-US" sz="1399"/>
          </a:p>
        </p:txBody>
      </p:sp>
      <p:sp>
        <p:nvSpPr>
          <p:cNvPr id="25" name="Arc 33"/>
          <p:cNvSpPr>
            <a:spLocks noChangeArrowheads="1"/>
          </p:cNvSpPr>
          <p:nvPr/>
        </p:nvSpPr>
        <p:spPr bwMode="auto">
          <a:xfrm rot="10317574">
            <a:off x="498036" y="1274845"/>
            <a:ext cx="3849218" cy="1371106"/>
          </a:xfrm>
          <a:custGeom>
            <a:avLst/>
            <a:gdLst>
              <a:gd name="T0" fmla="*/ 390266974 w 2792412"/>
              <a:gd name="T1" fmla="*/ 0 h 1300162"/>
              <a:gd name="T2" fmla="*/ 390266389 w 2792412"/>
              <a:gd name="T3" fmla="*/ 16370652 h 1300162"/>
              <a:gd name="T4" fmla="*/ 780533077 w 2792412"/>
              <a:gd name="T5" fmla="*/ 16370652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6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6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7620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107481" tIns="53741" rIns="107481" bIns="53741" anchor="ctr"/>
          <a:lstStyle/>
          <a:p>
            <a:endParaRPr lang="en-US" sz="1399"/>
          </a:p>
        </p:txBody>
      </p:sp>
      <p:sp>
        <p:nvSpPr>
          <p:cNvPr id="26" name="Right Brace 22"/>
          <p:cNvSpPr>
            <a:spLocks/>
          </p:cNvSpPr>
          <p:nvPr/>
        </p:nvSpPr>
        <p:spPr bwMode="auto">
          <a:xfrm rot="-5400000">
            <a:off x="1250232" y="825009"/>
            <a:ext cx="380109" cy="1891904"/>
          </a:xfrm>
          <a:prstGeom prst="rightBrace">
            <a:avLst>
              <a:gd name="adj1" fmla="val 7097"/>
              <a:gd name="adj2" fmla="val 50000"/>
            </a:avLst>
          </a:prstGeom>
          <a:noFill/>
          <a:ln w="762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vi-VN" sz="1399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5024785" y="329510"/>
            <a:ext cx="4956222" cy="190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Ta phải thực hiện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phép cộng:</a:t>
            </a:r>
          </a:p>
        </p:txBody>
      </p:sp>
      <p:sp>
        <p:nvSpPr>
          <p:cNvPr id="42" name="Text Box 17"/>
          <p:cNvSpPr txBox="1">
            <a:spLocks noChangeArrowheads="1"/>
          </p:cNvSpPr>
          <p:nvPr/>
        </p:nvSpPr>
        <p:spPr bwMode="auto">
          <a:xfrm>
            <a:off x="2009832" y="3256841"/>
            <a:ext cx="6925877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2060"/>
                </a:solidFill>
                <a:latin typeface="Times New Roman" panose="02020603050405020304" pitchFamily="18" charset="0"/>
              </a:rPr>
              <a:t>Ta có:</a:t>
            </a: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 1,84 m =        cm</a:t>
            </a:r>
          </a:p>
        </p:txBody>
      </p:sp>
      <p:sp>
        <p:nvSpPr>
          <p:cNvPr id="54" name="Text Box 34"/>
          <p:cNvSpPr txBox="1">
            <a:spLocks noChangeArrowheads="1"/>
          </p:cNvSpPr>
          <p:nvPr/>
        </p:nvSpPr>
        <p:spPr bwMode="auto">
          <a:xfrm>
            <a:off x="3730194" y="4083701"/>
            <a:ext cx="4731613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2,45 m =         cm</a:t>
            </a:r>
          </a:p>
        </p:txBody>
      </p:sp>
      <p:sp>
        <p:nvSpPr>
          <p:cNvPr id="56" name="Text Box 36"/>
          <p:cNvSpPr txBox="1">
            <a:spLocks noChangeArrowheads="1"/>
          </p:cNvSpPr>
          <p:nvPr/>
        </p:nvSpPr>
        <p:spPr bwMode="auto">
          <a:xfrm>
            <a:off x="3896800" y="2434918"/>
            <a:ext cx="6119997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1,84  + 2,45 = ? (m)</a:t>
            </a:r>
          </a:p>
        </p:txBody>
      </p:sp>
      <p:sp>
        <p:nvSpPr>
          <p:cNvPr id="6164" name="Rectangle 36"/>
          <p:cNvSpPr>
            <a:spLocks noChangeArrowheads="1"/>
          </p:cNvSpPr>
          <p:nvPr/>
        </p:nvSpPr>
        <p:spPr bwMode="auto">
          <a:xfrm>
            <a:off x="120395" y="0"/>
            <a:ext cx="1195121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481" tIns="53741" rIns="107481" bIns="53741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1399">
              <a:latin typeface="Times New Roman" panose="02020603050405020304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154004" y="3227222"/>
            <a:ext cx="1208202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</a:t>
            </a:r>
            <a:endParaRPr lang="vi-VN" altLang="vi-VN" sz="4664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6119448" y="4009654"/>
            <a:ext cx="1573502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245</a:t>
            </a:r>
            <a:endParaRPr lang="vi-VN" altLang="vi-VN" sz="4664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25"/>
          <p:cNvSpPr txBox="1">
            <a:spLocks noChangeArrowheads="1"/>
          </p:cNvSpPr>
          <p:nvPr/>
        </p:nvSpPr>
        <p:spPr bwMode="auto">
          <a:xfrm>
            <a:off x="9981007" y="3154409"/>
            <a:ext cx="1295825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184</a:t>
            </a:r>
          </a:p>
        </p:txBody>
      </p:sp>
      <p:sp>
        <p:nvSpPr>
          <p:cNvPr id="40" name="Text Box 26"/>
          <p:cNvSpPr txBox="1">
            <a:spLocks noChangeArrowheads="1"/>
          </p:cNvSpPr>
          <p:nvPr/>
        </p:nvSpPr>
        <p:spPr bwMode="auto">
          <a:xfrm>
            <a:off x="9981007" y="3950416"/>
            <a:ext cx="1116318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245</a:t>
            </a: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9106017" y="3506133"/>
            <a:ext cx="520798" cy="1065574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219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45" name="Text Box 33"/>
          <p:cNvSpPr txBox="1">
            <a:spLocks noChangeArrowheads="1"/>
          </p:cNvSpPr>
          <p:nvPr/>
        </p:nvSpPr>
        <p:spPr bwMode="auto">
          <a:xfrm>
            <a:off x="10965835" y="5254879"/>
            <a:ext cx="1443919" cy="7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(cm) </a:t>
            </a:r>
          </a:p>
        </p:txBody>
      </p:sp>
      <p:sp>
        <p:nvSpPr>
          <p:cNvPr id="46" name="Line 28"/>
          <p:cNvSpPr>
            <a:spLocks noChangeShapeType="1"/>
          </p:cNvSpPr>
          <p:nvPr/>
        </p:nvSpPr>
        <p:spPr bwMode="auto">
          <a:xfrm flipV="1">
            <a:off x="9987178" y="4805660"/>
            <a:ext cx="1289654" cy="0"/>
          </a:xfrm>
          <a:prstGeom prst="line">
            <a:avLst/>
          </a:prstGeom>
          <a:noFill/>
          <a:ln w="1016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481" tIns="53741" rIns="107481" bIns="53741"/>
          <a:lstStyle/>
          <a:p>
            <a:endParaRPr lang="en-US" sz="1399"/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10503040" y="4783446"/>
            <a:ext cx="696043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198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52" name="Text Box 30"/>
          <p:cNvSpPr txBox="1">
            <a:spLocks noChangeArrowheads="1"/>
          </p:cNvSpPr>
          <p:nvPr/>
        </p:nvSpPr>
        <p:spPr bwMode="auto">
          <a:xfrm>
            <a:off x="10289537" y="4805660"/>
            <a:ext cx="497350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3" name="Text Box 31"/>
          <p:cNvSpPr txBox="1">
            <a:spLocks noChangeArrowheads="1"/>
          </p:cNvSpPr>
          <p:nvPr/>
        </p:nvSpPr>
        <p:spPr bwMode="auto">
          <a:xfrm>
            <a:off x="9930409" y="4798255"/>
            <a:ext cx="398620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6175" name="Rectangle 19"/>
          <p:cNvSpPr>
            <a:spLocks noChangeArrowheads="1"/>
          </p:cNvSpPr>
          <p:nvPr/>
        </p:nvSpPr>
        <p:spPr bwMode="auto">
          <a:xfrm>
            <a:off x="8037270" y="4451468"/>
            <a:ext cx="1095898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vi-VN" altLang="vi-VN" sz="3732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76" name="Rectangle 23"/>
          <p:cNvSpPr>
            <a:spLocks noChangeArrowheads="1"/>
          </p:cNvSpPr>
          <p:nvPr/>
        </p:nvSpPr>
        <p:spPr bwMode="auto">
          <a:xfrm>
            <a:off x="8408739" y="4984607"/>
            <a:ext cx="1394555" cy="6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vi-VN" sz="3732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9" name="Text Box 22"/>
          <p:cNvSpPr txBox="1">
            <a:spLocks noChangeArrowheads="1"/>
          </p:cNvSpPr>
          <p:nvPr/>
        </p:nvSpPr>
        <p:spPr bwMode="auto">
          <a:xfrm>
            <a:off x="3795602" y="5093210"/>
            <a:ext cx="4704462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002060"/>
                </a:solidFill>
                <a:latin typeface="Times New Roman" panose="02020603050405020304" pitchFamily="18" charset="0"/>
              </a:rPr>
              <a:t>429 cm =           m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6398359" y="5137638"/>
            <a:ext cx="1573502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81" tIns="53741" rIns="107481" bIns="5374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</a:t>
            </a:r>
            <a:endParaRPr lang="vi-VN" altLang="vi-VN" sz="4664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Box 23"/>
          <p:cNvSpPr txBox="1">
            <a:spLocks noChangeArrowheads="1"/>
          </p:cNvSpPr>
          <p:nvPr/>
        </p:nvSpPr>
        <p:spPr bwMode="auto">
          <a:xfrm>
            <a:off x="2736728" y="5891685"/>
            <a:ext cx="8411756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Vậy: 1,84 + 2,45 =           (m)</a:t>
            </a:r>
          </a:p>
        </p:txBody>
      </p:sp>
      <p:sp>
        <p:nvSpPr>
          <p:cNvPr id="44" name="Text Box 23"/>
          <p:cNvSpPr txBox="1">
            <a:spLocks noChangeArrowheads="1"/>
          </p:cNvSpPr>
          <p:nvPr/>
        </p:nvSpPr>
        <p:spPr bwMode="auto">
          <a:xfrm>
            <a:off x="7592987" y="5891685"/>
            <a:ext cx="1513030" cy="8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467" tIns="53734" rIns="107467" bIns="5373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664" b="1">
                <a:solidFill>
                  <a:srgbClr val="C00000"/>
                </a:solidFill>
                <a:latin typeface="Times New Roman" panose="02020603050405020304" pitchFamily="18" charset="0"/>
              </a:rPr>
              <a:t>4,29</a:t>
            </a:r>
            <a:r>
              <a:rPr lang="en-US" altLang="vi-VN" sz="4664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29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24" grpId="0" animBg="1"/>
      <p:bldP spid="25" grpId="0" animBg="1"/>
      <p:bldP spid="26" grpId="0" animBg="1"/>
      <p:bldP spid="41" grpId="0"/>
      <p:bldP spid="42" grpId="0"/>
      <p:bldP spid="54" grpId="0"/>
      <p:bldP spid="56" grpId="0" build="allAtOnce"/>
      <p:bldP spid="36" grpId="0"/>
      <p:bldP spid="37" grpId="0"/>
      <p:bldP spid="39" grpId="0"/>
      <p:bldP spid="45" grpId="0"/>
      <p:bldP spid="46" grpId="0" animBg="1"/>
      <p:bldP spid="47" grpId="0"/>
      <p:bldP spid="52" grpId="0"/>
      <p:bldP spid="53" grpId="0"/>
      <p:bldP spid="59" grpId="0"/>
      <p:bldP spid="60" grpId="0"/>
      <p:bldP spid="61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987</Words>
  <Application>Microsoft Office PowerPoint</Application>
  <PresentationFormat>Widescreen</PresentationFormat>
  <Paragraphs>296</Paragraphs>
  <Slides>29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Ngô Giang</cp:lastModifiedBy>
  <cp:revision>19</cp:revision>
  <dcterms:created xsi:type="dcterms:W3CDTF">2021-10-08T02:47:48Z</dcterms:created>
  <dcterms:modified xsi:type="dcterms:W3CDTF">2023-04-10T13:53:33Z</dcterms:modified>
</cp:coreProperties>
</file>