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4"/>
  </p:notesMasterIdLst>
  <p:sldIdLst>
    <p:sldId id="290" r:id="rId2"/>
    <p:sldId id="273" r:id="rId3"/>
    <p:sldId id="287" r:id="rId4"/>
    <p:sldId id="275" r:id="rId5"/>
    <p:sldId id="276" r:id="rId6"/>
    <p:sldId id="289" r:id="rId7"/>
    <p:sldId id="277" r:id="rId8"/>
    <p:sldId id="278" r:id="rId9"/>
    <p:sldId id="279" r:id="rId10"/>
    <p:sldId id="280" r:id="rId11"/>
    <p:sldId id="286" r:id="rId12"/>
    <p:sldId id="282" r:id="rId13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CC33"/>
    <a:srgbClr val="820082"/>
    <a:srgbClr val="990099"/>
    <a:srgbClr val="CC0000"/>
    <a:srgbClr val="006600"/>
    <a:srgbClr val="00CC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013857E-934F-4989-9814-28DA9BE4D1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D8E07-B37A-4CEE-9A70-F431A504D37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93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534C8F-72AF-4604-ACDB-612C43F9CB2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102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BDC45E-BDDF-4B2F-86B0-E79703BE173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232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04987-F206-4EF1-9331-02900ADA4E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28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74C610-06A8-4C4D-A7F7-2BAA4BDE53E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93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C93A78-B7B4-4A7D-9E4D-AF8953A6C0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43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039934-6CBF-4DFC-B65B-35DA789AFC0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28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B253A4-9DCB-481F-BF0D-6FBF7CF634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637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06003E-3B6B-4E95-A7CF-99C269E0C9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599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D1D8B1-6E73-4FF1-87E2-D2FD97235B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3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FAE57E-2617-4B4C-AC4B-57FCFABC8D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209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25FA75-9BC5-46CC-ABF4-6719F9A5F9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496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98C441-29E5-446C-8ECD-BDF197C01D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3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5EFACBD1-4234-5F28-A96D-3EBD06C2F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280" y="5562600"/>
            <a:ext cx="7291388" cy="218003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prstTxWarp prst="textArchUp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en-US" sz="6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GIẢNG ĐIỆN TỬ</a:t>
            </a:r>
            <a:endParaRPr lang="en-US" altLang="en-US" sz="6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altLang="en-US" sz="6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altLang="en-US" sz="6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altLang="en-US" sz="6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5">
            <a:extLst>
              <a:ext uri="{FF2B5EF4-FFF2-40B4-BE49-F238E27FC236}">
                <a16:creationId xmlns:a16="http://schemas.microsoft.com/office/drawing/2014/main" id="{43646F5C-F511-A836-00C9-5D2C61572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1552" y="681554"/>
            <a:ext cx="58293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21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altLang="en-US" sz="21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TIỂU HỌC NGÔ THÌ NHẬM</a:t>
            </a:r>
          </a:p>
        </p:txBody>
      </p:sp>
      <p:pic>
        <p:nvPicPr>
          <p:cNvPr id="3078" name="Picture 4">
            <a:extLst>
              <a:ext uri="{FF2B5EF4-FFF2-40B4-BE49-F238E27FC236}">
                <a16:creationId xmlns:a16="http://schemas.microsoft.com/office/drawing/2014/main" id="{53FA3D7A-987F-6F3D-FB18-CA5270F05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979" y="1130127"/>
            <a:ext cx="1123950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Box 6">
            <a:extLst>
              <a:ext uri="{FF2B5EF4-FFF2-40B4-BE49-F238E27FC236}">
                <a16:creationId xmlns:a16="http://schemas.microsoft.com/office/drawing/2014/main" id="{72B6BAA8-02A4-0F6B-35B3-8E7327EB3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6180" y="4267200"/>
            <a:ext cx="3429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: </a:t>
            </a:r>
            <a:r>
              <a:rPr lang="en-US" altLang="en-US" sz="4000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altLang="en-US" sz="4000">
              <a:solidFill>
                <a:srgbClr val="003399"/>
              </a:solidFill>
              <a:cs typeface="Arial" panose="020B0604020202020204" pitchFamily="34" charset="0"/>
            </a:endParaRPr>
          </a:p>
        </p:txBody>
      </p:sp>
      <p:sp>
        <p:nvSpPr>
          <p:cNvPr id="3077" name="TextBox 8">
            <a:extLst>
              <a:ext uri="{FF2B5EF4-FFF2-40B4-BE49-F238E27FC236}">
                <a16:creationId xmlns:a16="http://schemas.microsoft.com/office/drawing/2014/main" id="{458D26DA-F5D0-E6F1-91AC-3E24E9B7C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8156" y="3559314"/>
            <a:ext cx="661559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môn : </a:t>
            </a:r>
            <a:r>
              <a:rPr lang="en-US" altLang="en-US" sz="4000" b="1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  <a:endParaRPr lang="en-US" altLang="en-US" sz="4000" b="1">
              <a:solidFill>
                <a:srgbClr val="99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756135"/>
      </p:ext>
    </p:extLst>
  </p:cSld>
  <p:clrMapOvr>
    <a:masterClrMapping/>
  </p:clrMapOvr>
  <p:transition spd="slow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3200400" y="533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Luyện từ và câu</a:t>
            </a: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609600" y="10668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42: 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NỐI CÁC VẾ CÂU GHÉP BẰNG QUAN HỆ TỪ</a:t>
            </a: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228600" y="1828800"/>
            <a:ext cx="8520113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800" b="1" u="sng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4:</a:t>
            </a:r>
            <a:r>
              <a:rPr lang="en-US" sz="2800" b="1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Thêm vào chỗ trống một vế câu thích hợp để tạo thành câu ghép chỉ nguyên nhân – kết quả:</a:t>
            </a:r>
          </a:p>
        </p:txBody>
      </p:sp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228600" y="3533775"/>
            <a:ext cx="868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a) Vì bạn Dũng không thuộc bài ….</a:t>
            </a:r>
            <a:endParaRPr lang="en-US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8311" name="Text Box 7"/>
          <p:cNvSpPr txBox="1">
            <a:spLocks noChangeArrowheads="1"/>
          </p:cNvSpPr>
          <p:nvPr/>
        </p:nvSpPr>
        <p:spPr bwMode="auto">
          <a:xfrm>
            <a:off x="228600" y="4324350"/>
            <a:ext cx="868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b) Do nó chủ quan ….</a:t>
            </a:r>
            <a:endParaRPr lang="en-US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8313" name="Text Box 9"/>
          <p:cNvSpPr txBox="1">
            <a:spLocks noChangeArrowheads="1"/>
          </p:cNvSpPr>
          <p:nvPr/>
        </p:nvSpPr>
        <p:spPr bwMode="auto">
          <a:xfrm>
            <a:off x="228600" y="5105400"/>
            <a:ext cx="8686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c) …. nên BÍch Vân đã có nhiều tiến bộ trong học tập.</a:t>
            </a:r>
            <a:endParaRPr lang="en-US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98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9" grpId="0"/>
      <p:bldP spid="98310" grpId="0"/>
      <p:bldP spid="983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3124200" y="4572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Luyện từ và câu</a:t>
            </a:r>
          </a:p>
        </p:txBody>
      </p:sp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609600" y="936625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42: 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NỐI CÁC VẾ CÂU GHÉP BẰNG QUAN HỆ TỪ</a:t>
            </a:r>
          </a:p>
        </p:txBody>
      </p:sp>
      <p:sp>
        <p:nvSpPr>
          <p:cNvPr id="107525" name="Text Box 5"/>
          <p:cNvSpPr txBox="1">
            <a:spLocks noChangeArrowheads="1"/>
          </p:cNvSpPr>
          <p:nvPr/>
        </p:nvSpPr>
        <p:spPr bwMode="auto">
          <a:xfrm>
            <a:off x="228600" y="1600200"/>
            <a:ext cx="8520113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600" b="1" u="sng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4:</a:t>
            </a:r>
            <a:r>
              <a:rPr lang="en-US" sz="2600" b="1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Thêm vào chỗ trống một vế câu thích hợp để tạo thành câu ghép chỉ nguyên nhân – kết quả:</a:t>
            </a:r>
          </a:p>
        </p:txBody>
      </p:sp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228600" y="2451100"/>
            <a:ext cx="868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a) 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Vì</a:t>
            </a: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bạn Dũng không thuộc bài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nên</a:t>
            </a: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bạn ấy bị điểm kém.</a:t>
            </a:r>
            <a:endParaRPr lang="en-US" sz="16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07527" name="Text Box 7"/>
          <p:cNvSpPr txBox="1">
            <a:spLocks noChangeArrowheads="1"/>
          </p:cNvSpPr>
          <p:nvPr/>
        </p:nvSpPr>
        <p:spPr bwMode="auto">
          <a:xfrm>
            <a:off x="228600" y="3581400"/>
            <a:ext cx="868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b) 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Do</a:t>
            </a: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nó chủ quan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nên</a:t>
            </a: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nó bị điểm kém.</a:t>
            </a:r>
            <a:endParaRPr lang="en-US" sz="16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07528" name="Text Box 8"/>
          <p:cNvSpPr txBox="1">
            <a:spLocks noChangeArrowheads="1"/>
          </p:cNvSpPr>
          <p:nvPr/>
        </p:nvSpPr>
        <p:spPr bwMode="auto">
          <a:xfrm>
            <a:off x="228600" y="4953000"/>
            <a:ext cx="86868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c)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Nhờ</a:t>
            </a: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cả tổ tận tình giúp đỡ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nên</a:t>
            </a: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Bích Vân đã có nhiều tiến bộ trong học tập.</a:t>
            </a:r>
            <a:endParaRPr lang="en-US" sz="16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07529" name="Text Box 9"/>
          <p:cNvSpPr txBox="1">
            <a:spLocks noChangeArrowheads="1"/>
          </p:cNvSpPr>
          <p:nvPr/>
        </p:nvSpPr>
        <p:spPr bwMode="auto">
          <a:xfrm>
            <a:off x="101600" y="2892425"/>
            <a:ext cx="868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Vì</a:t>
            </a: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bạn Dũng không thuộc bài, cả tổ mất điểm thi đua.</a:t>
            </a:r>
            <a:endParaRPr lang="en-US" sz="16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07530" name="Text Box 10"/>
          <p:cNvSpPr txBox="1">
            <a:spLocks noChangeArrowheads="1"/>
          </p:cNvSpPr>
          <p:nvPr/>
        </p:nvSpPr>
        <p:spPr bwMode="auto">
          <a:xfrm>
            <a:off x="387350" y="4029075"/>
            <a:ext cx="86868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Do</a:t>
            </a: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nó chủ quan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nên</a:t>
            </a: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bài thi của nó không đạt điểm cao.</a:t>
            </a:r>
            <a:endParaRPr lang="en-US" sz="16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228600" y="5815013"/>
            <a:ext cx="86868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Nhờ</a:t>
            </a: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cô giáo tận tình dạy bảo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nên</a:t>
            </a: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Bích Vân đã có nhiều tiến bộ trong học tập.</a:t>
            </a:r>
            <a:endParaRPr lang="en-US" sz="16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07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07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6" grpId="0"/>
      <p:bldP spid="107527" grpId="0"/>
      <p:bldP spid="107529" grpId="0"/>
      <p:bldP spid="1075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3352800" y="457200"/>
            <a:ext cx="2624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Luyện từ và câu</a:t>
            </a: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533400" y="9144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42: 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NỐI CÁC VẾ CÂU GHÉP BẰNG QUAN HỆ TỪ</a:t>
            </a:r>
          </a:p>
        </p:txBody>
      </p:sp>
      <p:sp>
        <p:nvSpPr>
          <p:cNvPr id="100360" name="Text Box 8"/>
          <p:cNvSpPr txBox="1">
            <a:spLocks noChangeArrowheads="1"/>
          </p:cNvSpPr>
          <p:nvPr/>
        </p:nvSpPr>
        <p:spPr bwMode="auto">
          <a:xfrm>
            <a:off x="152400" y="2286000"/>
            <a:ext cx="8686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Để thể hiện quan hệ nguyên nhân – kết quả giữa 2 vế câu ghép ta làm thế nào?</a:t>
            </a:r>
            <a:endParaRPr lang="en-US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3317" name="WordArt 10"/>
          <p:cNvSpPr>
            <a:spLocks noChangeArrowheads="1" noChangeShapeType="1" noTextEdit="1"/>
          </p:cNvSpPr>
          <p:nvPr/>
        </p:nvSpPr>
        <p:spPr bwMode="auto">
          <a:xfrm>
            <a:off x="1981200" y="1600200"/>
            <a:ext cx="4114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CỦNG CỐ - DẶN DÒ</a:t>
            </a:r>
          </a:p>
        </p:txBody>
      </p:sp>
      <p:sp>
        <p:nvSpPr>
          <p:cNvPr id="100363" name="Text Box 11"/>
          <p:cNvSpPr txBox="1">
            <a:spLocks noChangeArrowheads="1"/>
          </p:cNvSpPr>
          <p:nvPr/>
        </p:nvSpPr>
        <p:spPr bwMode="auto">
          <a:xfrm>
            <a:off x="228600" y="3352800"/>
            <a:ext cx="2743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 u="sng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VỀ NHÀ:</a:t>
            </a:r>
            <a:endParaRPr lang="en-US" b="1" u="sng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00364" name="Text Box 12"/>
          <p:cNvSpPr txBox="1">
            <a:spLocks noChangeArrowheads="1"/>
          </p:cNvSpPr>
          <p:nvPr/>
        </p:nvSpPr>
        <p:spPr bwMode="auto">
          <a:xfrm>
            <a:off x="228600" y="3886200"/>
            <a:ext cx="533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Học thuộc phần “Ghi nhớ”.</a:t>
            </a:r>
            <a:endParaRPr lang="en-US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00365" name="Text Box 13"/>
          <p:cNvSpPr txBox="1">
            <a:spLocks noChangeArrowheads="1"/>
          </p:cNvSpPr>
          <p:nvPr/>
        </p:nvSpPr>
        <p:spPr bwMode="auto">
          <a:xfrm>
            <a:off x="276225" y="4648200"/>
            <a:ext cx="84867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Đặt 5 câu ghép thể hiện quan hệ nguyên nhân- kết quả.</a:t>
            </a:r>
            <a:endParaRPr lang="en-US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00366" name="Text Box 14"/>
          <p:cNvSpPr txBox="1">
            <a:spLocks noChangeArrowheads="1"/>
          </p:cNvSpPr>
          <p:nvPr/>
        </p:nvSpPr>
        <p:spPr bwMode="auto">
          <a:xfrm>
            <a:off x="304800" y="5715000"/>
            <a:ext cx="84867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Chuẩn bị bài: Nối các vế câu ghép bằng quan hệ từ (tiếp).</a:t>
            </a:r>
            <a:endParaRPr lang="en-US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0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60" grpId="0"/>
      <p:bldP spid="100363" grpId="0"/>
      <p:bldP spid="100364" grpId="0"/>
      <p:bldP spid="100365" grpId="0"/>
      <p:bldP spid="10036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WordArt 4"/>
          <p:cNvSpPr>
            <a:spLocks noChangeArrowheads="1" noChangeShapeType="1" noTextEdit="1"/>
          </p:cNvSpPr>
          <p:nvPr/>
        </p:nvSpPr>
        <p:spPr bwMode="auto">
          <a:xfrm>
            <a:off x="2971800" y="1600200"/>
            <a:ext cx="2362200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 smtClean="0">
                <a:ln w="1905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KHỎI ĐỘNG</a:t>
            </a:r>
            <a:endParaRPr lang="en-US" sz="3200" b="1" kern="10">
              <a:ln w="19050">
                <a:solidFill>
                  <a:schemeClr val="folHlink"/>
                </a:solidFill>
                <a:round/>
                <a:headEnd/>
                <a:tailEnd/>
              </a:ln>
              <a:solidFill>
                <a:srgbClr val="FF66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685800" y="2362200"/>
            <a:ext cx="78486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defRPr/>
            </a:pPr>
            <a:r>
              <a:rPr 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1. Có thể nối các vế trong câu ghép bằng cách nào?     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685800" y="3886200"/>
            <a:ext cx="78486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2. Trong câu ghép có những quan hệ từ, cặp quan hệ từ nào thường được dùng?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3352800" y="685800"/>
            <a:ext cx="3048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Luyện từ và câu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nimBg="1"/>
      <p:bldP spid="37894" grpId="0"/>
      <p:bldP spid="378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3048000" y="609600"/>
            <a:ext cx="2457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2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Luyện từ và câu</a:t>
            </a:r>
          </a:p>
        </p:txBody>
      </p:sp>
      <p:sp>
        <p:nvSpPr>
          <p:cNvPr id="108549" name="Text Box 5"/>
          <p:cNvSpPr txBox="1">
            <a:spLocks noChangeArrowheads="1"/>
          </p:cNvSpPr>
          <p:nvPr/>
        </p:nvSpPr>
        <p:spPr bwMode="auto">
          <a:xfrm>
            <a:off x="381000" y="1600200"/>
            <a:ext cx="2527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I. </a:t>
            </a:r>
            <a:r>
              <a:rPr lang="en-US" sz="2000" b="1" u="sng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NHẬN XÉT:</a:t>
            </a:r>
          </a:p>
        </p:txBody>
      </p:sp>
      <p:sp>
        <p:nvSpPr>
          <p:cNvPr id="108550" name="Text Box 6"/>
          <p:cNvSpPr txBox="1">
            <a:spLocks noChangeArrowheads="1"/>
          </p:cNvSpPr>
          <p:nvPr/>
        </p:nvSpPr>
        <p:spPr bwMode="auto">
          <a:xfrm>
            <a:off x="304800" y="1981200"/>
            <a:ext cx="85852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600" b="1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1. Cách nối và cách sắp xếp các vế câu trong hai câu ghép sau đây có gì khác nhau?</a:t>
            </a:r>
          </a:p>
        </p:txBody>
      </p:sp>
      <p:sp>
        <p:nvSpPr>
          <p:cNvPr id="108551" name="Text Box 7"/>
          <p:cNvSpPr txBox="1">
            <a:spLocks noChangeArrowheads="1"/>
          </p:cNvSpPr>
          <p:nvPr/>
        </p:nvSpPr>
        <p:spPr bwMode="auto">
          <a:xfrm>
            <a:off x="244475" y="2901950"/>
            <a:ext cx="86995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10000"/>
              </a:lnSpc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a) Vì con khỉ này rất nghịch  nên các anh bảo vệ</a:t>
            </a:r>
          </a:p>
          <a:p>
            <a:pPr marL="342900" indent="-342900" algn="just">
              <a:lnSpc>
                <a:spcPct val="110000"/>
              </a:lnSpc>
              <a:defRPr/>
            </a:pPr>
            <a:endParaRPr lang="en-US" sz="2800" b="1">
              <a:solidFill>
                <a:srgbClr val="CC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algn="just">
              <a:lnSpc>
                <a:spcPct val="110000"/>
              </a:lnSpc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thường phải cột dây. </a:t>
            </a:r>
            <a:r>
              <a:rPr lang="en-US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	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										                           ĐOÀN GiỎI</a:t>
            </a:r>
          </a:p>
        </p:txBody>
      </p:sp>
      <p:sp>
        <p:nvSpPr>
          <p:cNvPr id="108554" name="Line 10"/>
          <p:cNvSpPr>
            <a:spLocks noChangeShapeType="1"/>
          </p:cNvSpPr>
          <p:nvPr/>
        </p:nvSpPr>
        <p:spPr bwMode="auto">
          <a:xfrm flipH="1">
            <a:off x="5000625" y="3044825"/>
            <a:ext cx="115888" cy="406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55" name="Line 11"/>
          <p:cNvSpPr>
            <a:spLocks noChangeShapeType="1"/>
          </p:cNvSpPr>
          <p:nvPr/>
        </p:nvSpPr>
        <p:spPr bwMode="auto">
          <a:xfrm>
            <a:off x="766763" y="3359150"/>
            <a:ext cx="3635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56" name="Line 12"/>
          <p:cNvSpPr>
            <a:spLocks noChangeShapeType="1"/>
          </p:cNvSpPr>
          <p:nvPr/>
        </p:nvSpPr>
        <p:spPr bwMode="auto">
          <a:xfrm>
            <a:off x="5167313" y="3375025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73" name="Text Box 29"/>
          <p:cNvSpPr txBox="1">
            <a:spLocks noChangeArrowheads="1"/>
          </p:cNvSpPr>
          <p:nvPr/>
        </p:nvSpPr>
        <p:spPr bwMode="auto">
          <a:xfrm>
            <a:off x="1539875" y="3490913"/>
            <a:ext cx="2403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000" b="1" i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(chỉ nguyên nhân)</a:t>
            </a:r>
            <a:endParaRPr lang="en-US" sz="2000">
              <a:latin typeface="Arial"/>
            </a:endParaRPr>
          </a:p>
        </p:txBody>
      </p:sp>
      <p:sp>
        <p:nvSpPr>
          <p:cNvPr id="108574" name="Line 30"/>
          <p:cNvSpPr>
            <a:spLocks noChangeShapeType="1"/>
          </p:cNvSpPr>
          <p:nvPr/>
        </p:nvSpPr>
        <p:spPr bwMode="auto">
          <a:xfrm>
            <a:off x="784225" y="3400425"/>
            <a:ext cx="4181475" cy="3810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75" name="Line 31"/>
          <p:cNvSpPr>
            <a:spLocks noChangeShapeType="1"/>
          </p:cNvSpPr>
          <p:nvPr/>
        </p:nvSpPr>
        <p:spPr bwMode="auto">
          <a:xfrm>
            <a:off x="5124450" y="3413125"/>
            <a:ext cx="3348038" cy="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76" name="Line 32"/>
          <p:cNvSpPr>
            <a:spLocks noChangeShapeType="1"/>
          </p:cNvSpPr>
          <p:nvPr/>
        </p:nvSpPr>
        <p:spPr bwMode="auto">
          <a:xfrm>
            <a:off x="442913" y="4365625"/>
            <a:ext cx="3505200" cy="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77" name="Text Box 33"/>
          <p:cNvSpPr txBox="1">
            <a:spLocks noChangeArrowheads="1"/>
          </p:cNvSpPr>
          <p:nvPr/>
        </p:nvSpPr>
        <p:spPr bwMode="auto">
          <a:xfrm>
            <a:off x="6043613" y="3479800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000" b="1" i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(chỉ kết quả)</a:t>
            </a:r>
            <a:endParaRPr lang="en-US" sz="2000">
              <a:latin typeface="Arial"/>
            </a:endParaRPr>
          </a:p>
        </p:txBody>
      </p:sp>
      <p:sp>
        <p:nvSpPr>
          <p:cNvPr id="108579" name="Text Box 35"/>
          <p:cNvSpPr txBox="1">
            <a:spLocks noChangeArrowheads="1"/>
          </p:cNvSpPr>
          <p:nvPr/>
        </p:nvSpPr>
        <p:spPr bwMode="auto">
          <a:xfrm>
            <a:off x="276225" y="4708525"/>
            <a:ext cx="85344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b) Thầy phải kinh ngạc  vì chú học đến đâu hiểu </a:t>
            </a:r>
          </a:p>
          <a:p>
            <a:pPr algn="just">
              <a:lnSpc>
                <a:spcPct val="110000"/>
              </a:lnSpc>
              <a:defRPr/>
            </a:pPr>
            <a:endParaRPr lang="en-US" sz="2800" b="1">
              <a:solidFill>
                <a:srgbClr val="CC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ngay đến đó và có trí nhớ lạ thường.</a:t>
            </a:r>
          </a:p>
          <a:p>
            <a:pPr algn="r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						TRINH ĐƯỜNG</a:t>
            </a:r>
          </a:p>
        </p:txBody>
      </p:sp>
      <p:sp>
        <p:nvSpPr>
          <p:cNvPr id="108580" name="Line 36"/>
          <p:cNvSpPr>
            <a:spLocks noChangeShapeType="1"/>
          </p:cNvSpPr>
          <p:nvPr/>
        </p:nvSpPr>
        <p:spPr bwMode="auto">
          <a:xfrm>
            <a:off x="890588" y="5253038"/>
            <a:ext cx="3300412" cy="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81" name="Text Box 37"/>
          <p:cNvSpPr txBox="1">
            <a:spLocks noChangeArrowheads="1"/>
          </p:cNvSpPr>
          <p:nvPr/>
        </p:nvSpPr>
        <p:spPr bwMode="auto">
          <a:xfrm>
            <a:off x="5381625" y="5191125"/>
            <a:ext cx="2524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000" b="1" i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(chỉ nguyên nhân)</a:t>
            </a:r>
            <a:endParaRPr lang="en-US" sz="2000">
              <a:latin typeface="Arial"/>
            </a:endParaRPr>
          </a:p>
        </p:txBody>
      </p:sp>
      <p:sp>
        <p:nvSpPr>
          <p:cNvPr id="108582" name="Text Box 38"/>
          <p:cNvSpPr txBox="1">
            <a:spLocks noChangeArrowheads="1"/>
          </p:cNvSpPr>
          <p:nvPr/>
        </p:nvSpPr>
        <p:spPr bwMode="auto">
          <a:xfrm>
            <a:off x="1276350" y="5233988"/>
            <a:ext cx="1709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000" b="1" i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(chỉ kết quả)</a:t>
            </a:r>
            <a:endParaRPr lang="en-US" sz="2000">
              <a:latin typeface="Arial"/>
            </a:endParaRPr>
          </a:p>
        </p:txBody>
      </p:sp>
      <p:sp>
        <p:nvSpPr>
          <p:cNvPr id="108583" name="Line 39"/>
          <p:cNvSpPr>
            <a:spLocks noChangeShapeType="1"/>
          </p:cNvSpPr>
          <p:nvPr/>
        </p:nvSpPr>
        <p:spPr bwMode="auto">
          <a:xfrm>
            <a:off x="390525" y="6181725"/>
            <a:ext cx="6096000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84" name="Line 40"/>
          <p:cNvSpPr>
            <a:spLocks noChangeShapeType="1"/>
          </p:cNvSpPr>
          <p:nvPr/>
        </p:nvSpPr>
        <p:spPr bwMode="auto">
          <a:xfrm>
            <a:off x="4429125" y="5253038"/>
            <a:ext cx="4029075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85" name="Line 41"/>
          <p:cNvSpPr>
            <a:spLocks noChangeShapeType="1"/>
          </p:cNvSpPr>
          <p:nvPr/>
        </p:nvSpPr>
        <p:spPr bwMode="auto">
          <a:xfrm flipH="1">
            <a:off x="4260850" y="4832350"/>
            <a:ext cx="104775" cy="30003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86" name="Line 42"/>
          <p:cNvSpPr>
            <a:spLocks noChangeShapeType="1"/>
          </p:cNvSpPr>
          <p:nvPr/>
        </p:nvSpPr>
        <p:spPr bwMode="auto">
          <a:xfrm flipV="1">
            <a:off x="4430713" y="5168900"/>
            <a:ext cx="352425" cy="158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87" name="Text Box 43"/>
          <p:cNvSpPr txBox="1">
            <a:spLocks noChangeArrowheads="1"/>
          </p:cNvSpPr>
          <p:nvPr/>
        </p:nvSpPr>
        <p:spPr bwMode="auto">
          <a:xfrm>
            <a:off x="533400" y="1066800"/>
            <a:ext cx="8386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42: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 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NỐI CÁC VẾ CÂU GHÉP BẰNG QUAN HỆ TỪ</a:t>
            </a:r>
          </a:p>
        </p:txBody>
      </p:sp>
      <p:sp>
        <p:nvSpPr>
          <p:cNvPr id="108589" name="Line 45"/>
          <p:cNvSpPr>
            <a:spLocks noChangeShapeType="1"/>
          </p:cNvSpPr>
          <p:nvPr/>
        </p:nvSpPr>
        <p:spPr bwMode="auto">
          <a:xfrm>
            <a:off x="1665288" y="2384425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90" name="Line 46"/>
          <p:cNvSpPr>
            <a:spLocks noChangeShapeType="1"/>
          </p:cNvSpPr>
          <p:nvPr/>
        </p:nvSpPr>
        <p:spPr bwMode="auto">
          <a:xfrm>
            <a:off x="3635375" y="2384425"/>
            <a:ext cx="1219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91" name="Line 47"/>
          <p:cNvSpPr>
            <a:spLocks noChangeShapeType="1"/>
          </p:cNvSpPr>
          <p:nvPr/>
        </p:nvSpPr>
        <p:spPr bwMode="auto">
          <a:xfrm>
            <a:off x="3522663" y="2787650"/>
            <a:ext cx="155098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8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8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8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8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8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8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8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8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10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8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8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8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8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8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08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9" dur="500"/>
                                        <p:tgtEl>
                                          <p:spTgt spid="108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4" dur="500"/>
                                        <p:tgtEl>
                                          <p:spTgt spid="108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8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8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08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8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8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8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08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08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9" grpId="0"/>
      <p:bldP spid="108550" grpId="0"/>
      <p:bldP spid="108551" grpId="0"/>
      <p:bldP spid="108554" grpId="0" animBg="1"/>
      <p:bldP spid="108555" grpId="0" animBg="1"/>
      <p:bldP spid="108556" grpId="0" animBg="1"/>
      <p:bldP spid="108573" grpId="0"/>
      <p:bldP spid="108574" grpId="0" animBg="1"/>
      <p:bldP spid="108575" grpId="0" animBg="1"/>
      <p:bldP spid="108576" grpId="0" animBg="1"/>
      <p:bldP spid="108577" grpId="0"/>
      <p:bldP spid="108579" grpId="0"/>
      <p:bldP spid="108580" grpId="0" animBg="1"/>
      <p:bldP spid="108581" grpId="0"/>
      <p:bldP spid="108582" grpId="0"/>
      <p:bldP spid="108583" grpId="0" animBg="1"/>
      <p:bldP spid="108584" grpId="0" animBg="1"/>
      <p:bldP spid="108585" grpId="0" animBg="1"/>
      <p:bldP spid="108586" grpId="0" animBg="1"/>
      <p:bldP spid="108587" grpId="0"/>
      <p:bldP spid="108589" grpId="0" animBg="1"/>
      <p:bldP spid="108590" grpId="0" animBg="1"/>
      <p:bldP spid="10859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1692275" y="117475"/>
            <a:ext cx="6324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2800" b="1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2895600" y="533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Luyện từ và câu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762000" y="1066800"/>
            <a:ext cx="795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42: 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NỐI CÁC VẾ CÂU GHÉP BẰNG QUAN HỆ TỪ</a:t>
            </a:r>
          </a:p>
        </p:txBody>
      </p:sp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419100" y="1774825"/>
            <a:ext cx="8232775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  <a:spcBef>
                <a:spcPct val="50000"/>
              </a:spcBef>
              <a:defRPr/>
            </a:pPr>
            <a:r>
              <a:rPr lang="en-US" sz="2800" b="1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2. Tìm thêm những quan hệ từ và cặp quan hệ từ dùng để nối các vế câu có quan hệ nguyên nhân- kết quả.</a:t>
            </a:r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485775" y="3748088"/>
            <a:ext cx="8001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Một quan hệ từ: </a:t>
            </a:r>
            <a:r>
              <a:rPr lang="en-US" sz="2800" b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bởi vì, nên, cho nên, …</a:t>
            </a:r>
            <a:endParaRPr lang="en-US" b="1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3192" name="Text Box 8"/>
          <p:cNvSpPr txBox="1">
            <a:spLocks noChangeArrowheads="1"/>
          </p:cNvSpPr>
          <p:nvPr/>
        </p:nvSpPr>
        <p:spPr bwMode="auto">
          <a:xfrm>
            <a:off x="533400" y="4605338"/>
            <a:ext cx="8001000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Cặp quan hệ từ: 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	</a:t>
            </a:r>
            <a:r>
              <a:rPr lang="en-US" sz="2800" b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bởi vì… cho nên…; 	tại vì… cho nên…; 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800" b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	do… nên…; do… mà…; nhờ… mà…</a:t>
            </a:r>
            <a:endParaRPr lang="en-US" b="1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/>
      <p:bldP spid="93191" grpId="0"/>
      <p:bldP spid="931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3352800" y="533400"/>
            <a:ext cx="2625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Luyện từ và câu</a:t>
            </a:r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838200" y="1066800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42: 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NỐI CÁC VẾ CÂU GHÉP BẰNG QUAN HỆ TỪ</a:t>
            </a:r>
          </a:p>
        </p:txBody>
      </p:sp>
      <p:sp>
        <p:nvSpPr>
          <p:cNvPr id="94213" name="Text Box 5"/>
          <p:cNvSpPr txBox="1">
            <a:spLocks noChangeArrowheads="1"/>
          </p:cNvSpPr>
          <p:nvPr/>
        </p:nvSpPr>
        <p:spPr bwMode="auto">
          <a:xfrm>
            <a:off x="261938" y="1700213"/>
            <a:ext cx="2438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II. </a:t>
            </a:r>
            <a:r>
              <a:rPr lang="en-US" sz="2400" b="1" u="sng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GHI NHỚ:</a:t>
            </a:r>
            <a:r>
              <a:rPr lang="en-US" sz="2800" b="1" u="sng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</p:txBody>
      </p:sp>
      <p:sp>
        <p:nvSpPr>
          <p:cNvPr id="6149" name="AutoShape 9"/>
          <p:cNvSpPr>
            <a:spLocks noChangeArrowheads="1"/>
          </p:cNvSpPr>
          <p:nvPr/>
        </p:nvSpPr>
        <p:spPr bwMode="auto">
          <a:xfrm>
            <a:off x="133350" y="1752600"/>
            <a:ext cx="8839200" cy="4938713"/>
          </a:xfrm>
          <a:prstGeom prst="horizontalScroll">
            <a:avLst>
              <a:gd name="adj" fmla="val 12500"/>
            </a:avLst>
          </a:prstGeom>
          <a:solidFill>
            <a:srgbClr val="FFE8D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18" name="Text Box 10"/>
          <p:cNvSpPr txBox="1">
            <a:spLocks noChangeArrowheads="1"/>
          </p:cNvSpPr>
          <p:nvPr/>
        </p:nvSpPr>
        <p:spPr bwMode="auto">
          <a:xfrm>
            <a:off x="762000" y="2352675"/>
            <a:ext cx="8001000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Để thể hiện quan hệ nguyên nhân – kết quả giữa hai vế câu ghép, ta có thể nối chúng bằng:</a:t>
            </a:r>
          </a:p>
        </p:txBody>
      </p:sp>
      <p:sp>
        <p:nvSpPr>
          <p:cNvPr id="94220" name="Text Box 12"/>
          <p:cNvSpPr txBox="1">
            <a:spLocks noChangeArrowheads="1"/>
          </p:cNvSpPr>
          <p:nvPr/>
        </p:nvSpPr>
        <p:spPr bwMode="auto">
          <a:xfrm>
            <a:off x="823913" y="40005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Một quan hệ từ: </a:t>
            </a:r>
            <a:r>
              <a:rPr lang="en-US" sz="2800" b="1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bởi vì, nên, cho nên,…</a:t>
            </a:r>
            <a:endParaRPr lang="en-US" b="1" i="1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4221" name="Text Box 13"/>
          <p:cNvSpPr txBox="1">
            <a:spLocks noChangeArrowheads="1"/>
          </p:cNvSpPr>
          <p:nvPr/>
        </p:nvSpPr>
        <p:spPr bwMode="auto">
          <a:xfrm>
            <a:off x="838200" y="4667250"/>
            <a:ext cx="8001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Hoặc một cặp quan hệ từ:    </a:t>
            </a:r>
            <a:r>
              <a:rPr lang="en-US" sz="2800" b="1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vì… nên…;</a:t>
            </a:r>
            <a:r>
              <a:rPr lang="en-US" sz="2800" b="1" i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  <a:p>
            <a:pPr algn="just">
              <a:defRPr/>
            </a:pPr>
            <a:r>
              <a:rPr lang="en-US" sz="2800" b="1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bởi vì… cho nên…; 	tại vì… cho nên…; </a:t>
            </a:r>
          </a:p>
          <a:p>
            <a:pPr algn="just">
              <a:defRPr/>
            </a:pPr>
            <a:r>
              <a:rPr lang="en-US" sz="2800" b="1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do… nên…;      do… mà…;      nhờ… mà…</a:t>
            </a:r>
            <a:endParaRPr lang="en-US" b="1" i="1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2835275" y="4572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Luyện từ và câu</a:t>
            </a:r>
          </a:p>
        </p:txBody>
      </p:sp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685800" y="990600"/>
            <a:ext cx="807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42: 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NỐI CÁC VẾ CÂU GHÉP BẰNG QUAN HỆ TỪ</a:t>
            </a:r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171450" y="1549400"/>
            <a:ext cx="251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III. </a:t>
            </a:r>
            <a:r>
              <a:rPr lang="en-US" sz="2000" b="1" u="sng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LUYỆN TẬP: </a:t>
            </a:r>
          </a:p>
        </p:txBody>
      </p:sp>
      <p:sp>
        <p:nvSpPr>
          <p:cNvPr id="111622" name="Text Box 6"/>
          <p:cNvSpPr txBox="1">
            <a:spLocks noChangeArrowheads="1"/>
          </p:cNvSpPr>
          <p:nvPr/>
        </p:nvSpPr>
        <p:spPr bwMode="auto">
          <a:xfrm>
            <a:off x="276225" y="1990725"/>
            <a:ext cx="8520113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400" b="1" u="sng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1:</a:t>
            </a:r>
            <a:r>
              <a:rPr lang="en-US" sz="2400" b="1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Tìm các vế câu chỉ nguyên nhân, chỉ kết quả và quan hệ từ, cặp quan hệ từ nối các vế câu này trong những ví dụ sau:</a:t>
            </a:r>
          </a:p>
        </p:txBody>
      </p:sp>
      <p:sp>
        <p:nvSpPr>
          <p:cNvPr id="111623" name="Text Box 7"/>
          <p:cNvSpPr txBox="1">
            <a:spLocks noChangeArrowheads="1"/>
          </p:cNvSpPr>
          <p:nvPr/>
        </p:nvSpPr>
        <p:spPr bwMode="auto">
          <a:xfrm>
            <a:off x="501650" y="3105150"/>
            <a:ext cx="8001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a) 		Bởi chưng bác mẹ tôi nghèo</a:t>
            </a:r>
          </a:p>
          <a:p>
            <a:pPr marL="114300" lvl="1" algn="just">
              <a:defRPr/>
            </a:pP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	  Cho nên tôi phải băm bèo, thái khoai.</a:t>
            </a:r>
          </a:p>
          <a:p>
            <a:pPr marL="114300" lvl="1" algn="just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						</a:t>
            </a:r>
            <a:r>
              <a:rPr lang="en-US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	        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CA DAO</a:t>
            </a:r>
          </a:p>
        </p:txBody>
      </p:sp>
      <p:sp>
        <p:nvSpPr>
          <p:cNvPr id="111624" name="Text Box 8"/>
          <p:cNvSpPr txBox="1">
            <a:spLocks noChangeArrowheads="1"/>
          </p:cNvSpPr>
          <p:nvPr/>
        </p:nvSpPr>
        <p:spPr bwMode="auto">
          <a:xfrm>
            <a:off x="533400" y="4414838"/>
            <a:ext cx="82296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b) 	Vì nhà nghèo quá, chú phải bỏ học.</a:t>
            </a:r>
          </a:p>
          <a:p>
            <a:pPr marL="114300" lvl="1" algn="just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					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	           TRINH ĐƯỜNG</a:t>
            </a:r>
          </a:p>
        </p:txBody>
      </p:sp>
      <p:sp>
        <p:nvSpPr>
          <p:cNvPr id="111625" name="Text Box 9"/>
          <p:cNvSpPr txBox="1">
            <a:spLocks noChangeArrowheads="1"/>
          </p:cNvSpPr>
          <p:nvPr/>
        </p:nvSpPr>
        <p:spPr bwMode="auto">
          <a:xfrm>
            <a:off x="571500" y="5346700"/>
            <a:ext cx="82677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4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c)    Lúa gạo quý vì ta phải đổ bao mồ hôi mới làm ra được. Vàng cũng quý vì nó rất đắt và hiếm.</a:t>
            </a:r>
          </a:p>
          <a:p>
            <a:pPr marL="114300" lvl="1" algn="just">
              <a:defRPr/>
            </a:pPr>
            <a:r>
              <a:rPr lang="en-US" sz="20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					</a:t>
            </a: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	              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TRỊNH MẠNH</a:t>
            </a:r>
          </a:p>
        </p:txBody>
      </p:sp>
      <p:sp>
        <p:nvSpPr>
          <p:cNvPr id="111635" name="Line 19"/>
          <p:cNvSpPr>
            <a:spLocks noChangeShapeType="1"/>
          </p:cNvSpPr>
          <p:nvPr/>
        </p:nvSpPr>
        <p:spPr bwMode="auto">
          <a:xfrm>
            <a:off x="2743200" y="2339975"/>
            <a:ext cx="3581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36" name="Line 20"/>
          <p:cNvSpPr>
            <a:spLocks noChangeShapeType="1"/>
          </p:cNvSpPr>
          <p:nvPr/>
        </p:nvSpPr>
        <p:spPr bwMode="auto">
          <a:xfrm>
            <a:off x="6629400" y="2341563"/>
            <a:ext cx="15462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37" name="Line 21"/>
          <p:cNvSpPr>
            <a:spLocks noChangeShapeType="1"/>
          </p:cNvSpPr>
          <p:nvPr/>
        </p:nvSpPr>
        <p:spPr bwMode="auto">
          <a:xfrm>
            <a:off x="444500" y="2657475"/>
            <a:ext cx="15462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38" name="Line 22"/>
          <p:cNvSpPr>
            <a:spLocks noChangeShapeType="1"/>
          </p:cNvSpPr>
          <p:nvPr/>
        </p:nvSpPr>
        <p:spPr bwMode="auto">
          <a:xfrm>
            <a:off x="2362200" y="2655888"/>
            <a:ext cx="2286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1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1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111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111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1" grpId="0"/>
      <p:bldP spid="111622" grpId="0"/>
      <p:bldP spid="111623" grpId="0"/>
      <p:bldP spid="111624" grpId="0"/>
      <p:bldP spid="111625" grpId="0"/>
      <p:bldP spid="111635" grpId="0" animBg="1"/>
      <p:bldP spid="111636" grpId="0" animBg="1"/>
      <p:bldP spid="111637" grpId="0" animBg="1"/>
      <p:bldP spid="1116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7"/>
          <p:cNvGrpSpPr>
            <a:grpSpLocks/>
          </p:cNvGrpSpPr>
          <p:nvPr/>
        </p:nvGrpSpPr>
        <p:grpSpPr bwMode="auto">
          <a:xfrm>
            <a:off x="149225" y="647700"/>
            <a:ext cx="8820150" cy="6034088"/>
            <a:chOff x="30" y="375"/>
            <a:chExt cx="5670" cy="3801"/>
          </a:xfrm>
        </p:grpSpPr>
        <p:sp>
          <p:nvSpPr>
            <p:cNvPr id="8209" name="Rectangle 28"/>
            <p:cNvSpPr>
              <a:spLocks noChangeArrowheads="1"/>
            </p:cNvSpPr>
            <p:nvPr/>
          </p:nvSpPr>
          <p:spPr bwMode="auto">
            <a:xfrm>
              <a:off x="4738" y="2759"/>
              <a:ext cx="962" cy="1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endParaRPr lang="en-US" sz="2000">
                <a:solidFill>
                  <a:srgbClr val="820082"/>
                </a:solidFill>
              </a:endParaRPr>
            </a:p>
          </p:txBody>
        </p:sp>
        <p:sp>
          <p:nvSpPr>
            <p:cNvPr id="8210" name="Rectangle 29"/>
            <p:cNvSpPr>
              <a:spLocks noChangeArrowheads="1"/>
            </p:cNvSpPr>
            <p:nvPr/>
          </p:nvSpPr>
          <p:spPr bwMode="auto">
            <a:xfrm>
              <a:off x="3454" y="2759"/>
              <a:ext cx="1284" cy="1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spcBef>
                  <a:spcPct val="20000"/>
                </a:spcBef>
              </a:pPr>
              <a:endParaRPr lang="en-US" sz="2000">
                <a:solidFill>
                  <a:srgbClr val="820082"/>
                </a:solidFill>
              </a:endParaRPr>
            </a:p>
          </p:txBody>
        </p:sp>
        <p:sp>
          <p:nvSpPr>
            <p:cNvPr id="8211" name="Rectangle 30"/>
            <p:cNvSpPr>
              <a:spLocks noChangeArrowheads="1"/>
            </p:cNvSpPr>
            <p:nvPr/>
          </p:nvSpPr>
          <p:spPr bwMode="auto">
            <a:xfrm>
              <a:off x="2227" y="2759"/>
              <a:ext cx="1227" cy="1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spcBef>
                  <a:spcPct val="20000"/>
                </a:spcBef>
              </a:pPr>
              <a:endParaRPr lang="en-US" sz="2000">
                <a:solidFill>
                  <a:srgbClr val="820082"/>
                </a:solidFill>
              </a:endParaRPr>
            </a:p>
          </p:txBody>
        </p:sp>
        <p:sp>
          <p:nvSpPr>
            <p:cNvPr id="8212" name="Rectangle 31"/>
            <p:cNvSpPr>
              <a:spLocks noChangeArrowheads="1"/>
            </p:cNvSpPr>
            <p:nvPr/>
          </p:nvSpPr>
          <p:spPr bwMode="auto">
            <a:xfrm>
              <a:off x="30" y="2759"/>
              <a:ext cx="2197" cy="1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9388" lvl="1" algn="just"/>
              <a:r>
                <a:rPr lang="en-US" sz="2000" b="1">
                  <a:solidFill>
                    <a:srgbClr val="CC0066"/>
                  </a:solidFill>
                </a:rPr>
                <a:t>c) Lúa gạo quý  vì ta phải đổ bao mồ hôi mới làm ra được. Vàng cũng quý  vì nó rất đắt và hiếm.</a:t>
              </a:r>
            </a:p>
          </p:txBody>
        </p:sp>
        <p:sp>
          <p:nvSpPr>
            <p:cNvPr id="8213" name="Rectangle 32"/>
            <p:cNvSpPr>
              <a:spLocks noChangeArrowheads="1"/>
            </p:cNvSpPr>
            <p:nvPr/>
          </p:nvSpPr>
          <p:spPr bwMode="auto">
            <a:xfrm>
              <a:off x="4738" y="2139"/>
              <a:ext cx="962" cy="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endParaRPr lang="en-US" sz="2000">
                <a:solidFill>
                  <a:srgbClr val="820082"/>
                </a:solidFill>
              </a:endParaRPr>
            </a:p>
          </p:txBody>
        </p:sp>
        <p:sp>
          <p:nvSpPr>
            <p:cNvPr id="8214" name="Rectangle 33"/>
            <p:cNvSpPr>
              <a:spLocks noChangeArrowheads="1"/>
            </p:cNvSpPr>
            <p:nvPr/>
          </p:nvSpPr>
          <p:spPr bwMode="auto">
            <a:xfrm>
              <a:off x="3454" y="2139"/>
              <a:ext cx="1284" cy="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spcBef>
                  <a:spcPct val="20000"/>
                </a:spcBef>
              </a:pPr>
              <a:endParaRPr lang="en-US" sz="2000">
                <a:solidFill>
                  <a:srgbClr val="820082"/>
                </a:solidFill>
              </a:endParaRPr>
            </a:p>
          </p:txBody>
        </p:sp>
        <p:sp>
          <p:nvSpPr>
            <p:cNvPr id="8215" name="Rectangle 34"/>
            <p:cNvSpPr>
              <a:spLocks noChangeArrowheads="1"/>
            </p:cNvSpPr>
            <p:nvPr/>
          </p:nvSpPr>
          <p:spPr bwMode="auto">
            <a:xfrm>
              <a:off x="2227" y="2139"/>
              <a:ext cx="1227" cy="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spcBef>
                  <a:spcPct val="20000"/>
                </a:spcBef>
              </a:pPr>
              <a:endParaRPr lang="en-US" sz="2000">
                <a:solidFill>
                  <a:srgbClr val="820082"/>
                </a:solidFill>
              </a:endParaRPr>
            </a:p>
          </p:txBody>
        </p:sp>
        <p:sp>
          <p:nvSpPr>
            <p:cNvPr id="8216" name="Rectangle 35"/>
            <p:cNvSpPr>
              <a:spLocks noChangeArrowheads="1"/>
            </p:cNvSpPr>
            <p:nvPr/>
          </p:nvSpPr>
          <p:spPr bwMode="auto">
            <a:xfrm>
              <a:off x="30" y="2139"/>
              <a:ext cx="2197" cy="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9388" lvl="1" indent="3175" algn="just">
                <a:spcBef>
                  <a:spcPct val="20000"/>
                </a:spcBef>
              </a:pPr>
              <a:r>
                <a:rPr lang="en-US" sz="2000" b="1">
                  <a:solidFill>
                    <a:srgbClr val="CC0066"/>
                  </a:solidFill>
                </a:rPr>
                <a:t>b) Vì nhà nghèo quá,  chú phải bỏ học.</a:t>
              </a:r>
            </a:p>
          </p:txBody>
        </p:sp>
        <p:sp>
          <p:nvSpPr>
            <p:cNvPr id="8217" name="Rectangle 36"/>
            <p:cNvSpPr>
              <a:spLocks noChangeArrowheads="1"/>
            </p:cNvSpPr>
            <p:nvPr/>
          </p:nvSpPr>
          <p:spPr bwMode="auto">
            <a:xfrm>
              <a:off x="4738" y="1193"/>
              <a:ext cx="962" cy="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spcBef>
                  <a:spcPct val="20000"/>
                </a:spcBef>
              </a:pPr>
              <a:endParaRPr lang="en-US" sz="2000">
                <a:solidFill>
                  <a:srgbClr val="820082"/>
                </a:solidFill>
              </a:endParaRPr>
            </a:p>
          </p:txBody>
        </p:sp>
        <p:sp>
          <p:nvSpPr>
            <p:cNvPr id="8218" name="Rectangle 37"/>
            <p:cNvSpPr>
              <a:spLocks noChangeArrowheads="1"/>
            </p:cNvSpPr>
            <p:nvPr/>
          </p:nvSpPr>
          <p:spPr bwMode="auto">
            <a:xfrm>
              <a:off x="3454" y="1193"/>
              <a:ext cx="1284" cy="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spcBef>
                  <a:spcPct val="20000"/>
                </a:spcBef>
              </a:pPr>
              <a:endParaRPr lang="en-US" sz="2000">
                <a:solidFill>
                  <a:srgbClr val="820082"/>
                </a:solidFill>
              </a:endParaRPr>
            </a:p>
          </p:txBody>
        </p:sp>
        <p:sp>
          <p:nvSpPr>
            <p:cNvPr id="8219" name="Rectangle 38"/>
            <p:cNvSpPr>
              <a:spLocks noChangeArrowheads="1"/>
            </p:cNvSpPr>
            <p:nvPr/>
          </p:nvSpPr>
          <p:spPr bwMode="auto">
            <a:xfrm>
              <a:off x="2227" y="1193"/>
              <a:ext cx="1227" cy="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spcBef>
                  <a:spcPct val="20000"/>
                </a:spcBef>
              </a:pPr>
              <a:endParaRPr lang="en-US" sz="2000">
                <a:solidFill>
                  <a:srgbClr val="820082"/>
                </a:solidFill>
              </a:endParaRPr>
            </a:p>
          </p:txBody>
        </p:sp>
        <p:sp>
          <p:nvSpPr>
            <p:cNvPr id="8220" name="Rectangle 39"/>
            <p:cNvSpPr>
              <a:spLocks noChangeArrowheads="1"/>
            </p:cNvSpPr>
            <p:nvPr/>
          </p:nvSpPr>
          <p:spPr bwMode="auto">
            <a:xfrm>
              <a:off x="30" y="1193"/>
              <a:ext cx="2197" cy="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533400" indent="-533400">
                <a:spcBef>
                  <a:spcPct val="20000"/>
                </a:spcBef>
              </a:pPr>
              <a:r>
                <a:rPr lang="en-US" sz="2000" b="1">
                  <a:solidFill>
                    <a:srgbClr val="CC0066"/>
                  </a:solidFill>
                </a:rPr>
                <a:t>  a) Bởi chưng bác mẹ tôi nghèo</a:t>
              </a:r>
            </a:p>
            <a:p>
              <a:pPr marL="533400" indent="-533400">
                <a:spcBef>
                  <a:spcPct val="20000"/>
                </a:spcBef>
              </a:pPr>
              <a:r>
                <a:rPr lang="en-US" sz="2000" b="1">
                  <a:solidFill>
                    <a:srgbClr val="CC0066"/>
                  </a:solidFill>
                </a:rPr>
                <a:t>      Cho nên tôi phải băm bèo, thái khoai.</a:t>
              </a:r>
            </a:p>
          </p:txBody>
        </p:sp>
        <p:sp>
          <p:nvSpPr>
            <p:cNvPr id="8221" name="Rectangle 40"/>
            <p:cNvSpPr>
              <a:spLocks noChangeArrowheads="1"/>
            </p:cNvSpPr>
            <p:nvPr/>
          </p:nvSpPr>
          <p:spPr bwMode="auto">
            <a:xfrm>
              <a:off x="4738" y="375"/>
              <a:ext cx="962" cy="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400">
                  <a:solidFill>
                    <a:srgbClr val="600060"/>
                  </a:solidFill>
                </a:rPr>
                <a:t>QHT – cặp QHT</a:t>
              </a:r>
            </a:p>
          </p:txBody>
        </p:sp>
        <p:sp>
          <p:nvSpPr>
            <p:cNvPr id="8222" name="Rectangle 41"/>
            <p:cNvSpPr>
              <a:spLocks noChangeArrowheads="1"/>
            </p:cNvSpPr>
            <p:nvPr/>
          </p:nvSpPr>
          <p:spPr bwMode="auto">
            <a:xfrm>
              <a:off x="3454" y="375"/>
              <a:ext cx="1284" cy="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400">
                  <a:solidFill>
                    <a:srgbClr val="600060"/>
                  </a:solidFill>
                </a:rPr>
                <a:t>Vế câu chỉ kết quả</a:t>
              </a:r>
            </a:p>
          </p:txBody>
        </p:sp>
        <p:sp>
          <p:nvSpPr>
            <p:cNvPr id="8223" name="Rectangle 42"/>
            <p:cNvSpPr>
              <a:spLocks noChangeArrowheads="1"/>
            </p:cNvSpPr>
            <p:nvPr/>
          </p:nvSpPr>
          <p:spPr bwMode="auto">
            <a:xfrm>
              <a:off x="2227" y="375"/>
              <a:ext cx="1227" cy="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400">
                  <a:solidFill>
                    <a:srgbClr val="600060"/>
                  </a:solidFill>
                </a:rPr>
                <a:t>Vế câu chỉ nguyên nhân</a:t>
              </a:r>
            </a:p>
          </p:txBody>
        </p:sp>
        <p:sp>
          <p:nvSpPr>
            <p:cNvPr id="8224" name="Rectangle 43"/>
            <p:cNvSpPr>
              <a:spLocks noChangeArrowheads="1"/>
            </p:cNvSpPr>
            <p:nvPr/>
          </p:nvSpPr>
          <p:spPr bwMode="auto">
            <a:xfrm>
              <a:off x="30" y="375"/>
              <a:ext cx="2197" cy="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400">
                  <a:solidFill>
                    <a:srgbClr val="600060"/>
                  </a:solidFill>
                </a:rPr>
                <a:t>Câu ghép</a:t>
              </a:r>
            </a:p>
          </p:txBody>
        </p:sp>
        <p:sp>
          <p:nvSpPr>
            <p:cNvPr id="8225" name="Line 44"/>
            <p:cNvSpPr>
              <a:spLocks noChangeShapeType="1"/>
            </p:cNvSpPr>
            <p:nvPr/>
          </p:nvSpPr>
          <p:spPr bwMode="auto">
            <a:xfrm>
              <a:off x="30" y="375"/>
              <a:ext cx="567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6" name="Line 45"/>
            <p:cNvSpPr>
              <a:spLocks noChangeShapeType="1"/>
            </p:cNvSpPr>
            <p:nvPr/>
          </p:nvSpPr>
          <p:spPr bwMode="auto">
            <a:xfrm>
              <a:off x="30" y="4176"/>
              <a:ext cx="567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7" name="Line 46"/>
            <p:cNvSpPr>
              <a:spLocks noChangeShapeType="1"/>
            </p:cNvSpPr>
            <p:nvPr/>
          </p:nvSpPr>
          <p:spPr bwMode="auto">
            <a:xfrm>
              <a:off x="30" y="375"/>
              <a:ext cx="0" cy="3801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8" name="Line 47"/>
            <p:cNvSpPr>
              <a:spLocks noChangeShapeType="1"/>
            </p:cNvSpPr>
            <p:nvPr/>
          </p:nvSpPr>
          <p:spPr bwMode="auto">
            <a:xfrm>
              <a:off x="2227" y="375"/>
              <a:ext cx="0" cy="3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9" name="Line 48"/>
            <p:cNvSpPr>
              <a:spLocks noChangeShapeType="1"/>
            </p:cNvSpPr>
            <p:nvPr/>
          </p:nvSpPr>
          <p:spPr bwMode="auto">
            <a:xfrm>
              <a:off x="3454" y="375"/>
              <a:ext cx="0" cy="3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30" name="Line 49"/>
            <p:cNvSpPr>
              <a:spLocks noChangeShapeType="1"/>
            </p:cNvSpPr>
            <p:nvPr/>
          </p:nvSpPr>
          <p:spPr bwMode="auto">
            <a:xfrm>
              <a:off x="4738" y="375"/>
              <a:ext cx="0" cy="3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31" name="Line 50"/>
            <p:cNvSpPr>
              <a:spLocks noChangeShapeType="1"/>
            </p:cNvSpPr>
            <p:nvPr/>
          </p:nvSpPr>
          <p:spPr bwMode="auto">
            <a:xfrm>
              <a:off x="5700" y="375"/>
              <a:ext cx="0" cy="3801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32" name="Line 51"/>
            <p:cNvSpPr>
              <a:spLocks noChangeShapeType="1"/>
            </p:cNvSpPr>
            <p:nvPr/>
          </p:nvSpPr>
          <p:spPr bwMode="auto">
            <a:xfrm>
              <a:off x="30" y="1193"/>
              <a:ext cx="567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33" name="Line 52"/>
            <p:cNvSpPr>
              <a:spLocks noChangeShapeType="1"/>
            </p:cNvSpPr>
            <p:nvPr/>
          </p:nvSpPr>
          <p:spPr bwMode="auto">
            <a:xfrm>
              <a:off x="30" y="2139"/>
              <a:ext cx="567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34" name="Line 53"/>
            <p:cNvSpPr>
              <a:spLocks noChangeShapeType="1"/>
            </p:cNvSpPr>
            <p:nvPr/>
          </p:nvSpPr>
          <p:spPr bwMode="auto">
            <a:xfrm>
              <a:off x="30" y="2759"/>
              <a:ext cx="567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5306" name="Line 74"/>
          <p:cNvSpPr>
            <a:spLocks noChangeShapeType="1"/>
          </p:cNvSpPr>
          <p:nvPr/>
        </p:nvSpPr>
        <p:spPr bwMode="auto">
          <a:xfrm>
            <a:off x="3573463" y="5730875"/>
            <a:ext cx="54054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307" name="Text Box 75"/>
          <p:cNvSpPr txBox="1">
            <a:spLocks noChangeArrowheads="1"/>
          </p:cNvSpPr>
          <p:nvPr/>
        </p:nvSpPr>
        <p:spPr bwMode="auto">
          <a:xfrm>
            <a:off x="100013" y="100013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u="sng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1:</a:t>
            </a:r>
          </a:p>
        </p:txBody>
      </p:sp>
      <p:sp>
        <p:nvSpPr>
          <p:cNvPr id="95345" name="Text Box 113"/>
          <p:cNvSpPr txBox="1">
            <a:spLocks noChangeArrowheads="1"/>
          </p:cNvSpPr>
          <p:nvPr/>
        </p:nvSpPr>
        <p:spPr bwMode="auto">
          <a:xfrm>
            <a:off x="3498850" y="2041525"/>
            <a:ext cx="175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bác mẹ tôi nghèo</a:t>
            </a:r>
          </a:p>
        </p:txBody>
      </p:sp>
      <p:sp>
        <p:nvSpPr>
          <p:cNvPr id="95354" name="Text Box 122"/>
          <p:cNvSpPr txBox="1">
            <a:spLocks noChangeArrowheads="1"/>
          </p:cNvSpPr>
          <p:nvPr/>
        </p:nvSpPr>
        <p:spPr bwMode="auto">
          <a:xfrm>
            <a:off x="5486400" y="2024063"/>
            <a:ext cx="20097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tôi phải băm bèo, thái khoai</a:t>
            </a:r>
          </a:p>
        </p:txBody>
      </p:sp>
      <p:sp>
        <p:nvSpPr>
          <p:cNvPr id="95355" name="Text Box 123"/>
          <p:cNvSpPr txBox="1">
            <a:spLocks noChangeArrowheads="1"/>
          </p:cNvSpPr>
          <p:nvPr/>
        </p:nvSpPr>
        <p:spPr bwMode="auto">
          <a:xfrm>
            <a:off x="7404100" y="2035175"/>
            <a:ext cx="175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Bởi chưng… Cho nên</a:t>
            </a:r>
          </a:p>
        </p:txBody>
      </p:sp>
      <p:sp>
        <p:nvSpPr>
          <p:cNvPr id="95358" name="Text Box 126"/>
          <p:cNvSpPr txBox="1">
            <a:spLocks noChangeArrowheads="1"/>
          </p:cNvSpPr>
          <p:nvPr/>
        </p:nvSpPr>
        <p:spPr bwMode="auto">
          <a:xfrm>
            <a:off x="3486150" y="3505200"/>
            <a:ext cx="2062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nhà nghèo quá</a:t>
            </a:r>
          </a:p>
        </p:txBody>
      </p:sp>
      <p:sp>
        <p:nvSpPr>
          <p:cNvPr id="95359" name="Text Box 127"/>
          <p:cNvSpPr txBox="1">
            <a:spLocks noChangeArrowheads="1"/>
          </p:cNvSpPr>
          <p:nvPr/>
        </p:nvSpPr>
        <p:spPr bwMode="auto">
          <a:xfrm>
            <a:off x="5451475" y="3457575"/>
            <a:ext cx="1981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chú phải bỏ học</a:t>
            </a:r>
          </a:p>
        </p:txBody>
      </p:sp>
      <p:sp>
        <p:nvSpPr>
          <p:cNvPr id="95360" name="Text Box 128"/>
          <p:cNvSpPr txBox="1">
            <a:spLocks noChangeArrowheads="1"/>
          </p:cNvSpPr>
          <p:nvPr/>
        </p:nvSpPr>
        <p:spPr bwMode="auto">
          <a:xfrm>
            <a:off x="7940675" y="34798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vì</a:t>
            </a:r>
          </a:p>
        </p:txBody>
      </p:sp>
      <p:sp>
        <p:nvSpPr>
          <p:cNvPr id="95362" name="Text Box 130"/>
          <p:cNvSpPr txBox="1">
            <a:spLocks noChangeArrowheads="1"/>
          </p:cNvSpPr>
          <p:nvPr/>
        </p:nvSpPr>
        <p:spPr bwMode="auto">
          <a:xfrm>
            <a:off x="7937500" y="46228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vì</a:t>
            </a:r>
          </a:p>
        </p:txBody>
      </p:sp>
      <p:sp>
        <p:nvSpPr>
          <p:cNvPr id="95363" name="Text Box 131"/>
          <p:cNvSpPr txBox="1">
            <a:spLocks noChangeArrowheads="1"/>
          </p:cNvSpPr>
          <p:nvPr/>
        </p:nvSpPr>
        <p:spPr bwMode="auto">
          <a:xfrm>
            <a:off x="7953375" y="584835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vì</a:t>
            </a:r>
          </a:p>
        </p:txBody>
      </p:sp>
      <p:sp>
        <p:nvSpPr>
          <p:cNvPr id="95364" name="Text Box 132"/>
          <p:cNvSpPr txBox="1">
            <a:spLocks noChangeArrowheads="1"/>
          </p:cNvSpPr>
          <p:nvPr/>
        </p:nvSpPr>
        <p:spPr bwMode="auto">
          <a:xfrm>
            <a:off x="3517900" y="4375150"/>
            <a:ext cx="1828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ta phải đổ bao mồ hôi mới làm ra được</a:t>
            </a:r>
          </a:p>
        </p:txBody>
      </p:sp>
      <p:sp>
        <p:nvSpPr>
          <p:cNvPr id="95365" name="Text Box 133"/>
          <p:cNvSpPr txBox="1">
            <a:spLocks noChangeArrowheads="1"/>
          </p:cNvSpPr>
          <p:nvPr/>
        </p:nvSpPr>
        <p:spPr bwMode="auto">
          <a:xfrm>
            <a:off x="3502025" y="5759450"/>
            <a:ext cx="175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nó rất đắt và hiếm</a:t>
            </a:r>
          </a:p>
        </p:txBody>
      </p:sp>
      <p:sp>
        <p:nvSpPr>
          <p:cNvPr id="95366" name="Text Box 134"/>
          <p:cNvSpPr txBox="1">
            <a:spLocks noChangeArrowheads="1"/>
          </p:cNvSpPr>
          <p:nvPr/>
        </p:nvSpPr>
        <p:spPr bwMode="auto">
          <a:xfrm>
            <a:off x="5451475" y="4495800"/>
            <a:ext cx="198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Lúa gạo quý</a:t>
            </a:r>
          </a:p>
        </p:txBody>
      </p:sp>
      <p:sp>
        <p:nvSpPr>
          <p:cNvPr id="95367" name="Text Box 135"/>
          <p:cNvSpPr txBox="1">
            <a:spLocks noChangeArrowheads="1"/>
          </p:cNvSpPr>
          <p:nvPr/>
        </p:nvSpPr>
        <p:spPr bwMode="auto">
          <a:xfrm>
            <a:off x="5483225" y="5762625"/>
            <a:ext cx="1981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Vàng cũng quý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5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5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5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5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5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5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5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5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5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95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95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5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5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9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9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9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306" grpId="0" animBg="1"/>
      <p:bldP spid="95307" grpId="0" autoUpdateAnimBg="0"/>
      <p:bldP spid="95345" grpId="0"/>
      <p:bldP spid="95354" grpId="0"/>
      <p:bldP spid="95355" grpId="0"/>
      <p:bldP spid="95358" grpId="0"/>
      <p:bldP spid="95359" grpId="0"/>
      <p:bldP spid="95360" grpId="0"/>
      <p:bldP spid="95362" grpId="0"/>
      <p:bldP spid="95363" grpId="0"/>
      <p:bldP spid="95364" grpId="0"/>
      <p:bldP spid="95365" grpId="0"/>
      <p:bldP spid="95366" grpId="0"/>
      <p:bldP spid="953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2971800" y="533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Luyện từ và câu</a:t>
            </a: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838200" y="1066800"/>
            <a:ext cx="815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42: 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NỐI CÁC VẾ CÂU GHÉP BẰNG QUAN HỆ TỪ</a:t>
            </a:r>
          </a:p>
        </p:txBody>
      </p:sp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304800" y="1949450"/>
            <a:ext cx="8520113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600" b="1" u="sng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2:</a:t>
            </a:r>
            <a:r>
              <a:rPr lang="en-US" sz="2600" b="1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Từ một câu ghép đã dẫn ở bài tập 1, hãy tạo ra một câu ghép mới bằng cách </a:t>
            </a:r>
            <a:r>
              <a:rPr lang="en-US" sz="2600" b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thay đổi vị trí</a:t>
            </a:r>
            <a:r>
              <a:rPr lang="en-US" sz="2600" b="1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của các vế câu</a:t>
            </a:r>
          </a:p>
        </p:txBody>
      </p:sp>
      <p:sp>
        <p:nvSpPr>
          <p:cNvPr id="96267" name="Text Box 11"/>
          <p:cNvSpPr txBox="1">
            <a:spLocks noChangeArrowheads="1"/>
          </p:cNvSpPr>
          <p:nvPr/>
        </p:nvSpPr>
        <p:spPr bwMode="auto">
          <a:xfrm>
            <a:off x="685800" y="3568700"/>
            <a:ext cx="8686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Tôi phải băm bèo thái khoai </a:t>
            </a:r>
            <a:r>
              <a:rPr lang="en-US" sz="2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vì</a:t>
            </a: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bố mẹ tôi nghèo.</a:t>
            </a:r>
            <a:endParaRPr lang="en-US" sz="26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6266" name="Text Box 10"/>
          <p:cNvSpPr txBox="1">
            <a:spLocks noChangeArrowheads="1"/>
          </p:cNvSpPr>
          <p:nvPr/>
        </p:nvSpPr>
        <p:spPr bwMode="auto">
          <a:xfrm>
            <a:off x="304800" y="3124200"/>
            <a:ext cx="8839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a) Tôi phải băm bèo thái khoai </a:t>
            </a:r>
            <a:r>
              <a:rPr lang="en-US" sz="2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vì</a:t>
            </a: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gia đình tôi nghèo.</a:t>
            </a:r>
            <a:endParaRPr lang="en-US" sz="26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6270" name="Text Box 14"/>
          <p:cNvSpPr txBox="1">
            <a:spLocks noChangeArrowheads="1"/>
          </p:cNvSpPr>
          <p:nvPr/>
        </p:nvSpPr>
        <p:spPr bwMode="auto">
          <a:xfrm>
            <a:off x="228600" y="4191000"/>
            <a:ext cx="8686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b) Chú phải bỏ học </a:t>
            </a:r>
            <a:r>
              <a:rPr lang="en-US" sz="2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vì </a:t>
            </a: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nhà nghèo quá.</a:t>
            </a:r>
            <a:endParaRPr lang="en-US" sz="26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6271" name="Text Box 15"/>
          <p:cNvSpPr txBox="1">
            <a:spLocks noChangeArrowheads="1"/>
          </p:cNvSpPr>
          <p:nvPr/>
        </p:nvSpPr>
        <p:spPr bwMode="auto">
          <a:xfrm>
            <a:off x="228600" y="4572000"/>
            <a:ext cx="868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</a:t>
            </a: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Chú phải bỏ học </a:t>
            </a:r>
            <a:r>
              <a:rPr lang="en-US" sz="2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do</a:t>
            </a: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nhà nghèo quá.</a:t>
            </a:r>
            <a:endParaRPr lang="en-US" sz="26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6272" name="Text Box 16"/>
          <p:cNvSpPr txBox="1">
            <a:spLocks noChangeArrowheads="1"/>
          </p:cNvSpPr>
          <p:nvPr/>
        </p:nvSpPr>
        <p:spPr bwMode="auto">
          <a:xfrm>
            <a:off x="228600" y="5257800"/>
            <a:ext cx="86868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c) </a:t>
            </a:r>
            <a:r>
              <a:rPr lang="en-US" sz="2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Vì </a:t>
            </a: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người ta phải đổ bao mồ hôi mới làm ra được lúa gạo </a:t>
            </a:r>
            <a:r>
              <a:rPr lang="en-US" sz="2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nên</a:t>
            </a: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nó rất quý. </a:t>
            </a:r>
            <a:r>
              <a:rPr lang="en-US" sz="2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Vì</a:t>
            </a: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vàng rất đắt và hiếm </a:t>
            </a:r>
            <a:r>
              <a:rPr lang="en-US" sz="2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nên</a:t>
            </a:r>
            <a:r>
              <a:rPr lang="en-US" sz="26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vàng cũng rất quý.</a:t>
            </a:r>
            <a:endParaRPr lang="en-US" sz="26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96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96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96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2" grpId="0"/>
      <p:bldP spid="96267" grpId="0"/>
      <p:bldP spid="96266" grpId="0"/>
      <p:bldP spid="96270" grpId="0"/>
      <p:bldP spid="96271" grpId="0"/>
      <p:bldP spid="962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3048000" y="609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Luyện từ và câu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609600" y="1219200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42: 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NỐI CÁC VẾ CÂU GHÉP BẰNG QUAN HỆ TỪ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276225" y="1812925"/>
            <a:ext cx="8520113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800" b="1" u="sng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3:</a:t>
            </a:r>
            <a:r>
              <a:rPr lang="en-US" sz="2800" b="1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Chọn quan hệ từ trong ngoặc đơn thích hợp với mỗi chỗ trống. Giải thích vì sao em chọn quan hệ từ ấy.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228600" y="3692525"/>
            <a:ext cx="868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a)    …   thời tiết thuận nên lúa tốt.</a:t>
            </a:r>
            <a:endParaRPr lang="en-US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7293" name="Text Box 13"/>
          <p:cNvSpPr txBox="1">
            <a:spLocks noChangeArrowheads="1"/>
          </p:cNvSpPr>
          <p:nvPr/>
        </p:nvSpPr>
        <p:spPr bwMode="auto">
          <a:xfrm>
            <a:off x="228600" y="4724400"/>
            <a:ext cx="868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b)   …  thời tiết không thuận nên lúa xấu.</a:t>
            </a:r>
            <a:endParaRPr lang="en-US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7294" name="Text Box 14"/>
          <p:cNvSpPr txBox="1">
            <a:spLocks noChangeArrowheads="1"/>
          </p:cNvSpPr>
          <p:nvPr/>
        </p:nvSpPr>
        <p:spPr bwMode="auto">
          <a:xfrm>
            <a:off x="5591175" y="5370513"/>
            <a:ext cx="3429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ctr">
              <a:defRPr/>
            </a:pPr>
            <a:r>
              <a:rPr lang="en-US" sz="2800" b="1" i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(tại, nhờ)</a:t>
            </a:r>
            <a:endParaRPr lang="en-US" b="1" i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7295" name="Text Box 15"/>
          <p:cNvSpPr txBox="1">
            <a:spLocks noChangeArrowheads="1"/>
          </p:cNvSpPr>
          <p:nvPr/>
        </p:nvSpPr>
        <p:spPr bwMode="auto">
          <a:xfrm>
            <a:off x="747713" y="3656013"/>
            <a:ext cx="1066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Nhờ</a:t>
            </a:r>
            <a:endParaRPr lang="en-US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7296" name="Text Box 16"/>
          <p:cNvSpPr txBox="1">
            <a:spLocks noChangeArrowheads="1"/>
          </p:cNvSpPr>
          <p:nvPr/>
        </p:nvSpPr>
        <p:spPr bwMode="auto">
          <a:xfrm>
            <a:off x="685800" y="4694238"/>
            <a:ext cx="990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" lvl="1" algn="just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Tại</a:t>
            </a:r>
            <a:endParaRPr lang="en-US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10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9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9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7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7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7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7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5" grpId="0"/>
      <p:bldP spid="97286" grpId="0"/>
      <p:bldP spid="97293" grpId="0"/>
      <p:bldP spid="97294" grpId="0"/>
      <p:bldP spid="97295" grpId="0"/>
      <p:bldP spid="9729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85&quot;/&gt;&lt;/object&gt;&lt;object type=&quot;3&quot; unique_id=&quot;10005&quot;&gt;&lt;property id=&quot;20148&quot; value=&quot;5&quot;/&gt;&lt;property id=&quot;20300&quot; value=&quot;Slide 2&quot;/&gt;&lt;property id=&quot;20307&quot; value=&quot;273&quot;/&gt;&lt;/object&gt;&lt;object type=&quot;3&quot; unique_id=&quot;10006&quot;&gt;&lt;property id=&quot;20148&quot; value=&quot;5&quot;/&gt;&lt;property id=&quot;20300&quot; value=&quot;Slide 3&quot;/&gt;&lt;property id=&quot;20307&quot; value=&quot;287&quot;/&gt;&lt;/object&gt;&lt;object type=&quot;3&quot; unique_id=&quot;10007&quot;&gt;&lt;property id=&quot;20148&quot; value=&quot;5&quot;/&gt;&lt;property id=&quot;20300&quot; value=&quot;Slide 4&quot;/&gt;&lt;property id=&quot;20307&quot; value=&quot;275&quot;/&gt;&lt;/object&gt;&lt;object type=&quot;3&quot; unique_id=&quot;10008&quot;&gt;&lt;property id=&quot;20148&quot; value=&quot;5&quot;/&gt;&lt;property id=&quot;20300&quot; value=&quot;Slide 5&quot;/&gt;&lt;property id=&quot;20307&quot; value=&quot;276&quot;/&gt;&lt;/object&gt;&lt;object type=&quot;3&quot; unique_id=&quot;10009&quot;&gt;&lt;property id=&quot;20148&quot; value=&quot;5&quot;/&gt;&lt;property id=&quot;20300&quot; value=&quot;Slide 6&quot;/&gt;&lt;property id=&quot;20307&quot; value=&quot;289&quot;/&gt;&lt;/object&gt;&lt;object type=&quot;3&quot; unique_id=&quot;10010&quot;&gt;&lt;property id=&quot;20148&quot; value=&quot;5&quot;/&gt;&lt;property id=&quot;20300&quot; value=&quot;Slide 7&quot;/&gt;&lt;property id=&quot;20307&quot; value=&quot;277&quot;/&gt;&lt;/object&gt;&lt;object type=&quot;3&quot; unique_id=&quot;10011&quot;&gt;&lt;property id=&quot;20148&quot; value=&quot;5&quot;/&gt;&lt;property id=&quot;20300&quot; value=&quot;Slide 8&quot;/&gt;&lt;property id=&quot;20307&quot; value=&quot;278&quot;/&gt;&lt;/object&gt;&lt;object type=&quot;3&quot; unique_id=&quot;10012&quot;&gt;&lt;property id=&quot;20148&quot; value=&quot;5&quot;/&gt;&lt;property id=&quot;20300&quot; value=&quot;Slide 9&quot;/&gt;&lt;property id=&quot;20307&quot; value=&quot;279&quot;/&gt;&lt;/object&gt;&lt;object type=&quot;3&quot; unique_id=&quot;10013&quot;&gt;&lt;property id=&quot;20148&quot; value=&quot;5&quot;/&gt;&lt;property id=&quot;20300&quot; value=&quot;Slide 10&quot;/&gt;&lt;property id=&quot;20307&quot; value=&quot;280&quot;/&gt;&lt;/object&gt;&lt;object type=&quot;3&quot; unique_id=&quot;10014&quot;&gt;&lt;property id=&quot;20148&quot; value=&quot;5&quot;/&gt;&lt;property id=&quot;20300&quot; value=&quot;Slide 11&quot;/&gt;&lt;property id=&quot;20307&quot; value=&quot;286&quot;/&gt;&lt;/object&gt;&lt;object type=&quot;3&quot; unique_id=&quot;10015&quot;&gt;&lt;property id=&quot;20148&quot; value=&quot;5&quot;/&gt;&lt;property id=&quot;20300&quot; value=&quot;Slide 12&quot;/&gt;&lt;property id=&quot;20307&quot; value=&quot;282&quot;/&gt;&lt;/object&gt;&lt;object type=&quot;3&quot; unique_id=&quot;10016&quot;&gt;&lt;property id=&quot;20148&quot; value=&quot;5&quot;/&gt;&lt;property id=&quot;20300&quot; value=&quot;Slide 13&quot;/&gt;&lt;property id=&quot;20307&quot; value=&quot;28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954</TotalTime>
  <Words>1009</Words>
  <Application>Microsoft Office PowerPoint</Application>
  <PresentationFormat>On-screen Show (4:3)</PresentationFormat>
  <Paragraphs>110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Ghi nhớ</dc:title>
  <dc:creator>Vicom</dc:creator>
  <cp:lastModifiedBy>Admin</cp:lastModifiedBy>
  <cp:revision>132</cp:revision>
  <dcterms:created xsi:type="dcterms:W3CDTF">2007-01-21T13:17:16Z</dcterms:created>
  <dcterms:modified xsi:type="dcterms:W3CDTF">2023-04-11T04:00:50Z</dcterms:modified>
</cp:coreProperties>
</file>