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media1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0"/>
  </p:notesMasterIdLst>
  <p:sldIdLst>
    <p:sldId id="300" r:id="rId2"/>
    <p:sldId id="269" r:id="rId3"/>
    <p:sldId id="276" r:id="rId4"/>
    <p:sldId id="270" r:id="rId5"/>
    <p:sldId id="271" r:id="rId6"/>
    <p:sldId id="272" r:id="rId7"/>
    <p:sldId id="273" r:id="rId8"/>
    <p:sldId id="274" r:id="rId9"/>
    <p:sldId id="268" r:id="rId10"/>
    <p:sldId id="275" r:id="rId11"/>
    <p:sldId id="277" r:id="rId12"/>
    <p:sldId id="279" r:id="rId13"/>
    <p:sldId id="280" r:id="rId14"/>
    <p:sldId id="283" r:id="rId15"/>
    <p:sldId id="256" r:id="rId16"/>
    <p:sldId id="257" r:id="rId17"/>
    <p:sldId id="262" r:id="rId18"/>
    <p:sldId id="263" r:id="rId19"/>
    <p:sldId id="264" r:id="rId20"/>
    <p:sldId id="258" r:id="rId21"/>
    <p:sldId id="259" r:id="rId22"/>
    <p:sldId id="282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</p:sldIdLst>
  <p:sldSz cx="12192000" cy="6858000"/>
  <p:notesSz cx="6858000" cy="9144000"/>
  <p:embeddedFontLst>
    <p:embeddedFont>
      <p:font typeface="Calibri" pitchFamily="34" charset="0"/>
      <p:regular r:id="rId41"/>
      <p:bold r:id="rId42"/>
      <p:italic r:id="rId43"/>
      <p:boldItalic r:id="rId44"/>
    </p:embeddedFont>
    <p:embeddedFont>
      <p:font typeface="Algerian" pitchFamily="82" charset="0"/>
      <p:regular r:id="rId45"/>
    </p:embeddedFont>
    <p:embeddedFont>
      <p:font typeface="Calibri Light" pitchFamily="34" charset="0"/>
      <p:regular r:id="rId46"/>
      <p:italic r:id="rId47"/>
    </p:embeddedFont>
    <p:embeddedFont>
      <p:font typeface="Britannic Bold" pitchFamily="34" charset="0"/>
      <p:regular r:id="rId48"/>
    </p:embeddedFont>
    <p:embeddedFont>
      <p:font typeface="Harrington" pitchFamily="82" charset="0"/>
      <p:regular r:id="rId49"/>
    </p:embeddedFont>
    <p:embeddedFont>
      <p:font typeface="Century Gothic" pitchFamily="34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2B8D"/>
    <a:srgbClr val="CFAFE7"/>
    <a:srgbClr val="C39BE1"/>
    <a:srgbClr val="F5B093"/>
    <a:srgbClr val="8D42C6"/>
    <a:srgbClr val="9E5ECE"/>
    <a:srgbClr val="8C3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0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8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FC679-F673-4E48-8086-6BEB333D5521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F5176-BB70-4AD4-838D-8C39FF55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4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19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81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41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91851-5D22-4FD5-B482-32E6880362F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996FEA-365D-4D44-919C-36A85146C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486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91851-5D22-4FD5-B482-32E6880362F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996FEA-365D-4D44-919C-36A85146C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9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42C6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243840" y="228600"/>
            <a:ext cx="11704320" cy="6400800"/>
          </a:xfrm>
          <a:prstGeom prst="roundRect">
            <a:avLst>
              <a:gd name="adj" fmla="val 4167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flipH="1">
            <a:off x="-30381" y="5979678"/>
            <a:ext cx="878322" cy="878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622253" y="6190729"/>
            <a:ext cx="491566" cy="5778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32247" y="163206"/>
            <a:ext cx="739615" cy="515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flipH="1">
            <a:off x="7866" y="1917700"/>
            <a:ext cx="424142" cy="6356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1"/>
          <a:srcRect t="-5256" b="1"/>
          <a:stretch/>
        </p:blipFill>
        <p:spPr>
          <a:xfrm>
            <a:off x="11682545" y="4838700"/>
            <a:ext cx="503102" cy="8281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2"/>
          <a:srcRect l="45317" t="-7071" r="8232" b="7071"/>
          <a:stretch/>
        </p:blipFill>
        <p:spPr>
          <a:xfrm>
            <a:off x="11685504" y="-29817"/>
            <a:ext cx="498630" cy="7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8.jpeg"/><Relationship Id="rId10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11.png"/><Relationship Id="rId4" Type="http://schemas.openxmlformats.org/officeDocument/2006/relationships/image" Target="../media/image22.jpe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audio" Target="../media/audio4.wav"/><Relationship Id="rId10" Type="http://schemas.openxmlformats.org/officeDocument/2006/relationships/image" Target="../media/image28.png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9.jpe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53.png"/><Relationship Id="rId18" Type="http://schemas.openxmlformats.org/officeDocument/2006/relationships/slide" Target="slide36.xml"/><Relationship Id="rId26" Type="http://schemas.openxmlformats.org/officeDocument/2006/relationships/slide" Target="slide27.xml"/><Relationship Id="rId3" Type="http://schemas.microsoft.com/office/2007/relationships/media" Target="../media/media2.mp3"/><Relationship Id="rId21" Type="http://schemas.openxmlformats.org/officeDocument/2006/relationships/slide" Target="slide30.xml"/><Relationship Id="rId7" Type="http://schemas.openxmlformats.org/officeDocument/2006/relationships/image" Target="../media/image50.gif"/><Relationship Id="rId12" Type="http://schemas.openxmlformats.org/officeDocument/2006/relationships/slide" Target="slide32.xml"/><Relationship Id="rId17" Type="http://schemas.openxmlformats.org/officeDocument/2006/relationships/slide" Target="slide37.xml"/><Relationship Id="rId25" Type="http://schemas.openxmlformats.org/officeDocument/2006/relationships/slide" Target="slide29.xml"/><Relationship Id="rId2" Type="http://schemas.openxmlformats.org/officeDocument/2006/relationships/audio" Target="../media/media1.wav"/><Relationship Id="rId16" Type="http://schemas.openxmlformats.org/officeDocument/2006/relationships/slide" Target="slide35.xml"/><Relationship Id="rId20" Type="http://schemas.openxmlformats.org/officeDocument/2006/relationships/slide" Target="slide26.xml"/><Relationship Id="rId1" Type="http://schemas.microsoft.com/office/2007/relationships/media" Target="../media/media1.wav"/><Relationship Id="rId6" Type="http://schemas.openxmlformats.org/officeDocument/2006/relationships/image" Target="../media/image49.jpg"/><Relationship Id="rId11" Type="http://schemas.openxmlformats.org/officeDocument/2006/relationships/image" Target="../media/image52.png"/><Relationship Id="rId24" Type="http://schemas.openxmlformats.org/officeDocument/2006/relationships/slide" Target="slide25.xml"/><Relationship Id="rId5" Type="http://schemas.openxmlformats.org/officeDocument/2006/relationships/slideLayout" Target="../slideLayouts/slideLayout4.xml"/><Relationship Id="rId15" Type="http://schemas.openxmlformats.org/officeDocument/2006/relationships/image" Target="../media/image54.png"/><Relationship Id="rId23" Type="http://schemas.openxmlformats.org/officeDocument/2006/relationships/slide" Target="slide28.xml"/><Relationship Id="rId28" Type="http://schemas.openxmlformats.org/officeDocument/2006/relationships/image" Target="../media/image56.jpg"/><Relationship Id="rId10" Type="http://schemas.openxmlformats.org/officeDocument/2006/relationships/slide" Target="slide33.xml"/><Relationship Id="rId19" Type="http://schemas.openxmlformats.org/officeDocument/2006/relationships/image" Target="../media/image55.png"/><Relationship Id="rId4" Type="http://schemas.openxmlformats.org/officeDocument/2006/relationships/audio" Target="../media/media2.mp3"/><Relationship Id="rId9" Type="http://schemas.openxmlformats.org/officeDocument/2006/relationships/image" Target="../media/image51.png"/><Relationship Id="rId14" Type="http://schemas.openxmlformats.org/officeDocument/2006/relationships/slide" Target="slide34.xml"/><Relationship Id="rId22" Type="http://schemas.openxmlformats.org/officeDocument/2006/relationships/slide" Target="slide31.xml"/><Relationship Id="rId27" Type="http://schemas.openxmlformats.org/officeDocument/2006/relationships/slide" Target="slide3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20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21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14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22.jpe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11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23.jpe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9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9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23.jpe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11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22.jpe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14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21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20.pn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3" Type="http://schemas.openxmlformats.org/officeDocument/2006/relationships/audio" Target="../media/audio7.wav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11" Type="http://schemas.openxmlformats.org/officeDocument/2006/relationships/slide" Target="slide23.xml"/><Relationship Id="rId5" Type="http://schemas.openxmlformats.org/officeDocument/2006/relationships/audio" Target="../media/audio9.wav"/><Relationship Id="rId15" Type="http://schemas.openxmlformats.org/officeDocument/2006/relationships/image" Target="../media/image48.jpeg"/><Relationship Id="rId10" Type="http://schemas.openxmlformats.org/officeDocument/2006/relationships/image" Target="../media/image61.png"/><Relationship Id="rId4" Type="http://schemas.openxmlformats.org/officeDocument/2006/relationships/audio" Target="../media/audio8.wav"/><Relationship Id="rId9" Type="http://schemas.openxmlformats.org/officeDocument/2006/relationships/image" Target="../media/image60.png"/><Relationship Id="rId1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19751" y="1503888"/>
            <a:ext cx="5870188" cy="887587"/>
          </a:xfrm>
          <a:prstGeom prst="rect">
            <a:avLst/>
          </a:prstGeom>
          <a:noFill/>
          <a:ln w="9525">
            <a:noFill/>
          </a:ln>
        </p:spPr>
        <p:txBody>
          <a:bodyPr wrap="square" numCol="1">
            <a:prstTxWarp prst="textDeflate">
              <a:avLst/>
            </a:prstTxWarp>
            <a:spAutoFit/>
          </a:bodyPr>
          <a:lstStyle>
            <a:defPPr>
              <a:defRPr lang="en-US"/>
            </a:defPPr>
            <a:lvl1pPr lvl="0" algn="ctr" defTabSz="1500505">
              <a:spcBef>
                <a:spcPct val="50000"/>
              </a:spcBef>
              <a:defRPr sz="1600" b="1">
                <a:ln w="0"/>
                <a:solidFill>
                  <a:srgbClr val="EC383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rrington" panose="04040505050A02020702" pitchFamily="82" charset="0"/>
                <a:ea typeface="黑体" panose="02010609060101010101" pitchFamily="2" charset="-122"/>
              </a:defRPr>
            </a:lvl1pPr>
          </a:lstStyle>
          <a:p>
            <a:r>
              <a:rPr lang="en-US" altLang="zh-CN"/>
              <a:t>Unit 12 </a:t>
            </a:r>
            <a:r>
              <a:rPr lang="en-US" altLang="zh-CN" dirty="0"/>
              <a:t>– Lesson 1</a:t>
            </a:r>
            <a:endParaRPr lang="zh-CN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801696" y="2852910"/>
            <a:ext cx="10906298" cy="21236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500505"/>
            <a:r>
              <a:rPr lang="en-US" sz="6600" dirty="0">
                <a:ln w="0"/>
                <a:solidFill>
                  <a:srgbClr val="7030A0"/>
                </a:solidFill>
                <a:latin typeface="Algerian" panose="04020705040A02060702" pitchFamily="82" charset="0"/>
                <a:ea typeface="黑体" panose="02010609060101010101" pitchFamily="2" charset="-122"/>
              </a:rPr>
              <a:t>What does </a:t>
            </a:r>
          </a:p>
          <a:p>
            <a:pPr algn="ctr" defTabSz="1500505"/>
            <a:r>
              <a:rPr lang="en-US" sz="6600" dirty="0">
                <a:ln w="0"/>
                <a:solidFill>
                  <a:srgbClr val="7030A0"/>
                </a:solidFill>
                <a:latin typeface="Algerian" panose="04020705040A02060702" pitchFamily="82" charset="0"/>
                <a:ea typeface="黑体" panose="02010609060101010101" pitchFamily="2" charset="-122"/>
              </a:rPr>
              <a:t>your father do?</a:t>
            </a:r>
          </a:p>
        </p:txBody>
      </p:sp>
    </p:spTree>
    <p:extLst>
      <p:ext uri="{BB962C8B-B14F-4D97-AF65-F5344CB8AC3E}">
        <p14:creationId xmlns:p14="http://schemas.microsoft.com/office/powerpoint/2010/main" val="122896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13830" y="2495867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factory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7413830" y="3059392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/ˈfæktəri/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94" y="1324091"/>
            <a:ext cx="5627096" cy="40663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898" y="7586613"/>
            <a:ext cx="5551932" cy="504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8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orizontal Scroll 19"/>
          <p:cNvSpPr/>
          <p:nvPr/>
        </p:nvSpPr>
        <p:spPr>
          <a:xfrm>
            <a:off x="443334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factory</a:t>
            </a:r>
          </a:p>
        </p:txBody>
      </p:sp>
      <p:sp>
        <p:nvSpPr>
          <p:cNvPr id="21" name="Horizontal Scroll 20"/>
          <p:cNvSpPr/>
          <p:nvPr/>
        </p:nvSpPr>
        <p:spPr>
          <a:xfrm>
            <a:off x="2717348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driver</a:t>
            </a:r>
          </a:p>
        </p:txBody>
      </p:sp>
      <p:sp>
        <p:nvSpPr>
          <p:cNvPr id="22" name="Horizontal Scroll 21"/>
          <p:cNvSpPr/>
          <p:nvPr/>
        </p:nvSpPr>
        <p:spPr>
          <a:xfrm>
            <a:off x="4991362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doctor</a:t>
            </a:r>
          </a:p>
        </p:txBody>
      </p:sp>
      <p:sp>
        <p:nvSpPr>
          <p:cNvPr id="23" name="Horizontal Scroll 22"/>
          <p:cNvSpPr/>
          <p:nvPr/>
        </p:nvSpPr>
        <p:spPr>
          <a:xfrm>
            <a:off x="7265376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nurse</a:t>
            </a:r>
          </a:p>
        </p:txBody>
      </p:sp>
      <p:sp>
        <p:nvSpPr>
          <p:cNvPr id="28" name="Horizontal Scroll 27"/>
          <p:cNvSpPr/>
          <p:nvPr/>
        </p:nvSpPr>
        <p:spPr>
          <a:xfrm>
            <a:off x="9539392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job</a:t>
            </a:r>
          </a:p>
        </p:txBody>
      </p:sp>
      <p:sp>
        <p:nvSpPr>
          <p:cNvPr id="11" name="Horizontal Scroll 10"/>
          <p:cNvSpPr/>
          <p:nvPr/>
        </p:nvSpPr>
        <p:spPr>
          <a:xfrm>
            <a:off x="637470" y="873556"/>
            <a:ext cx="26517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student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3409742" y="873556"/>
            <a:ext cx="26517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teacher</a:t>
            </a:r>
          </a:p>
        </p:txBody>
      </p:sp>
      <p:sp>
        <p:nvSpPr>
          <p:cNvPr id="13" name="Horizontal Scroll 12"/>
          <p:cNvSpPr/>
          <p:nvPr/>
        </p:nvSpPr>
        <p:spPr>
          <a:xfrm>
            <a:off x="6182014" y="873556"/>
            <a:ext cx="26517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farmer</a:t>
            </a:r>
          </a:p>
        </p:txBody>
      </p:sp>
      <p:sp>
        <p:nvSpPr>
          <p:cNvPr id="14" name="Horizontal Scroll 13"/>
          <p:cNvSpPr/>
          <p:nvPr/>
        </p:nvSpPr>
        <p:spPr>
          <a:xfrm>
            <a:off x="8954287" y="873556"/>
            <a:ext cx="26517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worker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15" y="4022306"/>
            <a:ext cx="1826877" cy="13201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678" y="3855510"/>
            <a:ext cx="1223676" cy="161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10481"/>
          <a:stretch/>
        </p:blipFill>
        <p:spPr>
          <a:xfrm flipH="1">
            <a:off x="3045810" y="4022307"/>
            <a:ext cx="1669675" cy="13353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/>
        </p:blipFill>
        <p:spPr>
          <a:xfrm>
            <a:off x="7636335" y="3867761"/>
            <a:ext cx="1404462" cy="15993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2036" y="3867760"/>
            <a:ext cx="1323475" cy="16329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>
          <a:xfrm>
            <a:off x="9866198" y="1085339"/>
            <a:ext cx="1025168" cy="1463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/>
          <a:srcRect t="17217"/>
          <a:stretch/>
        </p:blipFill>
        <p:spPr>
          <a:xfrm>
            <a:off x="6704831" y="1085339"/>
            <a:ext cx="1863008" cy="14630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26385" y="1085339"/>
            <a:ext cx="2103120" cy="14630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4625" y="1085339"/>
            <a:ext cx="1739088" cy="1463040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Vocabulary </a:t>
            </a:r>
          </a:p>
        </p:txBody>
      </p:sp>
    </p:spTree>
    <p:extLst>
      <p:ext uri="{BB962C8B-B14F-4D97-AF65-F5344CB8AC3E}">
        <p14:creationId xmlns:p14="http://schemas.microsoft.com/office/powerpoint/2010/main" val="396327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953000" y="1364444"/>
            <a:ext cx="2286000" cy="4688770"/>
            <a:chOff x="4813863" y="1390202"/>
            <a:chExt cx="2286000" cy="4688770"/>
          </a:xfrm>
        </p:grpSpPr>
        <p:sp>
          <p:nvSpPr>
            <p:cNvPr id="20" name="Rounded Rectangle 19"/>
            <p:cNvSpPr/>
            <p:nvPr/>
          </p:nvSpPr>
          <p:spPr>
            <a:xfrm>
              <a:off x="4813863" y="1390202"/>
              <a:ext cx="2286000" cy="62689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factory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4813863" y="5452075"/>
              <a:ext cx="2286000" cy="62689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doctor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813863" y="4436606"/>
              <a:ext cx="2286000" cy="62689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student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813863" y="2405670"/>
              <a:ext cx="2286000" cy="62689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teacher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813863" y="3421138"/>
              <a:ext cx="2286000" cy="62689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farmer</a:t>
              </a:r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323" y="3120167"/>
            <a:ext cx="1826877" cy="1320181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612" y="4724296"/>
            <a:ext cx="1323475" cy="1632921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4"/>
          <a:srcRect t="17217"/>
          <a:stretch/>
        </p:blipFill>
        <p:spPr>
          <a:xfrm>
            <a:off x="9019679" y="1359700"/>
            <a:ext cx="1863008" cy="1463040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9679" y="3992776"/>
            <a:ext cx="2103120" cy="1463040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572" y="1132869"/>
            <a:ext cx="1739088" cy="1463040"/>
          </a:xfrm>
          <a:prstGeom prst="cloud">
            <a:avLst/>
          </a:prstGeom>
          <a:ln>
            <a:solidFill>
              <a:srgbClr val="C00000"/>
            </a:solidFill>
          </a:ln>
        </p:spPr>
      </p:pic>
      <p:sp>
        <p:nvSpPr>
          <p:cNvPr id="56" name="Rounded Rectangle 55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Match </a:t>
            </a:r>
          </a:p>
        </p:txBody>
      </p:sp>
      <p:cxnSp>
        <p:nvCxnSpPr>
          <p:cNvPr id="15" name="Straight Arrow Connector 14"/>
          <p:cNvCxnSpPr>
            <a:stCxn id="55" idx="0"/>
            <a:endCxn id="11" idx="1"/>
          </p:cNvCxnSpPr>
          <p:nvPr/>
        </p:nvCxnSpPr>
        <p:spPr>
          <a:xfrm>
            <a:off x="2668211" y="1864389"/>
            <a:ext cx="2284789" cy="2859908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7" idx="0"/>
            <a:endCxn id="20" idx="1"/>
          </p:cNvCxnSpPr>
          <p:nvPr/>
        </p:nvCxnSpPr>
        <p:spPr>
          <a:xfrm flipV="1">
            <a:off x="2673678" y="1677893"/>
            <a:ext cx="2279322" cy="2102365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51" idx="0"/>
            <a:endCxn id="22" idx="1"/>
          </p:cNvCxnSpPr>
          <p:nvPr/>
        </p:nvCxnSpPr>
        <p:spPr>
          <a:xfrm>
            <a:off x="2685984" y="5540757"/>
            <a:ext cx="2267016" cy="199009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53" idx="2"/>
            <a:endCxn id="13" idx="3"/>
          </p:cNvCxnSpPr>
          <p:nvPr/>
        </p:nvCxnSpPr>
        <p:spPr>
          <a:xfrm flipH="1">
            <a:off x="7239000" y="2091220"/>
            <a:ext cx="1786458" cy="1617609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54" idx="2"/>
          </p:cNvCxnSpPr>
          <p:nvPr/>
        </p:nvCxnSpPr>
        <p:spPr>
          <a:xfrm flipH="1" flipV="1">
            <a:off x="7230800" y="2729075"/>
            <a:ext cx="1795403" cy="1995221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30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014919" y="3839291"/>
            <a:ext cx="1828800" cy="6268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driver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014919" y="2719285"/>
            <a:ext cx="1828800" cy="6268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nurse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14919" y="4959297"/>
            <a:ext cx="1828800" cy="6268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job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14919" y="1599279"/>
            <a:ext cx="1828800" cy="6268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worker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-8892" t="-8853" r="-11273" b="-12421"/>
          <a:stretch/>
        </p:blipFill>
        <p:spPr>
          <a:xfrm>
            <a:off x="1378039" y="1275009"/>
            <a:ext cx="1648495" cy="1617730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10481"/>
          <a:stretch/>
        </p:blipFill>
        <p:spPr>
          <a:xfrm flipH="1">
            <a:off x="9006179" y="1383981"/>
            <a:ext cx="1669675" cy="1335304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/>
        </p:blipFill>
        <p:spPr>
          <a:xfrm>
            <a:off x="9138786" y="4116258"/>
            <a:ext cx="1404462" cy="1599369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5" t="-9085" r="-6615" b="7304"/>
          <a:stretch/>
        </p:blipFill>
        <p:spPr>
          <a:xfrm>
            <a:off x="1493948" y="4108360"/>
            <a:ext cx="1223493" cy="1609859"/>
          </a:xfrm>
          <a:prstGeom prst="cloud">
            <a:avLst/>
          </a:prstGeom>
          <a:ln>
            <a:solidFill>
              <a:srgbClr val="C00000"/>
            </a:solidFill>
          </a:ln>
        </p:spPr>
      </p:pic>
      <p:sp>
        <p:nvSpPr>
          <p:cNvPr id="15" name="Rounded Rectangle 14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Match </a:t>
            </a:r>
          </a:p>
        </p:txBody>
      </p:sp>
      <p:cxnSp>
        <p:nvCxnSpPr>
          <p:cNvPr id="17" name="Straight Arrow Connector 16"/>
          <p:cNvCxnSpPr>
            <a:stCxn id="7" idx="0"/>
            <a:endCxn id="4" idx="1"/>
          </p:cNvCxnSpPr>
          <p:nvPr/>
        </p:nvCxnSpPr>
        <p:spPr>
          <a:xfrm>
            <a:off x="3025160" y="2083874"/>
            <a:ext cx="1989759" cy="3188872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1" idx="0"/>
            <a:endCxn id="5" idx="1"/>
          </p:cNvCxnSpPr>
          <p:nvPr/>
        </p:nvCxnSpPr>
        <p:spPr>
          <a:xfrm flipV="1">
            <a:off x="2716421" y="1912728"/>
            <a:ext cx="2298498" cy="3000562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9" idx="2"/>
            <a:endCxn id="3" idx="3"/>
          </p:cNvCxnSpPr>
          <p:nvPr/>
        </p:nvCxnSpPr>
        <p:spPr>
          <a:xfrm flipH="1" flipV="1">
            <a:off x="6843719" y="3032734"/>
            <a:ext cx="2299423" cy="1883209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0"/>
            <a:endCxn id="2" idx="3"/>
          </p:cNvCxnSpPr>
          <p:nvPr/>
        </p:nvCxnSpPr>
        <p:spPr>
          <a:xfrm flipH="1">
            <a:off x="6843719" y="2051633"/>
            <a:ext cx="2163851" cy="2101107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81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527944" y="3030396"/>
            <a:ext cx="3724975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My mother is a ___________.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527944" y="1304980"/>
            <a:ext cx="3724975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They are _________s.</a:t>
            </a:r>
          </a:p>
        </p:txBody>
      </p:sp>
      <p:sp>
        <p:nvSpPr>
          <p:cNvPr id="2" name="Rectangle 1"/>
          <p:cNvSpPr/>
          <p:nvPr/>
        </p:nvSpPr>
        <p:spPr>
          <a:xfrm>
            <a:off x="4021069" y="4008156"/>
            <a:ext cx="1249143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factory</a:t>
            </a:r>
          </a:p>
        </p:txBody>
      </p:sp>
      <p:sp>
        <p:nvSpPr>
          <p:cNvPr id="4" name="Rectangle 3"/>
          <p:cNvSpPr/>
          <p:nvPr/>
        </p:nvSpPr>
        <p:spPr>
          <a:xfrm>
            <a:off x="9354717" y="4027263"/>
            <a:ext cx="1249143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doctor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32504" y="5369805"/>
            <a:ext cx="1249143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4045446" y="1233366"/>
            <a:ext cx="1509382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student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2655880" y="3024317"/>
            <a:ext cx="1509382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teacher</a:t>
            </a:r>
          </a:p>
        </p:txBody>
      </p:sp>
      <p:sp>
        <p:nvSpPr>
          <p:cNvPr id="9" name="Rectangle 8"/>
          <p:cNvSpPr/>
          <p:nvPr/>
        </p:nvSpPr>
        <p:spPr>
          <a:xfrm>
            <a:off x="9586703" y="1238688"/>
            <a:ext cx="1509382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farmer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16653" y="2899786"/>
            <a:ext cx="1509382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worker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504" y="3761550"/>
            <a:ext cx="1485681" cy="10736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b="10481"/>
          <a:stretch/>
        </p:blipFill>
        <p:spPr>
          <a:xfrm flipH="1">
            <a:off x="749102" y="5134629"/>
            <a:ext cx="1438484" cy="11504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/>
        </p:blipFill>
        <p:spPr>
          <a:xfrm>
            <a:off x="6354098" y="5042396"/>
            <a:ext cx="1083547" cy="12339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5339" y="3560147"/>
            <a:ext cx="1021065" cy="12598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>
          <a:xfrm>
            <a:off x="6500411" y="2208962"/>
            <a:ext cx="790920" cy="11287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/>
          <a:srcRect t="17217"/>
          <a:stretch/>
        </p:blipFill>
        <p:spPr>
          <a:xfrm>
            <a:off x="6260365" y="988378"/>
            <a:ext cx="1271012" cy="99813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218" y="2414261"/>
            <a:ext cx="1506252" cy="104782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277" y="847736"/>
            <a:ext cx="1506134" cy="1267063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4715485" y="329093"/>
            <a:ext cx="3312706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Look, read and fill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509435" y="4096395"/>
            <a:ext cx="3724975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Tha’t s a ___________.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509434" y="5488215"/>
            <a:ext cx="3724975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The _________ is kind.</a:t>
            </a:r>
          </a:p>
        </p:txBody>
      </p:sp>
      <p:sp>
        <p:nvSpPr>
          <p:cNvPr id="3" name="Rectangle 2"/>
          <p:cNvSpPr/>
          <p:nvPr/>
        </p:nvSpPr>
        <p:spPr>
          <a:xfrm>
            <a:off x="3176465" y="5386430"/>
            <a:ext cx="1249143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driver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23422" y="2980521"/>
            <a:ext cx="3724975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The _________ is young.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723422" y="1255105"/>
            <a:ext cx="3724975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This boy is a __________.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04913" y="4046520"/>
            <a:ext cx="3724975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She’s is a ___________.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704912" y="5438340"/>
            <a:ext cx="4265415" cy="49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This is a beautiful _______.</a:t>
            </a:r>
          </a:p>
        </p:txBody>
      </p:sp>
    </p:spTree>
    <p:extLst>
      <p:ext uri="{BB962C8B-B14F-4D97-AF65-F5344CB8AC3E}">
        <p14:creationId xmlns:p14="http://schemas.microsoft.com/office/powerpoint/2010/main" val="62694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821259" y="569557"/>
            <a:ext cx="8817712" cy="6047964"/>
            <a:chOff x="2227659" y="580573"/>
            <a:chExt cx="8817712" cy="6047964"/>
          </a:xfrm>
        </p:grpSpPr>
        <p:grpSp>
          <p:nvGrpSpPr>
            <p:cNvPr id="17" name="Group 16"/>
            <p:cNvGrpSpPr/>
            <p:nvPr/>
          </p:nvGrpSpPr>
          <p:grpSpPr>
            <a:xfrm>
              <a:off x="2227659" y="609600"/>
              <a:ext cx="8817712" cy="6001656"/>
              <a:chOff x="-4155768" y="-3709989"/>
              <a:chExt cx="17183100" cy="12030076"/>
            </a:xfrm>
          </p:grpSpPr>
          <p:pic>
            <p:nvPicPr>
              <p:cNvPr id="1032" name="Picture 8" descr="https://s.sachmem.vn/public/images/v2/TA4T2SHS/U12-L1-1-a_58.pn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155768" y="-3709989"/>
                <a:ext cx="9848850" cy="64770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https://s.sachmem.vn/public/images/v2/TA4T2SHS/U12-L1-1-b_42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0862" y="-3709988"/>
                <a:ext cx="6753225" cy="6477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9" name="Picture 15" descr="https://s.sachmem.vn/public/images/v2/TA4T2SHS/U12-L1-1-c_50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155768" y="2767012"/>
                <a:ext cx="8858250" cy="55530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42" name="Picture 18" descr="https://s.sachmem.vn/public/images/v2/TA4T2SHS/U12-L1-1-d_50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02482" y="2767011"/>
                <a:ext cx="8324850" cy="55530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Rectangle 17"/>
            <p:cNvSpPr/>
            <p:nvPr/>
          </p:nvSpPr>
          <p:spPr>
            <a:xfrm>
              <a:off x="2786742" y="580573"/>
              <a:ext cx="4252687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1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Class, get into pairs, please!</a:t>
              </a:r>
            </a:p>
            <a:p>
              <a:r>
                <a:rPr lang="en-US" sz="21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lnterview your partner about the </a:t>
              </a:r>
            </a:p>
            <a:p>
              <a:r>
                <a:rPr lang="en-US" sz="21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jobs of his or her family members.</a:t>
              </a:r>
              <a:endPara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474985" y="1817816"/>
              <a:ext cx="723018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Yes.</a:t>
              </a:r>
              <a:endPara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202363" y="671157"/>
              <a:ext cx="2245528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 does your father do, Mai?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281713" y="1411569"/>
              <a:ext cx="204341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2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He's a teacher.</a:t>
              </a:r>
              <a:endPara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902854" y="3869923"/>
              <a:ext cx="387531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And what about your mother?</a:t>
              </a:r>
              <a:endPara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383687" y="4266571"/>
              <a:ext cx="1981633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She's a nurse.</a:t>
              </a:r>
              <a:endPara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408297" y="3840894"/>
              <a:ext cx="3434107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What does your sister do?</a:t>
              </a:r>
              <a:endPara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473784" y="6197650"/>
              <a:ext cx="223627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b="0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She's a student.</a:t>
              </a:r>
              <a:endPara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336678" y="1933920"/>
              <a:ext cx="62388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Ok.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763541" y="232947"/>
            <a:ext cx="3259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0" dirty="0">
                <a:effectLst/>
                <a:latin typeface="Helvetica Neue"/>
              </a:rPr>
              <a:t>1. Look, listen and repeat</a:t>
            </a:r>
            <a:endParaRPr lang="en-US" sz="2000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5113" y="816261"/>
            <a:ext cx="46239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5113" y="4013798"/>
            <a:ext cx="46239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49336" y="943353"/>
            <a:ext cx="46239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49336" y="4140890"/>
            <a:ext cx="46239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82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p3cut_foxcom_su_1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p3cut_foxcom_su_1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p3cut_foxcom_su_1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p3cut_foxcom_su_1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68593" y="5041222"/>
            <a:ext cx="7454815" cy="1404182"/>
            <a:chOff x="2742013" y="5041222"/>
            <a:chExt cx="7454815" cy="1404182"/>
          </a:xfrm>
        </p:grpSpPr>
        <p:pic>
          <p:nvPicPr>
            <p:cNvPr id="2054" name="Picture 6" descr="https://s.sachmem.vn/public/characters/Lind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2053" y="5805324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20828" y="5832977"/>
              <a:ext cx="5242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He's ___________________.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66495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What does your ___________ do?</a:t>
              </a:r>
            </a:p>
          </p:txBody>
        </p:sp>
      </p:grpSp>
      <p:pic>
        <p:nvPicPr>
          <p:cNvPr id="13" name="Picture 2" descr="https://s.sachmem.vn/public/images/v2/TA4T2SHS/U12-L1-2-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084" y="810466"/>
            <a:ext cx="6428513" cy="390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905523" y="5082166"/>
            <a:ext cx="18205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father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42279" y="5843774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a farmer</a:t>
            </a:r>
          </a:p>
        </p:txBody>
      </p:sp>
    </p:spTree>
    <p:extLst>
      <p:ext uri="{BB962C8B-B14F-4D97-AF65-F5344CB8AC3E}">
        <p14:creationId xmlns:p14="http://schemas.microsoft.com/office/powerpoint/2010/main" val="208783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808" y="5805324"/>
            <a:ext cx="640080" cy="64008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368593" y="5041222"/>
            <a:ext cx="7454815" cy="1376530"/>
            <a:chOff x="2742013" y="5041222"/>
            <a:chExt cx="7454815" cy="1376530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20828" y="5832977"/>
              <a:ext cx="530786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Sh</a:t>
              </a:r>
              <a:r>
                <a:rPr lang="en-US" sz="3200" b="1" i="0" dirty="0"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e's ___________________.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66495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What does your ___________ do?</a:t>
              </a:r>
            </a:p>
          </p:txBody>
        </p:sp>
      </p:grpSp>
      <p:pic>
        <p:nvPicPr>
          <p:cNvPr id="10" name="Picture 3" descr="https://s.sachmem.vn/public/images/v2/TA4T2SHS/U12-L1-2-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01" y="726963"/>
            <a:ext cx="6379998" cy="387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809523" y="286334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462785" y="5082166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mo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ther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642279" y="5843774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nurse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55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s://s.sachmem.vn/public/characters/Mar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856" y="5805324"/>
            <a:ext cx="640080" cy="64008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368593" y="5041222"/>
            <a:ext cx="7454815" cy="1376530"/>
            <a:chOff x="2742013" y="5041222"/>
            <a:chExt cx="7454815" cy="1376530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20828" y="5832977"/>
              <a:ext cx="5242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He's ___________________.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66495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What does your ___________ do?</a:t>
              </a:r>
            </a:p>
          </p:txBody>
        </p:sp>
      </p:grpSp>
      <p:pic>
        <p:nvPicPr>
          <p:cNvPr id="9" name="Picture 4" descr="https://s.sachmem.vn/public/images/v2/TA4T2SHS/U12-L1-2-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030" y="890836"/>
            <a:ext cx="6185940" cy="376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09523" y="286334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462785" y="5082166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uncle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642279" y="5843774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driver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s.sachmem.vn/public/characters/Na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328" y="5805324"/>
            <a:ext cx="640080" cy="64008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368593" y="5041222"/>
            <a:ext cx="7454815" cy="1376530"/>
            <a:chOff x="2742013" y="5041222"/>
            <a:chExt cx="7454815" cy="1376530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20828" y="5832977"/>
              <a:ext cx="5242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He's ___________________.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66495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solidFill>
                    <a:srgbClr val="002060"/>
                  </a:solidFill>
                  <a:effectLst/>
                  <a:latin typeface="Century Gothic" panose="020B0502020202020204" pitchFamily="34" charset="0"/>
                </a:rPr>
                <a:t>What does your ___________ do?</a:t>
              </a:r>
            </a:p>
          </p:txBody>
        </p:sp>
      </p:grpSp>
      <p:pic>
        <p:nvPicPr>
          <p:cNvPr id="8" name="Picture 5" descr="https://s.sachmem.vn/public/images/v2/TA4T2SHS/U12-L1-2-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328" y="873102"/>
            <a:ext cx="6136594" cy="382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09523" y="286334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462785" y="5082166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bro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ther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464856" y="5843774"/>
            <a:ext cx="31915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factory worker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83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34"/>
          <a:stretch/>
        </p:blipFill>
        <p:spPr>
          <a:xfrm>
            <a:off x="842810" y="1260182"/>
            <a:ext cx="6245184" cy="43376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360043" y="2510318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teacher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360043" y="3073843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/ˈtiːtʃər/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94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36396"/>
              </p:ext>
            </p:extLst>
          </p:nvPr>
        </p:nvGraphicFramePr>
        <p:xfrm>
          <a:off x="1103198" y="959788"/>
          <a:ext cx="10161885" cy="5180588"/>
        </p:xfrm>
        <a:graphic>
          <a:graphicData uri="http://schemas.openxmlformats.org/drawingml/2006/table">
            <a:tbl>
              <a:tblPr/>
              <a:tblGrid>
                <a:gridCol w="2198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76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76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876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000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812440">
                <a:tc>
                  <a:txBody>
                    <a:bodyPr/>
                    <a:lstStyle/>
                    <a:p>
                      <a:pPr algn="ctr" fontAlgn="ctr"/>
                      <a:endParaRPr lang="en-US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3531">
                <a:tc>
                  <a:txBody>
                    <a:bodyPr/>
                    <a:lstStyle/>
                    <a:p>
                      <a:pPr fontAlgn="ctr"/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1. Father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3531">
                <a:tc>
                  <a:txBody>
                    <a:bodyPr/>
                    <a:lstStyle/>
                    <a:p>
                      <a:pPr fontAlgn="ctr"/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2. Mother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3531">
                <a:tc>
                  <a:txBody>
                    <a:bodyPr/>
                    <a:lstStyle/>
                    <a:p>
                      <a:pPr fontAlgn="ctr"/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3. Brother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dirty="0">
                        <a:solidFill>
                          <a:srgbClr val="333333"/>
                        </a:solidFill>
                        <a:effectLst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75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3200" b="1" i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4. Sister</a:t>
                      </a: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b="0" i="0" dirty="0">
                        <a:solidFill>
                          <a:srgbClr val="333333"/>
                        </a:solidFill>
                        <a:effectLst/>
                        <a:latin typeface="Helvetica Neue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b="0" i="0" dirty="0">
                        <a:solidFill>
                          <a:srgbClr val="333333"/>
                        </a:solidFill>
                        <a:effectLst/>
                        <a:latin typeface="Helvetica Neue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b="0" i="0" dirty="0">
                        <a:solidFill>
                          <a:srgbClr val="333333"/>
                        </a:solidFill>
                        <a:effectLst/>
                        <a:latin typeface="Helvetica Neue"/>
                      </a:endParaRPr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rgbClr val="333333"/>
                          </a:solidFill>
                          <a:effectLst/>
                          <a:latin typeface="Helvetica Neue"/>
                        </a:rPr>
                        <a:t/>
                      </a:r>
                      <a:br>
                        <a:rPr lang="en-US" b="0" i="0" dirty="0">
                          <a:solidFill>
                            <a:srgbClr val="333333"/>
                          </a:solidFill>
                          <a:effectLst/>
                          <a:latin typeface="Helvetica Neue"/>
                        </a:rPr>
                      </a:br>
                      <a:endParaRPr lang="en-US" dirty="0"/>
                    </a:p>
                  </a:txBody>
                  <a:tcPr marL="142875" marR="9525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48705" y="352007"/>
            <a:ext cx="24176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3. Listen and tick.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076" name="Picture 4" descr="https://s.sachmem.vn/public/images/TA4T2SHS/U12-L1-3-1-debsilbiivxzamrz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"/>
          <a:stretch/>
        </p:blipFill>
        <p:spPr bwMode="auto">
          <a:xfrm>
            <a:off x="1586886" y="1117260"/>
            <a:ext cx="1327424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s://s.sachmem.vn/public/images/TA4T2SHS/U12-L1-3-2.bmp-ygcaibvtwavbqdj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7"/>
          <a:stretch/>
        </p:blipFill>
        <p:spPr bwMode="auto">
          <a:xfrm>
            <a:off x="3682638" y="1117260"/>
            <a:ext cx="1405344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.sachmem.vn/public/images/TA4T2SHS/U12-L1-3-3-cirumtyfsmqerlv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13"/>
          <a:stretch/>
        </p:blipFill>
        <p:spPr bwMode="auto">
          <a:xfrm>
            <a:off x="5690277" y="1117260"/>
            <a:ext cx="1370848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s://s.sachmem.vn/public/images/TA4T2SHS/U12-L1-3-4-wlcgnxbdkkhtlvnj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09"/>
          <a:stretch/>
        </p:blipFill>
        <p:spPr bwMode="auto">
          <a:xfrm>
            <a:off x="7521979" y="1117260"/>
            <a:ext cx="1520064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.sachmem.vn/public/images/TA4T2SHS/U12-L1-3-5-hhhyxkflwecnzdef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36"/>
          <a:stretch/>
        </p:blipFill>
        <p:spPr bwMode="auto">
          <a:xfrm>
            <a:off x="9619602" y="1117260"/>
            <a:ext cx="1429312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990810" y="2739271"/>
            <a:ext cx="7889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60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887511" y="3530841"/>
            <a:ext cx="7889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60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939758" y="5223164"/>
            <a:ext cx="7889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6000" dirty="0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127" y="888660"/>
            <a:ext cx="46239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52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1-3tick cab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57816" y="2710063"/>
            <a:ext cx="32933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This is a photo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of my __________.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45474" y="647700"/>
            <a:ext cx="10666457" cy="4914900"/>
            <a:chOff x="497041" y="417229"/>
            <a:chExt cx="15031401" cy="6926185"/>
          </a:xfrm>
        </p:grpSpPr>
        <p:pic>
          <p:nvPicPr>
            <p:cNvPr id="4101" name="Picture 5" descr="https://s.sachmem.vn/public/images/TA4T2SHS/U12-L1-4-1-cckicknmdhncxqtt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041" y="417229"/>
              <a:ext cx="4686300" cy="29337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https://s.sachmem.vn/public/images/TA4T2SHS/U12-L1-4-2-fipbrxlziugilnhy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322"/>
            <a:stretch/>
          </p:blipFill>
          <p:spPr bwMode="auto">
            <a:xfrm>
              <a:off x="5669591" y="417230"/>
              <a:ext cx="4686300" cy="2630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3" name="Picture 7" descr="https://s.sachmem.vn/public/images/TA4T2SHS/U12-L1-4-3-mlwabuieurukxogd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37"/>
            <a:stretch/>
          </p:blipFill>
          <p:spPr bwMode="auto">
            <a:xfrm>
              <a:off x="10842142" y="417230"/>
              <a:ext cx="4686300" cy="2604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https://s.sachmem.vn/public/images/TA4T2SHS/U12-L1-4-4-suveivabcwnaojgk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450"/>
            <a:stretch/>
          </p:blipFill>
          <p:spPr bwMode="auto">
            <a:xfrm>
              <a:off x="497041" y="4721273"/>
              <a:ext cx="4686300" cy="2568449"/>
            </a:xfrm>
            <a:prstGeom prst="roundRect">
              <a:avLst>
                <a:gd name="adj" fmla="val 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5" name="Picture 9" descr="https://s.sachmem.vn/public/images/TA4T2SHS/U12-L1-4-5-fwejotepnfgfgykc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535"/>
            <a:stretch/>
          </p:blipFill>
          <p:spPr bwMode="auto">
            <a:xfrm>
              <a:off x="5172947" y="4721272"/>
              <a:ext cx="4686300" cy="25952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6" name="Picture 10" descr="https://s.sachmem.vn/public/images/TA4T2SHS/U12-L1-4-6-yjmqvfstdqvkplkg.jp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20"/>
            <a:stretch/>
          </p:blipFill>
          <p:spPr bwMode="auto">
            <a:xfrm>
              <a:off x="10842141" y="4721272"/>
              <a:ext cx="4686300" cy="2622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745473" y="258652"/>
            <a:ext cx="23471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latin typeface="Helvetica Neue"/>
              </a:rPr>
              <a:t>4. Look and write.</a:t>
            </a:r>
            <a:endParaRPr kumimoji="0" lang="en-US" altLang="en-US" b="1" i="0" u="none" strike="noStrike" cap="none" normalizeH="0" baseline="0" dirty="0">
              <a:ln>
                <a:noFill/>
              </a:ln>
              <a:effectLst/>
              <a:latin typeface="Helvetica Neue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430161" y="2710063"/>
            <a:ext cx="32933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My grandpa is a ______________.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102506" y="2710063"/>
            <a:ext cx="32933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My grandma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________________.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18604" y="5608199"/>
            <a:ext cx="329339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My father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________________.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4354943" y="5608199"/>
            <a:ext cx="373153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My mother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__________________.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8421028" y="5823642"/>
            <a:ext cx="32933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Century Gothic" panose="020B0502020202020204" pitchFamily="34" charset="0"/>
              </a:rPr>
              <a:t>I am ____________.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19031" y="3125959"/>
            <a:ext cx="16797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family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5328995" y="3125959"/>
            <a:ext cx="17750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farmer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8385434" y="3125959"/>
            <a:ext cx="27275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s a nurse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346550" y="6030841"/>
            <a:ext cx="36952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s a factory worker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75658" y="6011791"/>
            <a:ext cx="36952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i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s a driver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8496731" y="5807331"/>
            <a:ext cx="36952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student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7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4" r="17038" b="10481"/>
          <a:stretch/>
        </p:blipFill>
        <p:spPr>
          <a:xfrm flipH="1">
            <a:off x="10189590" y="1826253"/>
            <a:ext cx="1248007" cy="1203265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/>
        </p:blipFill>
        <p:spPr>
          <a:xfrm>
            <a:off x="7783826" y="4424217"/>
            <a:ext cx="1439281" cy="1639020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-14288" t="-7750" r="-11594" b="-3550"/>
          <a:stretch/>
        </p:blipFill>
        <p:spPr>
          <a:xfrm>
            <a:off x="5725637" y="4506979"/>
            <a:ext cx="1342150" cy="1464165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02" t="-11268" r="-13872" b="10725"/>
          <a:stretch/>
        </p:blipFill>
        <p:spPr>
          <a:xfrm>
            <a:off x="3553846" y="4424217"/>
            <a:ext cx="1455752" cy="1629691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38676" t="24386" r="-829" b="-816"/>
          <a:stretch/>
        </p:blipFill>
        <p:spPr>
          <a:xfrm flipH="1">
            <a:off x="9621078" y="3599329"/>
            <a:ext cx="1322032" cy="1542197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653" y="2585011"/>
            <a:ext cx="1620321" cy="1127180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/>
          <a:srcRect t="13629" b="51"/>
          <a:stretch/>
        </p:blipFill>
        <p:spPr>
          <a:xfrm>
            <a:off x="1063186" y="4370428"/>
            <a:ext cx="1659651" cy="1205206"/>
          </a:xfrm>
          <a:prstGeom prst="cloud">
            <a:avLst/>
          </a:prstGeom>
          <a:ln>
            <a:solidFill>
              <a:srgbClr val="C00000"/>
            </a:solidFill>
          </a:ln>
        </p:spPr>
      </p:pic>
      <p:cxnSp>
        <p:nvCxnSpPr>
          <p:cNvPr id="17" name="Straight Arrow Connector 16"/>
          <p:cNvCxnSpPr>
            <a:stCxn id="4" idx="19"/>
          </p:cNvCxnSpPr>
          <p:nvPr/>
        </p:nvCxnSpPr>
        <p:spPr>
          <a:xfrm flipH="1">
            <a:off x="2184974" y="2092600"/>
            <a:ext cx="1058453" cy="74613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470245" y="2253861"/>
            <a:ext cx="1501254" cy="211656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18"/>
          </p:cNvCxnSpPr>
          <p:nvPr/>
        </p:nvCxnSpPr>
        <p:spPr>
          <a:xfrm flipH="1">
            <a:off x="4516352" y="2253861"/>
            <a:ext cx="546825" cy="217035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" idx="17"/>
          </p:cNvCxnSpPr>
          <p:nvPr/>
        </p:nvCxnSpPr>
        <p:spPr>
          <a:xfrm flipH="1">
            <a:off x="6287394" y="2417076"/>
            <a:ext cx="823" cy="2089903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566013" y="2139564"/>
            <a:ext cx="785975" cy="2284653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8532792" y="1971921"/>
            <a:ext cx="1258827" cy="174027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9375854" y="1730379"/>
            <a:ext cx="813736" cy="40918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247885" y="590890"/>
            <a:ext cx="7373193" cy="1836996"/>
            <a:chOff x="2247885" y="595840"/>
            <a:chExt cx="7373193" cy="2580581"/>
          </a:xfrm>
        </p:grpSpPr>
        <p:sp>
          <p:nvSpPr>
            <p:cNvPr id="4" name="Freeform 3"/>
            <p:cNvSpPr/>
            <p:nvPr/>
          </p:nvSpPr>
          <p:spPr>
            <a:xfrm>
              <a:off x="2247885" y="595840"/>
              <a:ext cx="7373193" cy="2580581"/>
            </a:xfrm>
            <a:custGeom>
              <a:avLst/>
              <a:gdLst>
                <a:gd name="connsiteX0" fmla="*/ 4640965 w 7529772"/>
                <a:gd name="connsiteY0" fmla="*/ 642 h 2580581"/>
                <a:gd name="connsiteX1" fmla="*/ 5056316 w 7529772"/>
                <a:gd name="connsiteY1" fmla="*/ 72803 h 2580581"/>
                <a:gd name="connsiteX2" fmla="*/ 5190538 w 7529772"/>
                <a:gd name="connsiteY2" fmla="*/ 135547 h 2580581"/>
                <a:gd name="connsiteX3" fmla="*/ 5197200 w 7529772"/>
                <a:gd name="connsiteY3" fmla="*/ 131300 h 2580581"/>
                <a:gd name="connsiteX4" fmla="*/ 5191129 w 7529772"/>
                <a:gd name="connsiteY4" fmla="*/ 135824 h 2580581"/>
                <a:gd name="connsiteX5" fmla="*/ 5199463 w 7529772"/>
                <a:gd name="connsiteY5" fmla="*/ 139719 h 2580581"/>
                <a:gd name="connsiteX6" fmla="*/ 5782747 w 7529772"/>
                <a:gd name="connsiteY6" fmla="*/ 1585 h 2580581"/>
                <a:gd name="connsiteX7" fmla="*/ 6179489 w 7529772"/>
                <a:gd name="connsiteY7" fmla="*/ 32781 h 2580581"/>
                <a:gd name="connsiteX8" fmla="*/ 6676465 w 7529772"/>
                <a:gd name="connsiteY8" fmla="*/ 324519 h 2580581"/>
                <a:gd name="connsiteX9" fmla="*/ 6679170 w 7529772"/>
                <a:gd name="connsiteY9" fmla="*/ 325039 h 2580581"/>
                <a:gd name="connsiteX10" fmla="*/ 6889311 w 7529772"/>
                <a:gd name="connsiteY10" fmla="*/ 365451 h 2580581"/>
                <a:gd name="connsiteX11" fmla="*/ 7314265 w 7529772"/>
                <a:gd name="connsiteY11" fmla="*/ 607658 h 2580581"/>
                <a:gd name="connsiteX12" fmla="*/ 7285717 w 7529772"/>
                <a:gd name="connsiteY12" fmla="*/ 914682 h 2580581"/>
                <a:gd name="connsiteX13" fmla="*/ 7494255 w 7529772"/>
                <a:gd name="connsiteY13" fmla="*/ 1384114 h 2580581"/>
                <a:gd name="connsiteX14" fmla="*/ 6517363 w 7529772"/>
                <a:gd name="connsiteY14" fmla="*/ 1795031 h 2580581"/>
                <a:gd name="connsiteX15" fmla="*/ 6167652 w 7529772"/>
                <a:gd name="connsiteY15" fmla="*/ 2147134 h 2580581"/>
                <a:gd name="connsiteX16" fmla="*/ 4976999 w 7529772"/>
                <a:gd name="connsiteY16" fmla="*/ 2189766 h 2580581"/>
                <a:gd name="connsiteX17" fmla="*/ 4126134 w 7529772"/>
                <a:gd name="connsiteY17" fmla="*/ 2565395 h 2580581"/>
                <a:gd name="connsiteX18" fmla="*/ 2875078 w 7529772"/>
                <a:gd name="connsiteY18" fmla="*/ 2336113 h 2580581"/>
                <a:gd name="connsiteX19" fmla="*/ 1016684 w 7529772"/>
                <a:gd name="connsiteY19" fmla="*/ 2109577 h 2580581"/>
                <a:gd name="connsiteX20" fmla="*/ 199589 w 7529772"/>
                <a:gd name="connsiteY20" fmla="*/ 1857487 h 2580581"/>
                <a:gd name="connsiteX21" fmla="*/ 374183 w 7529772"/>
                <a:gd name="connsiteY21" fmla="*/ 1517205 h 2580581"/>
                <a:gd name="connsiteX22" fmla="*/ 5498 w 7529772"/>
                <a:gd name="connsiteY22" fmla="*/ 1168087 h 2580581"/>
                <a:gd name="connsiteX23" fmla="*/ 678809 w 7529772"/>
                <a:gd name="connsiteY23" fmla="*/ 857779 h 2580581"/>
                <a:gd name="connsiteX24" fmla="*/ 685250 w 7529772"/>
                <a:gd name="connsiteY24" fmla="*/ 849599 h 2580581"/>
                <a:gd name="connsiteX25" fmla="*/ 685250 w 7529772"/>
                <a:gd name="connsiteY25" fmla="*/ 849599 h 2580581"/>
                <a:gd name="connsiteX26" fmla="*/ 985176 w 7529772"/>
                <a:gd name="connsiteY26" fmla="*/ 403991 h 2580581"/>
                <a:gd name="connsiteX27" fmla="*/ 2444249 w 7529772"/>
                <a:gd name="connsiteY27" fmla="*/ 302187 h 2580581"/>
                <a:gd name="connsiteX28" fmla="*/ 2444529 w 7529772"/>
                <a:gd name="connsiteY28" fmla="*/ 301999 h 2580581"/>
                <a:gd name="connsiteX29" fmla="*/ 2443378 w 7529772"/>
                <a:gd name="connsiteY29" fmla="*/ 301590 h 2580581"/>
                <a:gd name="connsiteX30" fmla="*/ 2444579 w 7529772"/>
                <a:gd name="connsiteY30" fmla="*/ 301966 h 2580581"/>
                <a:gd name="connsiteX31" fmla="*/ 2572923 w 7529772"/>
                <a:gd name="connsiteY31" fmla="*/ 215700 h 2580581"/>
                <a:gd name="connsiteX32" fmla="*/ 3915332 w 7529772"/>
                <a:gd name="connsiteY32" fmla="*/ 196503 h 2580581"/>
                <a:gd name="connsiteX33" fmla="*/ 3921279 w 7529772"/>
                <a:gd name="connsiteY33" fmla="*/ 192304 h 2580581"/>
                <a:gd name="connsiteX34" fmla="*/ 3922992 w 7529772"/>
                <a:gd name="connsiteY34" fmla="*/ 190412 h 2580581"/>
                <a:gd name="connsiteX35" fmla="*/ 3921894 w 7529772"/>
                <a:gd name="connsiteY35" fmla="*/ 191870 h 2580581"/>
                <a:gd name="connsiteX36" fmla="*/ 4017186 w 7529772"/>
                <a:gd name="connsiteY36" fmla="*/ 124593 h 2580581"/>
                <a:gd name="connsiteX37" fmla="*/ 4488552 w 7529772"/>
                <a:gd name="connsiteY37" fmla="*/ 3523 h 2580581"/>
                <a:gd name="connsiteX38" fmla="*/ 4640965 w 7529772"/>
                <a:gd name="connsiteY38" fmla="*/ 642 h 258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529772" h="2580581">
                  <a:moveTo>
                    <a:pt x="4640965" y="642"/>
                  </a:moveTo>
                  <a:cubicBezTo>
                    <a:pt x="4791959" y="4889"/>
                    <a:pt x="4936626" y="30130"/>
                    <a:pt x="5056316" y="72803"/>
                  </a:cubicBezTo>
                  <a:lnTo>
                    <a:pt x="5190538" y="135547"/>
                  </a:lnTo>
                  <a:lnTo>
                    <a:pt x="5197200" y="131300"/>
                  </a:lnTo>
                  <a:lnTo>
                    <a:pt x="5191129" y="135824"/>
                  </a:lnTo>
                  <a:lnTo>
                    <a:pt x="5199463" y="139719"/>
                  </a:lnTo>
                  <a:cubicBezTo>
                    <a:pt x="5349817" y="57097"/>
                    <a:pt x="5561641" y="9157"/>
                    <a:pt x="5782747" y="1585"/>
                  </a:cubicBezTo>
                  <a:cubicBezTo>
                    <a:pt x="5915411" y="-2958"/>
                    <a:pt x="6051416" y="7031"/>
                    <a:pt x="6179489" y="32781"/>
                  </a:cubicBezTo>
                  <a:cubicBezTo>
                    <a:pt x="6439727" y="85086"/>
                    <a:pt x="6626332" y="194592"/>
                    <a:pt x="6676465" y="324519"/>
                  </a:cubicBezTo>
                  <a:lnTo>
                    <a:pt x="6679170" y="325039"/>
                  </a:lnTo>
                  <a:lnTo>
                    <a:pt x="6889311" y="365451"/>
                  </a:lnTo>
                  <a:cubicBezTo>
                    <a:pt x="7088145" y="418008"/>
                    <a:pt x="7241155" y="503765"/>
                    <a:pt x="7314265" y="607658"/>
                  </a:cubicBezTo>
                  <a:cubicBezTo>
                    <a:pt x="7385113" y="708208"/>
                    <a:pt x="7375017" y="817416"/>
                    <a:pt x="7285717" y="914682"/>
                  </a:cubicBezTo>
                  <a:cubicBezTo>
                    <a:pt x="7505223" y="1048072"/>
                    <a:pt x="7581988" y="1220989"/>
                    <a:pt x="7494255" y="1384114"/>
                  </a:cubicBezTo>
                  <a:cubicBezTo>
                    <a:pt x="7377627" y="1600977"/>
                    <a:pt x="6991535" y="1763385"/>
                    <a:pt x="6517363" y="1795031"/>
                  </a:cubicBezTo>
                  <a:cubicBezTo>
                    <a:pt x="6515100" y="1930391"/>
                    <a:pt x="6387505" y="2058765"/>
                    <a:pt x="6167652" y="2147134"/>
                  </a:cubicBezTo>
                  <a:cubicBezTo>
                    <a:pt x="5833608" y="2281420"/>
                    <a:pt x="5351080" y="2298676"/>
                    <a:pt x="4976999" y="2189766"/>
                  </a:cubicBezTo>
                  <a:cubicBezTo>
                    <a:pt x="4856018" y="2376835"/>
                    <a:pt x="4532070" y="2519838"/>
                    <a:pt x="4126134" y="2565395"/>
                  </a:cubicBezTo>
                  <a:cubicBezTo>
                    <a:pt x="3647784" y="2619074"/>
                    <a:pt x="3148545" y="2527600"/>
                    <a:pt x="2875078" y="2336113"/>
                  </a:cubicBezTo>
                  <a:cubicBezTo>
                    <a:pt x="2229618" y="2517867"/>
                    <a:pt x="1391287" y="2415705"/>
                    <a:pt x="1016684" y="2109577"/>
                  </a:cubicBezTo>
                  <a:cubicBezTo>
                    <a:pt x="648695" y="2129699"/>
                    <a:pt x="303162" y="2023119"/>
                    <a:pt x="199589" y="1857487"/>
                  </a:cubicBezTo>
                  <a:cubicBezTo>
                    <a:pt x="124564" y="1737651"/>
                    <a:pt x="190885" y="1608321"/>
                    <a:pt x="374183" y="1517205"/>
                  </a:cubicBezTo>
                  <a:cubicBezTo>
                    <a:pt x="114119" y="1445734"/>
                    <a:pt x="-30709" y="1308582"/>
                    <a:pt x="5498" y="1168087"/>
                  </a:cubicBezTo>
                  <a:cubicBezTo>
                    <a:pt x="47972" y="1003589"/>
                    <a:pt x="327532" y="874737"/>
                    <a:pt x="678809" y="857779"/>
                  </a:cubicBezTo>
                  <a:lnTo>
                    <a:pt x="685250" y="849599"/>
                  </a:lnTo>
                  <a:lnTo>
                    <a:pt x="685250" y="849599"/>
                  </a:lnTo>
                  <a:cubicBezTo>
                    <a:pt x="638077" y="687609"/>
                    <a:pt x="748090" y="524245"/>
                    <a:pt x="985176" y="403991"/>
                  </a:cubicBezTo>
                  <a:cubicBezTo>
                    <a:pt x="1359780" y="214057"/>
                    <a:pt x="1967117" y="171723"/>
                    <a:pt x="2444249" y="302187"/>
                  </a:cubicBezTo>
                  <a:lnTo>
                    <a:pt x="2444529" y="301999"/>
                  </a:lnTo>
                  <a:lnTo>
                    <a:pt x="2443378" y="301590"/>
                  </a:lnTo>
                  <a:lnTo>
                    <a:pt x="2444579" y="301966"/>
                  </a:lnTo>
                  <a:lnTo>
                    <a:pt x="2572923" y="215700"/>
                  </a:lnTo>
                  <a:cubicBezTo>
                    <a:pt x="2915207" y="36625"/>
                    <a:pt x="3528152" y="18346"/>
                    <a:pt x="3915332" y="196503"/>
                  </a:cubicBezTo>
                  <a:lnTo>
                    <a:pt x="3921279" y="192304"/>
                  </a:lnTo>
                  <a:lnTo>
                    <a:pt x="3922992" y="190412"/>
                  </a:lnTo>
                  <a:lnTo>
                    <a:pt x="3921894" y="191870"/>
                  </a:lnTo>
                  <a:lnTo>
                    <a:pt x="4017186" y="124593"/>
                  </a:lnTo>
                  <a:cubicBezTo>
                    <a:pt x="4136121" y="59467"/>
                    <a:pt x="4303035" y="15793"/>
                    <a:pt x="4488552" y="3523"/>
                  </a:cubicBezTo>
                  <a:cubicBezTo>
                    <a:pt x="4539599" y="142"/>
                    <a:pt x="4590633" y="-774"/>
                    <a:pt x="4640965" y="642"/>
                  </a:cubicBezTo>
                  <a:close/>
                </a:path>
              </a:pathLst>
            </a:custGeom>
            <a:solidFill>
              <a:srgbClr val="CFAFE7">
                <a:alpha val="73725"/>
              </a:srgbClr>
            </a:solidFill>
            <a:ln>
              <a:solidFill>
                <a:srgbClr val="632B8D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971501" y="1114746"/>
              <a:ext cx="66495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effectLst/>
                  <a:latin typeface="Century Gothic" panose="020B0502020202020204" pitchFamily="34" charset="0"/>
                </a:rPr>
                <a:t>What does your ___________ do?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271751" y="1904188"/>
              <a:ext cx="5376793" cy="8214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>
                  <a:effectLst/>
                  <a:latin typeface="Century Gothic" panose="020B0502020202020204" pitchFamily="34" charset="0"/>
                </a:rPr>
                <a:t>He/she is </a:t>
              </a:r>
              <a:r>
                <a:rPr lang="en-US" sz="3200" b="1" i="0">
                  <a:effectLst/>
                  <a:latin typeface="Century Gothic" panose="020B0502020202020204" pitchFamily="34" charset="0"/>
                </a:rPr>
                <a:t>a/an </a:t>
              </a:r>
              <a:r>
                <a:rPr lang="en-US" sz="3200" b="1" i="0">
                  <a:solidFill>
                    <a:srgbClr val="C00000"/>
                  </a:solidFill>
                  <a:effectLst/>
                  <a:latin typeface="Century Gothic" panose="020B0502020202020204" pitchFamily="34" charset="0"/>
                </a:rPr>
                <a:t>_________</a:t>
              </a:r>
              <a:r>
                <a:rPr lang="en-US" sz="3200" b="1" i="0">
                  <a:effectLst/>
                  <a:latin typeface="Century Gothic" panose="020B0502020202020204" pitchFamily="34" charset="0"/>
                </a:rPr>
                <a:t>.</a:t>
              </a:r>
              <a:endParaRPr lang="en-US" sz="3200" b="1" i="0" dirty="0">
                <a:effectLst/>
                <a:latin typeface="Century Gothic" panose="020B0502020202020204" pitchFamily="34" charset="0"/>
              </a:endParaRPr>
            </a:p>
          </p:txBody>
        </p:sp>
      </p:grp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247846" y="3692243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teacher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809097" y="5575634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student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3104374" y="5998440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worker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5459070" y="5869033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doctor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7660969" y="5971144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nurse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9440920" y="5065016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farmer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9978610" y="2955299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driver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91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1" grpId="0"/>
      <p:bldP spid="42" grpId="0"/>
      <p:bldP spid="43" grpId="0"/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153" y="963491"/>
            <a:ext cx="1786859" cy="1396855"/>
          </a:xfrm>
          <a:prstGeom prst="rect">
            <a:avLst/>
          </a:prstGeom>
        </p:spPr>
      </p:pic>
      <p:cxnSp>
        <p:nvCxnSpPr>
          <p:cNvPr id="50" name="Straight Connector 49"/>
          <p:cNvCxnSpPr>
            <a:cxnSpLocks/>
          </p:cNvCxnSpPr>
          <p:nvPr/>
        </p:nvCxnSpPr>
        <p:spPr>
          <a:xfrm flipH="1">
            <a:off x="1639939" y="1932328"/>
            <a:ext cx="4121931" cy="1029162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81" y="2493980"/>
            <a:ext cx="1398534" cy="935020"/>
          </a:xfrm>
          <a:prstGeom prst="rect">
            <a:avLst/>
          </a:prstGeom>
        </p:spPr>
      </p:pic>
      <p:cxnSp>
        <p:nvCxnSpPr>
          <p:cNvPr id="67" name="Straight Connector 66"/>
          <p:cNvCxnSpPr>
            <a:cxnSpLocks/>
          </p:cNvCxnSpPr>
          <p:nvPr/>
        </p:nvCxnSpPr>
        <p:spPr>
          <a:xfrm>
            <a:off x="5880322" y="1896092"/>
            <a:ext cx="2952412" cy="217563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215" y="3647760"/>
            <a:ext cx="919864" cy="848347"/>
          </a:xfrm>
          <a:prstGeom prst="rect">
            <a:avLst/>
          </a:prstGeom>
        </p:spPr>
      </p:pic>
      <p:cxnSp>
        <p:nvCxnSpPr>
          <p:cNvPr id="58" name="Straight Connector 57"/>
          <p:cNvCxnSpPr>
            <a:cxnSpLocks/>
          </p:cNvCxnSpPr>
          <p:nvPr/>
        </p:nvCxnSpPr>
        <p:spPr>
          <a:xfrm>
            <a:off x="5761870" y="1932328"/>
            <a:ext cx="1093263" cy="1987002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759" y="3820350"/>
            <a:ext cx="584137" cy="503168"/>
          </a:xfrm>
          <a:prstGeom prst="rect">
            <a:avLst/>
          </a:prstGeom>
        </p:spPr>
      </p:pic>
      <p:cxnSp>
        <p:nvCxnSpPr>
          <p:cNvPr id="76" name="Straight Connector 75"/>
          <p:cNvCxnSpPr>
            <a:cxnSpLocks/>
          </p:cNvCxnSpPr>
          <p:nvPr/>
        </p:nvCxnSpPr>
        <p:spPr>
          <a:xfrm>
            <a:off x="6167321" y="1997899"/>
            <a:ext cx="2749917" cy="3663056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239" y="5038860"/>
            <a:ext cx="748144" cy="1064433"/>
          </a:xfrm>
          <a:prstGeom prst="rect">
            <a:avLst/>
          </a:prstGeom>
        </p:spPr>
      </p:pic>
      <p:cxnSp>
        <p:nvCxnSpPr>
          <p:cNvPr id="82" name="Straight Connector 81"/>
          <p:cNvCxnSpPr>
            <a:cxnSpLocks/>
          </p:cNvCxnSpPr>
          <p:nvPr/>
        </p:nvCxnSpPr>
        <p:spPr>
          <a:xfrm>
            <a:off x="6319721" y="2150299"/>
            <a:ext cx="4557551" cy="3612463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153" y="5317547"/>
            <a:ext cx="1398534" cy="935020"/>
          </a:xfrm>
          <a:prstGeom prst="rect">
            <a:avLst/>
          </a:prstGeom>
        </p:spPr>
      </p:pic>
      <p:cxnSp>
        <p:nvCxnSpPr>
          <p:cNvPr id="72" name="Straight Connector 71"/>
          <p:cNvCxnSpPr>
            <a:cxnSpLocks/>
          </p:cNvCxnSpPr>
          <p:nvPr/>
        </p:nvCxnSpPr>
        <p:spPr>
          <a:xfrm>
            <a:off x="6014921" y="1845499"/>
            <a:ext cx="3975955" cy="1432098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531" y="2577316"/>
            <a:ext cx="752369" cy="1070444"/>
          </a:xfrm>
          <a:prstGeom prst="rect">
            <a:avLst/>
          </a:prstGeom>
        </p:spPr>
      </p:pic>
      <p:cxnSp>
        <p:nvCxnSpPr>
          <p:cNvPr id="79" name="Straight Connector 78"/>
          <p:cNvCxnSpPr>
            <a:cxnSpLocks/>
          </p:cNvCxnSpPr>
          <p:nvPr/>
        </p:nvCxnSpPr>
        <p:spPr>
          <a:xfrm>
            <a:off x="6167321" y="1997899"/>
            <a:ext cx="4661702" cy="259097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935" y="4342745"/>
            <a:ext cx="584137" cy="503168"/>
          </a:xfrm>
          <a:prstGeom prst="rect">
            <a:avLst/>
          </a:prstGeom>
        </p:spPr>
      </p:pic>
      <p:pic>
        <p:nvPicPr>
          <p:cNvPr id="38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927699" y="-1023346"/>
            <a:ext cx="609600" cy="609600"/>
          </a:xfrm>
          <a:prstGeom prst="rect">
            <a:avLst/>
          </a:prstGeom>
        </p:spPr>
      </p:pic>
      <p:pic>
        <p:nvPicPr>
          <p:cNvPr id="45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720117" y="-1023346"/>
            <a:ext cx="609600" cy="609600"/>
          </a:xfrm>
          <a:prstGeom prst="rect">
            <a:avLst/>
          </a:prstGeom>
        </p:spPr>
      </p:pic>
      <p:pic>
        <p:nvPicPr>
          <p:cNvPr id="46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135281" y="-1023346"/>
            <a:ext cx="609600" cy="609600"/>
          </a:xfrm>
          <a:prstGeom prst="rect">
            <a:avLst/>
          </a:prstGeom>
        </p:spPr>
      </p:pic>
      <p:cxnSp>
        <p:nvCxnSpPr>
          <p:cNvPr id="40" name="Straight Connector 39"/>
          <p:cNvCxnSpPr>
            <a:cxnSpLocks/>
          </p:cNvCxnSpPr>
          <p:nvPr/>
        </p:nvCxnSpPr>
        <p:spPr>
          <a:xfrm flipH="1">
            <a:off x="3392071" y="1932328"/>
            <a:ext cx="2369799" cy="1877270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311" y="3558014"/>
            <a:ext cx="584137" cy="503168"/>
          </a:xfrm>
          <a:prstGeom prst="rect">
            <a:avLst/>
          </a:prstGeom>
        </p:spPr>
      </p:pic>
      <p:cxnSp>
        <p:nvCxnSpPr>
          <p:cNvPr id="25" name="Straight Connector 24"/>
          <p:cNvCxnSpPr>
            <a:cxnSpLocks/>
          </p:cNvCxnSpPr>
          <p:nvPr/>
        </p:nvCxnSpPr>
        <p:spPr>
          <a:xfrm flipH="1">
            <a:off x="5577320" y="1967345"/>
            <a:ext cx="218498" cy="106797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955" y="2809477"/>
            <a:ext cx="862628" cy="576729"/>
          </a:xfrm>
          <a:prstGeom prst="rect">
            <a:avLst/>
          </a:prstGeom>
        </p:spPr>
      </p:pic>
      <p:cxnSp>
        <p:nvCxnSpPr>
          <p:cNvPr id="63" name="Straight Connector 62"/>
          <p:cNvCxnSpPr>
            <a:cxnSpLocks/>
          </p:cNvCxnSpPr>
          <p:nvPr/>
        </p:nvCxnSpPr>
        <p:spPr>
          <a:xfrm>
            <a:off x="5761870" y="1794285"/>
            <a:ext cx="1336332" cy="401306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296" y="5029200"/>
            <a:ext cx="1404393" cy="1295205"/>
          </a:xfrm>
          <a:prstGeom prst="rect">
            <a:avLst/>
          </a:prstGeom>
        </p:spPr>
      </p:pic>
      <p:cxnSp>
        <p:nvCxnSpPr>
          <p:cNvPr id="47" name="Straight Connector 46"/>
          <p:cNvCxnSpPr>
            <a:cxnSpLocks/>
          </p:cNvCxnSpPr>
          <p:nvPr/>
        </p:nvCxnSpPr>
        <p:spPr>
          <a:xfrm flipH="1">
            <a:off x="4928602" y="1932328"/>
            <a:ext cx="833268" cy="2688279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685" y="3692041"/>
            <a:ext cx="1061240" cy="1509895"/>
          </a:xfrm>
          <a:prstGeom prst="rect">
            <a:avLst/>
          </a:prstGeom>
        </p:spPr>
      </p:pic>
      <p:pic>
        <p:nvPicPr>
          <p:cNvPr id="66" name="Happy Music For Kids - PLAYGROUND Jazz Music for Kids - MORNING MUSIC for Classro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95937" y="-1023346"/>
            <a:ext cx="609600" cy="609600"/>
          </a:xfrm>
          <a:prstGeom prst="rect">
            <a:avLst/>
          </a:prstGeom>
        </p:spPr>
      </p:pic>
      <p:cxnSp>
        <p:nvCxnSpPr>
          <p:cNvPr id="21" name="Straight Connector 20"/>
          <p:cNvCxnSpPr>
            <a:cxnSpLocks/>
          </p:cNvCxnSpPr>
          <p:nvPr/>
        </p:nvCxnSpPr>
        <p:spPr>
          <a:xfrm flipH="1">
            <a:off x="1460796" y="1779928"/>
            <a:ext cx="4148674" cy="338328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26" y="4049917"/>
            <a:ext cx="2414299" cy="2226593"/>
          </a:xfrm>
          <a:prstGeom prst="rect">
            <a:avLst/>
          </a:prstGeom>
        </p:spPr>
      </p:pic>
      <p:pic>
        <p:nvPicPr>
          <p:cNvPr id="86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512535" y="-1023346"/>
            <a:ext cx="609600" cy="609600"/>
          </a:xfrm>
          <a:prstGeom prst="rect">
            <a:avLst/>
          </a:prstGeom>
        </p:spPr>
      </p:pic>
      <p:pic>
        <p:nvPicPr>
          <p:cNvPr id="87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304953" y="-1023346"/>
            <a:ext cx="609600" cy="609600"/>
          </a:xfrm>
          <a:prstGeom prst="rect">
            <a:avLst/>
          </a:prstGeom>
        </p:spPr>
      </p:pic>
      <p:pic>
        <p:nvPicPr>
          <p:cNvPr id="88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65609" y="-1023346"/>
            <a:ext cx="609600" cy="609600"/>
          </a:xfrm>
          <a:prstGeom prst="rect">
            <a:avLst/>
          </a:prstGeom>
        </p:spPr>
      </p:pic>
      <p:pic>
        <p:nvPicPr>
          <p:cNvPr id="92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342863" y="-1023346"/>
            <a:ext cx="609600" cy="609600"/>
          </a:xfrm>
          <a:prstGeom prst="rect">
            <a:avLst/>
          </a:prstGeom>
        </p:spPr>
      </p:pic>
      <p:pic>
        <p:nvPicPr>
          <p:cNvPr id="93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758027" y="-1023346"/>
            <a:ext cx="609600" cy="609600"/>
          </a:xfrm>
          <a:prstGeom prst="rect">
            <a:avLst/>
          </a:prstGeom>
        </p:spPr>
      </p:pic>
      <p:pic>
        <p:nvPicPr>
          <p:cNvPr id="94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50445" y="-1023346"/>
            <a:ext cx="609600" cy="609600"/>
          </a:xfrm>
          <a:prstGeom prst="rect">
            <a:avLst/>
          </a:prstGeom>
        </p:spPr>
      </p:pic>
      <p:pic>
        <p:nvPicPr>
          <p:cNvPr id="95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73191" y="-1023346"/>
            <a:ext cx="609600" cy="609600"/>
          </a:xfrm>
          <a:prstGeom prst="rect">
            <a:avLst/>
          </a:prstGeom>
        </p:spPr>
      </p:pic>
      <p:pic>
        <p:nvPicPr>
          <p:cNvPr id="96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80773" y="-1023346"/>
            <a:ext cx="609600" cy="609600"/>
          </a:xfrm>
          <a:prstGeom prst="rect">
            <a:avLst/>
          </a:prstGeom>
        </p:spPr>
      </p:pic>
      <p:pic>
        <p:nvPicPr>
          <p:cNvPr id="99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097371" y="-1023346"/>
            <a:ext cx="609600" cy="609600"/>
          </a:xfrm>
          <a:prstGeom prst="rect">
            <a:avLst/>
          </a:prstGeom>
        </p:spPr>
      </p:pic>
      <p:cxnSp>
        <p:nvCxnSpPr>
          <p:cNvPr id="102" name="Straight Connector 101"/>
          <p:cNvCxnSpPr>
            <a:cxnSpLocks/>
          </p:cNvCxnSpPr>
          <p:nvPr/>
        </p:nvCxnSpPr>
        <p:spPr>
          <a:xfrm flipH="1">
            <a:off x="5014468" y="1822596"/>
            <a:ext cx="809932" cy="445177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Picture 100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838" y="6007509"/>
            <a:ext cx="584137" cy="503168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4338062" y="5361235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500$</a:t>
            </a:r>
          </a:p>
        </p:txBody>
      </p:sp>
      <p:pic>
        <p:nvPicPr>
          <p:cNvPr id="105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588355" y="-1023346"/>
            <a:ext cx="609600" cy="609600"/>
          </a:xfrm>
          <a:prstGeom prst="rect">
            <a:avLst/>
          </a:prstGeom>
        </p:spPr>
      </p:pic>
      <p:cxnSp>
        <p:nvCxnSpPr>
          <p:cNvPr id="110" name="Straight Connector 109"/>
          <p:cNvCxnSpPr>
            <a:cxnSpLocks/>
          </p:cNvCxnSpPr>
          <p:nvPr/>
        </p:nvCxnSpPr>
        <p:spPr>
          <a:xfrm flipH="1">
            <a:off x="3439462" y="1932328"/>
            <a:ext cx="2322408" cy="369790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Picture 105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673" y="5212426"/>
            <a:ext cx="1072884" cy="717300"/>
          </a:xfrm>
          <a:prstGeom prst="rect">
            <a:avLst/>
          </a:prstGeom>
        </p:spPr>
      </p:pic>
      <p:pic>
        <p:nvPicPr>
          <p:cNvPr id="113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519" y="-1023346"/>
            <a:ext cx="609600" cy="609600"/>
          </a:xfrm>
          <a:prstGeom prst="rect">
            <a:avLst/>
          </a:prstGeom>
        </p:spPr>
      </p:pic>
      <p:cxnSp>
        <p:nvCxnSpPr>
          <p:cNvPr id="116" name="Straight Connector 115"/>
          <p:cNvCxnSpPr>
            <a:cxnSpLocks/>
          </p:cNvCxnSpPr>
          <p:nvPr/>
        </p:nvCxnSpPr>
        <p:spPr>
          <a:xfrm>
            <a:off x="6167321" y="1997899"/>
            <a:ext cx="5327013" cy="881176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Picture 114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371" y="2599001"/>
            <a:ext cx="768111" cy="513537"/>
          </a:xfrm>
          <a:prstGeom prst="rect">
            <a:avLst/>
          </a:prstGeom>
        </p:spPr>
      </p:pic>
      <p:pic>
        <p:nvPicPr>
          <p:cNvPr id="119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889793" y="-1026654"/>
            <a:ext cx="609600" cy="609600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2778555" y="4581417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400$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4960753" y="2280564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773663" y="3733309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800$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2639817" y="2743898"/>
            <a:ext cx="1436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100$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4099043" y="3615632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500$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959058" y="2026961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70$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6165923" y="3075057"/>
            <a:ext cx="1436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400$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6464746" y="4533727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80$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7889841" y="3004457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250$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9222497" y="2309983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900$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9895759" y="3649773"/>
            <a:ext cx="1749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1000$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10158165" y="4733127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150$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8270846" y="4569253"/>
            <a:ext cx="14382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600$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10732334" y="2072860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900$</a:t>
            </a:r>
          </a:p>
        </p:txBody>
      </p:sp>
      <p:pic>
        <p:nvPicPr>
          <p:cNvPr id="68" name="Picture 67">
            <a:hlinkClick r:id="" action="ppaction://hlinkshowjump?jump=endshow"/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0" t="70069" r="29757" b="19098"/>
          <a:stretch/>
        </p:blipFill>
        <p:spPr>
          <a:xfrm>
            <a:off x="11317107" y="283735"/>
            <a:ext cx="455735" cy="457200"/>
          </a:xfrm>
          <a:prstGeom prst="ellipse">
            <a:avLst/>
          </a:prstGeom>
        </p:spPr>
      </p:pic>
      <p:pic>
        <p:nvPicPr>
          <p:cNvPr id="69" name="Picture 68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4" t="8064" r="61876" b="80930"/>
          <a:stretch/>
        </p:blipFill>
        <p:spPr>
          <a:xfrm>
            <a:off x="10810369" y="283735"/>
            <a:ext cx="449990" cy="4572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7608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6102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0.34388 -0.49121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88" y="-2456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4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7 L 0.02187 -0.19213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4" y="-960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5" dur="4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0.20391 -0.26851 " pathEditMode="relative" rAng="0" ptsTypes="AA">
                                      <p:cBhvr>
                                        <p:cTn id="7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95" y="-13426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5" dur="4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3000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000"/>
                            </p:stCondLst>
                            <p:childTnLst>
                              <p:par>
                                <p:cTn id="9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0.08854 -0.44514 " pathEditMode="relative" rAng="0" ptsTypes="AA">
                                      <p:cBhvr>
                                        <p:cTn id="10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-22269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6" dur="4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3000" fill="hold"/>
                                        <p:tgtEl>
                                          <p:spTgt spid="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000"/>
                            </p:stCondLst>
                            <p:childTnLst>
                              <p:par>
                                <p:cTn id="1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34193 -0.16065 " pathEditMode="relative" rAng="0" ptsTypes="AA">
                                      <p:cBhvr>
                                        <p:cTn id="1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96" y="-8032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5" dur="4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0"/>
                            </p:stCondLst>
                            <p:childTnLst>
                              <p:par>
                                <p:cTn id="13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3000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8000"/>
                            </p:stCondLst>
                            <p:childTnLst>
                              <p:par>
                                <p:cTn id="1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11022E-16 L -0.07943 -0.31204 " pathEditMode="relative" rAng="0" ptsTypes="AA">
                                      <p:cBhvr>
                                        <p:cTn id="15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1" y="-15602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64" dur="4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0"/>
                            </p:stCondLst>
                            <p:childTnLst>
                              <p:par>
                                <p:cTn id="167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9" dur="3000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8000"/>
                            </p:stCondLst>
                            <p:childTnLst>
                              <p:par>
                                <p:cTn id="18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1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-0.09075 -0.54607 " pathEditMode="relative" rAng="0" ptsTypes="AA">
                                      <p:cBhvr>
                                        <p:cTn id="18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27315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93" dur="4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0"/>
                            </p:stCondLst>
                            <p:childTnLst>
                              <p:par>
                                <p:cTn id="196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8" dur="3000" fill="hold"/>
                                        <p:tgtEl>
                                          <p:spTgt spid="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8000"/>
                            </p:stCondLst>
                            <p:childTnLst>
                              <p:par>
                                <p:cTn id="2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2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022E-16 L -0.23242 -0.32639 " pathEditMode="relative" rAng="0" ptsTypes="AA">
                                      <p:cBhvr>
                                        <p:cTn id="21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28" y="-16319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23" dur="4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26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8" dur="3000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8000"/>
                            </p:stCondLst>
                            <p:childTnLst>
                              <p:par>
                                <p:cTn id="2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" fill="hold">
                      <p:stCondLst>
                        <p:cond delay="0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-0.33424 -0.19237 " pathEditMode="relative" rAng="0" ptsTypes="AA">
                                      <p:cBhvr>
                                        <p:cTn id="24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19" y="-9630"/>
                                    </p:animMotion>
                                  </p:childTnLst>
                                </p:cTn>
                              </p:par>
                              <p:par>
                                <p:cTn id="24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52" dur="4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5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7" dur="3000" fill="hold"/>
                                        <p:tgtEl>
                                          <p:spTgt spid="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000"/>
                            </p:stCondLst>
                            <p:childTnLst>
                              <p:par>
                                <p:cTn id="26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-0.24739 -0.5507 " pathEditMode="relative" rAng="0" ptsTypes="AA">
                                      <p:cBhvr>
                                        <p:cTn id="27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0" y="-27546"/>
                                    </p:animMotion>
                                  </p:childTnLst>
                                </p:cTn>
                              </p:par>
                              <p:par>
                                <p:cTn id="27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81" dur="4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0"/>
                            </p:stCondLst>
                            <p:childTnLst>
                              <p:par>
                                <p:cTn id="28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6" dur="3000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8000"/>
                            </p:stCondLst>
                            <p:childTnLst>
                              <p:par>
                                <p:cTn id="2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1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40326 -0.30625 " pathEditMode="relative" rAng="0" ptsTypes="AA">
                                      <p:cBhvr>
                                        <p:cTn id="30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69" y="-15324"/>
                                    </p:animMotion>
                                  </p:childTnLst>
                                </p:cTn>
                              </p:par>
                              <p:par>
                                <p:cTn id="30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310" dur="47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5000"/>
                            </p:stCondLst>
                            <p:childTnLst>
                              <p:par>
                                <p:cTn id="31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5" dur="3000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8000"/>
                            </p:stCondLst>
                            <p:childTnLst>
                              <p:par>
                                <p:cTn id="3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1" fill="hold">
                      <p:stCondLst>
                        <p:cond delay="0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41133 -0.57222 " pathEditMode="relative" rAng="0" ptsTypes="AA">
                                      <p:cBhvr>
                                        <p:cTn id="33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-28611"/>
                                    </p:animMotion>
                                  </p:childTnLst>
                                </p:cTn>
                              </p:par>
                              <p:par>
                                <p:cTn id="33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339" dur="4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5000"/>
                            </p:stCondLst>
                            <p:childTnLst>
                              <p:par>
                                <p:cTn id="342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4" dur="3000" fill="hold"/>
                                        <p:tgtEl>
                                          <p:spTgt spid="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8000"/>
                            </p:stCondLst>
                            <p:childTnLst>
                              <p:par>
                                <p:cTn id="3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1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6"/>
                </p:tgtEl>
              </p:cMediaNode>
            </p:audio>
            <p:audio>
              <p:cMediaNode vol="80000">
                <p:cTn id="3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7"/>
                </p:tgtEl>
              </p:cMediaNode>
            </p:audio>
            <p:audio>
              <p:cMediaNode vol="80000">
                <p:cTn id="3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  <p:audio>
              <p:cMediaNode vol="80000">
                <p:cTn id="3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"/>
                </p:tgtEl>
              </p:cMediaNode>
            </p:audio>
            <p:audio>
              <p:cMediaNode vol="80000">
                <p:cTn id="3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"/>
                </p:tgtEl>
              </p:cMediaNode>
            </p:audio>
            <p:audio>
              <p:cMediaNode vol="80000">
                <p:cTn id="3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4"/>
                </p:tgtEl>
              </p:cMediaNode>
            </p:audio>
            <p:audio>
              <p:cMediaNode vol="80000">
                <p:cTn id="3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  <p:audio>
              <p:cMediaNode vol="80000">
                <p:cTn id="3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"/>
                </p:tgtEl>
              </p:cMediaNode>
            </p:audio>
            <p:audio>
              <p:cMediaNode vol="100000">
                <p:cTn id="3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9"/>
                </p:tgtEl>
              </p:cMediaNode>
            </p:audio>
            <p:seq concurrent="1" nextAc="seek">
              <p:cTn id="368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9" fill="hold">
                      <p:stCondLst>
                        <p:cond delay="0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022E-16 L 0.07279 -0.64676 " pathEditMode="relative" rAng="0" ptsTypes="AA">
                                      <p:cBhvr>
                                        <p:cTn id="372" dur="5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3" y="-32338"/>
                                    </p:animMotion>
                                  </p:childTnLst>
                                </p:cTn>
                              </p:par>
                              <p:par>
                                <p:cTn id="37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77" dur="47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5000"/>
                            </p:stCondLst>
                            <p:childTnLst>
                              <p:par>
                                <p:cTn id="38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1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2" dur="3000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8000"/>
                            </p:stCondLst>
                            <p:childTnLst>
                              <p:par>
                                <p:cTn id="39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1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audio>
              <p:cMediaNode vol="80000">
                <p:cTn id="3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5"/>
                </p:tgtEl>
              </p:cMediaNode>
            </p:audio>
            <p:seq concurrent="1" nextAc="seek">
              <p:cTn id="398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9" fill="hold">
                      <p:stCondLst>
                        <p:cond delay="0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48148E-6 L 0.19257 -0.55278 " pathEditMode="relative" rAng="0" ptsTypes="AA">
                                      <p:cBhvr>
                                        <p:cTn id="402" dur="5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22" y="-27639"/>
                                    </p:animMotion>
                                  </p:childTnLst>
                                </p:cTn>
                              </p:par>
                              <p:par>
                                <p:cTn id="40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07" dur="47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5000"/>
                            </p:stCondLst>
                            <p:childTnLst>
                              <p:par>
                                <p:cTn id="41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1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3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2" dur="300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8000"/>
                            </p:stCondLst>
                            <p:childTnLst>
                              <p:par>
                                <p:cTn id="4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5" dur="1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audio>
              <p:cMediaNode vol="80000">
                <p:cTn id="4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"/>
                </p:tgtEl>
              </p:cMediaNode>
            </p:audio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-0.46433 -0.13496 " pathEditMode="relative" rAng="0" ptsTypes="AA">
                                      <p:cBhvr>
                                        <p:cTn id="432" dur="5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16" y="-6759"/>
                                    </p:animMotion>
                                  </p:childTnLst>
                                </p:cTn>
                              </p:par>
                              <p:par>
                                <p:cTn id="43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6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437" dur="47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4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1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2" dur="3000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>
                            <p:stCondLst>
                              <p:cond delay="8000"/>
                            </p:stCondLst>
                            <p:childTnLst>
                              <p:par>
                                <p:cTn id="4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5" dur="1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audio>
              <p:cMediaNode vol="100000">
                <p:cTn id="4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"/>
                </p:tgtEl>
              </p:cMediaNode>
            </p:audio>
          </p:childTnLst>
        </p:cTn>
      </p:par>
    </p:tnLst>
    <p:bldLst>
      <p:bldP spid="104" grpId="0"/>
      <p:bldP spid="104" grpId="1"/>
      <p:bldP spid="112" grpId="0"/>
      <p:bldP spid="112" grpId="1"/>
      <p:bldP spid="28" grpId="0"/>
      <p:bldP spid="28" grpId="1"/>
      <p:bldP spid="24" grpId="0"/>
      <p:bldP spid="24" grpId="1"/>
      <p:bldP spid="44" grpId="0"/>
      <p:bldP spid="44" grpId="1"/>
      <p:bldP spid="49" grpId="0"/>
      <p:bldP spid="49" grpId="1"/>
      <p:bldP spid="52" grpId="0"/>
      <p:bldP spid="52" grpId="1"/>
      <p:bldP spid="61" grpId="0"/>
      <p:bldP spid="61" grpId="1"/>
      <p:bldP spid="65" grpId="0"/>
      <p:bldP spid="65" grpId="1"/>
      <p:bldP spid="71" grpId="0"/>
      <p:bldP spid="71" grpId="1"/>
      <p:bldP spid="75" grpId="0"/>
      <p:bldP spid="75" grpId="1"/>
      <p:bldP spid="81" grpId="0"/>
      <p:bldP spid="81" grpId="1"/>
      <p:bldP spid="85" grpId="0"/>
      <p:bldP spid="85" grpId="1"/>
      <p:bldP spid="97" grpId="0"/>
      <p:bldP spid="97" grpId="1"/>
      <p:bldP spid="118" grpId="0"/>
      <p:bldP spid="11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1173507" y="4984204"/>
            <a:ext cx="3097784" cy="896738"/>
            <a:chOff x="1309117" y="4993481"/>
            <a:chExt cx="3097784" cy="89673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550102" y="5059222"/>
              <a:ext cx="21423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She is a teacher.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90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917440" y="5030816"/>
              <a:ext cx="21004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She is a student.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079193" y="5047733"/>
              <a:ext cx="22505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He is a  teacher.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53253" y="1105435"/>
            <a:ext cx="2519363" cy="1752599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962806" y="3082705"/>
            <a:ext cx="4616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your 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sister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 do?</a:t>
            </a:r>
          </a:p>
        </p:txBody>
      </p:sp>
    </p:spTree>
    <p:extLst>
      <p:ext uri="{BB962C8B-B14F-4D97-AF65-F5344CB8AC3E}">
        <p14:creationId xmlns:p14="http://schemas.microsoft.com/office/powerpoint/2010/main" val="143552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4517500" y="4953542"/>
            <a:ext cx="3097784" cy="954107"/>
            <a:chOff x="1309117" y="4962819"/>
            <a:chExt cx="3097784" cy="95410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583996" y="4962819"/>
              <a:ext cx="216489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She is </a:t>
              </a:r>
            </a:p>
            <a:p>
              <a:r>
                <a:rPr lang="en-US" sz="28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a student.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83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53542"/>
            <a:ext cx="3097784" cy="954107"/>
            <a:chOff x="4592174" y="4962818"/>
            <a:chExt cx="3097784" cy="95410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783249" y="4962818"/>
              <a:ext cx="213120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They are </a:t>
              </a:r>
            </a:p>
            <a:p>
              <a:r>
                <a:rPr lang="en-US" sz="28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students.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990720" y="5022461"/>
            <a:ext cx="3097784" cy="954107"/>
            <a:chOff x="7868298" y="4963684"/>
            <a:chExt cx="3097784" cy="95410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179331" y="4963684"/>
              <a:ext cx="21147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She is </a:t>
              </a:r>
            </a:p>
            <a:p>
              <a:r>
                <a:rPr lang="en-US" sz="2800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a teacher.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70" y="5185418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0282" y="1220539"/>
            <a:ext cx="2176238" cy="1830801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1864149" y="3200605"/>
            <a:ext cx="46169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your 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sister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 do?</a:t>
            </a:r>
          </a:p>
        </p:txBody>
      </p:sp>
    </p:spTree>
    <p:extLst>
      <p:ext uri="{BB962C8B-B14F-4D97-AF65-F5344CB8AC3E}">
        <p14:creationId xmlns:p14="http://schemas.microsoft.com/office/powerpoint/2010/main" val="118016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8024173" y="4977103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376335" y="5125722"/>
              <a:ext cx="6511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He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356" y="5034472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1287598" y="4952439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557665" y="5113941"/>
              <a:ext cx="8050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She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93" y="5085600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103804" y="5147483"/>
              <a:ext cx="2936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I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/>
          <a:srcRect b="10481"/>
          <a:stretch/>
        </p:blipFill>
        <p:spPr>
          <a:xfrm flipH="1">
            <a:off x="3066566" y="1115684"/>
            <a:ext cx="2181468" cy="1744604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2017586" y="3035328"/>
            <a:ext cx="47355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your 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uncle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________ is a driver.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98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1173507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76250" y="5125722"/>
              <a:ext cx="10513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She’s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90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557668" y="5113941"/>
              <a:ext cx="8050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She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755444" y="5147483"/>
              <a:ext cx="9903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He’s 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/>
        </p:blipFill>
        <p:spPr>
          <a:xfrm>
            <a:off x="3300363" y="1076808"/>
            <a:ext cx="1588771" cy="1809255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2017586" y="3035328"/>
            <a:ext cx="34916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she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________ a n</a:t>
            </a:r>
            <a:r>
              <a:rPr lang="vi-VN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rse.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45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1173507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43387" y="5125722"/>
              <a:ext cx="111703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What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90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294679" y="5113941"/>
              <a:ext cx="13310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Where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751946" y="5147483"/>
              <a:ext cx="9973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Who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50226" y="1142544"/>
            <a:ext cx="1488029" cy="1835950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1923366" y="2961775"/>
            <a:ext cx="518924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______ does 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your mother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She’s  a doctor.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22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4517500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396374" y="5125722"/>
              <a:ext cx="6110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he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83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479729" y="5113941"/>
              <a:ext cx="96090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your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990720" y="5052256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863352" y="5147483"/>
              <a:ext cx="7745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she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70" y="5185418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>
          <a:xfrm>
            <a:off x="3279742" y="1175482"/>
            <a:ext cx="1237758" cy="1766432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2017586" y="3035328"/>
            <a:ext cx="432842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________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He’s a factory worker.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31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40090" y="2564106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student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6840090" y="3127631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/ˈstuːdnt/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8"/>
          <a:stretch/>
        </p:blipFill>
        <p:spPr>
          <a:xfrm>
            <a:off x="1112306" y="1004047"/>
            <a:ext cx="5342651" cy="473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5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1173507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204014" y="5125722"/>
              <a:ext cx="9957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does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90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735600" y="5113941"/>
              <a:ext cx="4491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is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937894" y="5147483"/>
              <a:ext cx="6254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do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/>
          <a:srcRect t="17217"/>
          <a:stretch/>
        </p:blipFill>
        <p:spPr>
          <a:xfrm>
            <a:off x="2987062" y="1226523"/>
            <a:ext cx="2171846" cy="1705573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890863" y="3058715"/>
            <a:ext cx="523252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______ your brother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He’s a farmer.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8024173" y="4977103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221454" y="5125722"/>
              <a:ext cx="96090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your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356" y="5034472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1287598" y="4952439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607872" y="5113941"/>
              <a:ext cx="7046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my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93" y="5085600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843124" y="5147483"/>
              <a:ext cx="8150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you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/>
          <a:srcRect t="17217"/>
          <a:stretch/>
        </p:blipFill>
        <p:spPr>
          <a:xfrm>
            <a:off x="2987062" y="1226523"/>
            <a:ext cx="2171846" cy="1705573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769120" y="3038250"/>
            <a:ext cx="513954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_____ brother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He’s a farmer.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22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4517500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91387" y="5125722"/>
              <a:ext cx="12210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father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83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222736" y="5113941"/>
              <a:ext cx="14748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teacher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990720" y="5052256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523519" y="5147483"/>
              <a:ext cx="14542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mother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70" y="5185418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>
          <a:xfrm>
            <a:off x="3279742" y="1175482"/>
            <a:ext cx="1237758" cy="176643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017586" y="3035328"/>
            <a:ext cx="48381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your ______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He’s a worker.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5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1173507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09117" y="5126642"/>
              <a:ext cx="24262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grandmother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90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710533" y="5113842"/>
              <a:ext cx="21930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grandfather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640121" y="5147483"/>
              <a:ext cx="12210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father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50226" y="1142544"/>
            <a:ext cx="1488029" cy="183595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923366" y="2961775"/>
            <a:ext cx="480131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your ______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She’s  a doctor.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54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8024173" y="4977103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311576" y="5125722"/>
              <a:ext cx="23234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your mother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356" y="5034472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1287598" y="4952439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816509" y="5110290"/>
              <a:ext cx="20902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your father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93" y="5085600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053156" y="5147483"/>
              <a:ext cx="21775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you mother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/>
        </p:blipFill>
        <p:spPr>
          <a:xfrm>
            <a:off x="3300363" y="1076808"/>
            <a:ext cx="1588771" cy="1809255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017586" y="3035328"/>
            <a:ext cx="468750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__________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She’s a n</a:t>
            </a:r>
            <a:r>
              <a:rPr lang="vi-VN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rse.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13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6654975" y="4964675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83977" y="5125722"/>
              <a:ext cx="10358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False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158" y="5022044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771898" y="9113753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035311" y="5113941"/>
              <a:ext cx="18497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Rectangle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293" y="9246914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3128195" y="5032727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734409" y="5147483"/>
              <a:ext cx="10324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True 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445" y="5165889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/>
          <a:srcRect b="10481"/>
          <a:stretch/>
        </p:blipFill>
        <p:spPr>
          <a:xfrm flipH="1">
            <a:off x="3066566" y="1115684"/>
            <a:ext cx="2181468" cy="174460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017586" y="3035328"/>
            <a:ext cx="43781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 your 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father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He’s a driver.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7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2920107" y="5040645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232161" y="5125722"/>
              <a:ext cx="9394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True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290" y="5098014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973498" y="7886139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061055" y="5113941"/>
              <a:ext cx="1798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Pentagon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893" y="8019300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6149821" y="4978586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686222" y="5147483"/>
              <a:ext cx="1128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False 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071" y="5111748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0282" y="1220539"/>
            <a:ext cx="2176238" cy="183080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910601" y="2964280"/>
            <a:ext cx="500970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your 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brother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He’s a student.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6579776" y="5015882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37489" y="5125722"/>
              <a:ext cx="1128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False 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959" y="5073251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249244" y="7739668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035311" y="5113941"/>
              <a:ext cx="18497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Rectangle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639" y="7872829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3052996" y="508393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734409" y="5147483"/>
              <a:ext cx="10324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True 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246" y="521709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53253" y="1105435"/>
            <a:ext cx="2519363" cy="1752599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962806" y="3044605"/>
            <a:ext cx="476604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your </a:t>
            </a:r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father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She’s a teacher.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24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6241134" y="495757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37488" y="5125722"/>
              <a:ext cx="1128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False 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317" y="501494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2058852" y="7476655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061055" y="5113941"/>
              <a:ext cx="1798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Pentagon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47" y="7609816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2821355" y="4964675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734410" y="5147483"/>
              <a:ext cx="10324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True 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605" y="5097837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10" descr="https://s.sachmem.vn/public/images/TA4T2SHS/U12-L1-4-6-yjmqvfstdqvkplkg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20"/>
          <a:stretch/>
        </p:blipFill>
        <p:spPr bwMode="auto">
          <a:xfrm>
            <a:off x="2375945" y="1212481"/>
            <a:ext cx="2974030" cy="166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962806" y="3044605"/>
            <a:ext cx="333617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What does he do?</a:t>
            </a:r>
          </a:p>
          <a:p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She’s a student.</a:t>
            </a:r>
            <a:endParaRPr lang="en-US" sz="2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6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52466" y="2582036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farmer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252466" y="3145561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/ˈfɑːrmər/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8058"/>
          <a:stretch/>
        </p:blipFill>
        <p:spPr>
          <a:xfrm>
            <a:off x="1380565" y="1399028"/>
            <a:ext cx="5182391" cy="452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1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34538" y="2564106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worker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234538" y="3127631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/ˈwɜːrkər/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>
          <a:xfrm>
            <a:off x="1925608" y="1097126"/>
            <a:ext cx="3327710" cy="474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7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98678" y="2617894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doctor</a:t>
            </a:r>
          </a:p>
        </p:txBody>
      </p:sp>
      <p:sp>
        <p:nvSpPr>
          <p:cNvPr id="7" name="Rectangle 6"/>
          <p:cNvSpPr/>
          <p:nvPr/>
        </p:nvSpPr>
        <p:spPr>
          <a:xfrm>
            <a:off x="7198678" y="3181419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/ˈdɒktər/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805" y="919866"/>
            <a:ext cx="4064449" cy="50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4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40090" y="2564106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6840090" y="3127631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/nɜːrs/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26" y="685182"/>
            <a:ext cx="3773751" cy="53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2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70396" y="2582035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driver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270396" y="3145560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/ˈdraɪvər/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1" b="7712"/>
          <a:stretch/>
        </p:blipFill>
        <p:spPr>
          <a:xfrm>
            <a:off x="934430" y="7132150"/>
            <a:ext cx="5385075" cy="42134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76618" y="1329700"/>
            <a:ext cx="5142887" cy="459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5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40090" y="2564106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job</a:t>
            </a:r>
          </a:p>
        </p:txBody>
      </p:sp>
      <p:sp>
        <p:nvSpPr>
          <p:cNvPr id="7" name="Rectangle 6"/>
          <p:cNvSpPr/>
          <p:nvPr/>
        </p:nvSpPr>
        <p:spPr>
          <a:xfrm>
            <a:off x="6840090" y="3127631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dʒɒb/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098" y="972099"/>
            <a:ext cx="3724979" cy="491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2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392</Words>
  <Application>Microsoft Office PowerPoint</Application>
  <PresentationFormat>Custom</PresentationFormat>
  <Paragraphs>217</Paragraphs>
  <Slides>38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Arial</vt:lpstr>
      <vt:lpstr>黑体</vt:lpstr>
      <vt:lpstr>Wingdings</vt:lpstr>
      <vt:lpstr>Calibri</vt:lpstr>
      <vt:lpstr>Algerian</vt:lpstr>
      <vt:lpstr>Calibri Light</vt:lpstr>
      <vt:lpstr>Helvetica Neue</vt:lpstr>
      <vt:lpstr>Champion Script</vt:lpstr>
      <vt:lpstr>Britannic Bold</vt:lpstr>
      <vt:lpstr>Harrington</vt:lpstr>
      <vt:lpstr>Times New Roman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PC</cp:lastModifiedBy>
  <cp:revision>147</cp:revision>
  <dcterms:created xsi:type="dcterms:W3CDTF">2021-01-08T04:22:29Z</dcterms:created>
  <dcterms:modified xsi:type="dcterms:W3CDTF">2021-08-24T16:31:58Z</dcterms:modified>
</cp:coreProperties>
</file>