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sldIdLst>
    <p:sldId id="378" r:id="rId2"/>
    <p:sldId id="380" r:id="rId3"/>
    <p:sldId id="381" r:id="rId4"/>
    <p:sldId id="256" r:id="rId5"/>
    <p:sldId id="382" r:id="rId6"/>
    <p:sldId id="293" r:id="rId7"/>
    <p:sldId id="300" r:id="rId8"/>
    <p:sldId id="383" r:id="rId9"/>
    <p:sldId id="341" r:id="rId10"/>
    <p:sldId id="339" r:id="rId11"/>
    <p:sldId id="340" r:id="rId12"/>
    <p:sldId id="377" r:id="rId13"/>
    <p:sldId id="363" r:id="rId14"/>
    <p:sldId id="364" r:id="rId15"/>
    <p:sldId id="370" r:id="rId16"/>
    <p:sldId id="372" r:id="rId17"/>
    <p:sldId id="371" r:id="rId18"/>
    <p:sldId id="374" r:id="rId19"/>
    <p:sldId id="373" r:id="rId20"/>
    <p:sldId id="375" r:id="rId21"/>
    <p:sldId id="365" r:id="rId22"/>
    <p:sldId id="366" r:id="rId23"/>
    <p:sldId id="367" r:id="rId24"/>
    <p:sldId id="368" r:id="rId25"/>
    <p:sldId id="369" r:id="rId26"/>
    <p:sldId id="376" r:id="rId27"/>
    <p:sldId id="385" r:id="rId28"/>
  </p:sldIdLst>
  <p:sldSz cx="12192000" cy="6858000"/>
  <p:notesSz cx="6858000" cy="9144000"/>
  <p:embeddedFontLs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Century Gothic" pitchFamily="34" charset="0"/>
      <p:regular r:id="rId34"/>
      <p:bold r:id="rId35"/>
      <p:italic r:id="rId36"/>
      <p:boldItalic r:id="rId37"/>
    </p:embeddedFont>
    <p:embeddedFont>
      <p:font typeface="Calibri Light" pitchFamily="34" charset="0"/>
      <p:regular r:id="rId38"/>
      <p:italic r:id="rId39"/>
    </p:embeddedFont>
    <p:embeddedFont>
      <p:font typeface="Algerian" pitchFamily="82" charset="0"/>
      <p:regular r:id="rId40"/>
    </p:embeddedFont>
    <p:embeddedFont>
      <p:font typeface="Corbel" pitchFamily="34" charset="0"/>
      <p:regular r:id="rId41"/>
      <p:bold r:id="rId42"/>
      <p:italic r:id="rId43"/>
      <p:boldItalic r:id="rId44"/>
    </p:embeddedFont>
    <p:embeddedFont>
      <p:font typeface="微軟正黑體" pitchFamily="34" charset="-120"/>
      <p:regular r:id="rId45"/>
      <p:bold r:id="rId46"/>
    </p:embeddedFont>
    <p:embeddedFont>
      <p:font typeface="Tahoma" pitchFamily="34" charset="0"/>
      <p:regular r:id="rId47"/>
      <p:bold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DB7B"/>
    <a:srgbClr val="FFFF66"/>
    <a:srgbClr val="FFFFFF"/>
    <a:srgbClr val="E438B7"/>
    <a:srgbClr val="9D600C"/>
    <a:srgbClr val="01D3F2"/>
    <a:srgbClr val="21C5FF"/>
    <a:srgbClr val="FCC71C"/>
    <a:srgbClr val="FDD75F"/>
    <a:srgbClr val="FEE1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5" autoAdjust="0"/>
    <p:restoredTop sz="94660"/>
  </p:normalViewPr>
  <p:slideViewPr>
    <p:cSldViewPr snapToGrid="0">
      <p:cViewPr>
        <p:scale>
          <a:sx n="80" d="100"/>
          <a:sy n="80" d="100"/>
        </p:scale>
        <p:origin x="-1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2D2C5-8EF4-486A-8F6C-0AF31F7316DB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80E6F-AC7C-4F91-9B8B-1954D0924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2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45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75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67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0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77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05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6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48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9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YOUTUBE: MsPham. </a:t>
            </a:r>
          </a:p>
          <a:p>
            <a:pPr algn="ctr"/>
            <a:r>
              <a:rPr lang="en-US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Facebook: Dạy và học cùng công nghệ.</a:t>
            </a: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11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59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93A1F3-CEDF-4993-8FA2-7DB349A2ABAA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C1F003-6252-4B56-BA6E-1F61340B8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96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C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orizontal Scroll 12"/>
          <p:cNvSpPr/>
          <p:nvPr userDrawn="1"/>
        </p:nvSpPr>
        <p:spPr>
          <a:xfrm flipV="1">
            <a:off x="261257" y="45720"/>
            <a:ext cx="11669486" cy="6766560"/>
          </a:xfrm>
          <a:prstGeom prst="horizontalScroll">
            <a:avLst>
              <a:gd name="adj" fmla="val 345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96916" y="5838872"/>
            <a:ext cx="595085" cy="10191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337901" y="212513"/>
            <a:ext cx="926672" cy="658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438357" y="35831"/>
            <a:ext cx="687582" cy="6244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4468" y="6205731"/>
            <a:ext cx="729199" cy="54071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flipH="1">
            <a:off x="-2" y="6391638"/>
            <a:ext cx="2489201" cy="4945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167621" y="698838"/>
            <a:ext cx="816935" cy="5364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rot="840624">
            <a:off x="18045" y="43618"/>
            <a:ext cx="749587" cy="127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8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2.jpe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audio" Target="../media/audio5.wav"/><Relationship Id="rId7" Type="http://schemas.openxmlformats.org/officeDocument/2006/relationships/image" Target="../media/image26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audio" Target="../media/audio6.wav"/><Relationship Id="rId9" Type="http://schemas.openxmlformats.org/officeDocument/2006/relationships/image" Target="../media/image28.png"/><Relationship Id="rId1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jpg"/><Relationship Id="rId3" Type="http://schemas.openxmlformats.org/officeDocument/2006/relationships/audio" Target="../media/audio6.wav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microsoft.com/office/2007/relationships/hdphoto" Target="../media/hdphoto1.wdp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jpg"/><Relationship Id="rId3" Type="http://schemas.openxmlformats.org/officeDocument/2006/relationships/audio" Target="../media/audio6.wav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microsoft.com/office/2007/relationships/hdphoto" Target="../media/hdphoto1.wdp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audio" Target="../media/audio5.wav"/><Relationship Id="rId7" Type="http://schemas.openxmlformats.org/officeDocument/2006/relationships/image" Target="../media/image26.png"/><Relationship Id="rId12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audio" Target="../media/audio6.wav"/><Relationship Id="rId9" Type="http://schemas.openxmlformats.org/officeDocument/2006/relationships/image" Target="../media/image28.png"/><Relationship Id="rId1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jpg"/><Relationship Id="rId3" Type="http://schemas.openxmlformats.org/officeDocument/2006/relationships/audio" Target="../media/audio6.wav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microsoft.com/office/2007/relationships/hdphoto" Target="../media/hdphoto1.wdp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audio" Target="../media/audio5.wav"/><Relationship Id="rId7" Type="http://schemas.openxmlformats.org/officeDocument/2006/relationships/image" Target="../media/image26.png"/><Relationship Id="rId12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audio" Target="../media/audio6.wav"/><Relationship Id="rId9" Type="http://schemas.openxmlformats.org/officeDocument/2006/relationships/image" Target="../media/image28.png"/><Relationship Id="rId1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audio" Target="../media/audio5.wav"/><Relationship Id="rId7" Type="http://schemas.openxmlformats.org/officeDocument/2006/relationships/image" Target="../media/image26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audio" Target="../media/audio6.wav"/><Relationship Id="rId9" Type="http://schemas.openxmlformats.org/officeDocument/2006/relationships/image" Target="../media/image28.png"/><Relationship Id="rId1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0.png"/><Relationship Id="rId3" Type="http://schemas.openxmlformats.org/officeDocument/2006/relationships/audio" Target="../media/audio5.wav"/><Relationship Id="rId7" Type="http://schemas.openxmlformats.org/officeDocument/2006/relationships/image" Target="../media/image3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5" Type="http://schemas.openxmlformats.org/officeDocument/2006/relationships/image" Target="../media/image32.jpg"/><Relationship Id="rId10" Type="http://schemas.openxmlformats.org/officeDocument/2006/relationships/image" Target="../media/image27.png"/><Relationship Id="rId4" Type="http://schemas.openxmlformats.org/officeDocument/2006/relationships/audio" Target="../media/audio7.wav"/><Relationship Id="rId9" Type="http://schemas.openxmlformats.org/officeDocument/2006/relationships/image" Target="../media/image26.png"/><Relationship Id="rId1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.wdp"/><Relationship Id="rId3" Type="http://schemas.openxmlformats.org/officeDocument/2006/relationships/audio" Target="../media/audio7.wav"/><Relationship Id="rId7" Type="http://schemas.openxmlformats.org/officeDocument/2006/relationships/image" Target="../media/image33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5" Type="http://schemas.openxmlformats.org/officeDocument/2006/relationships/image" Target="../media/image32.jpg"/><Relationship Id="rId10" Type="http://schemas.openxmlformats.org/officeDocument/2006/relationships/image" Target="../media/image28.png"/><Relationship Id="rId4" Type="http://schemas.openxmlformats.org/officeDocument/2006/relationships/audio" Target="../media/audio5.wav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.wdp"/><Relationship Id="rId3" Type="http://schemas.openxmlformats.org/officeDocument/2006/relationships/audio" Target="../media/audio5.wav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5" Type="http://schemas.openxmlformats.org/officeDocument/2006/relationships/image" Target="../media/image32.jpg"/><Relationship Id="rId10" Type="http://schemas.openxmlformats.org/officeDocument/2006/relationships/image" Target="../media/image28.png"/><Relationship Id="rId4" Type="http://schemas.openxmlformats.org/officeDocument/2006/relationships/audio" Target="../media/audio6.wav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0.png"/><Relationship Id="rId3" Type="http://schemas.openxmlformats.org/officeDocument/2006/relationships/audio" Target="../media/audio5.wav"/><Relationship Id="rId7" Type="http://schemas.openxmlformats.org/officeDocument/2006/relationships/image" Target="../media/image3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5" Type="http://schemas.openxmlformats.org/officeDocument/2006/relationships/image" Target="../media/image32.jpg"/><Relationship Id="rId10" Type="http://schemas.openxmlformats.org/officeDocument/2006/relationships/image" Target="../media/image27.png"/><Relationship Id="rId4" Type="http://schemas.openxmlformats.org/officeDocument/2006/relationships/audio" Target="../media/audio7.wav"/><Relationship Id="rId9" Type="http://schemas.openxmlformats.org/officeDocument/2006/relationships/image" Target="../media/image26.png"/><Relationship Id="rId1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.wdp"/><Relationship Id="rId3" Type="http://schemas.openxmlformats.org/officeDocument/2006/relationships/audio" Target="../media/audio7.wav"/><Relationship Id="rId7" Type="http://schemas.openxmlformats.org/officeDocument/2006/relationships/image" Target="../media/image33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5" Type="http://schemas.openxmlformats.org/officeDocument/2006/relationships/image" Target="../media/image32.jpg"/><Relationship Id="rId10" Type="http://schemas.openxmlformats.org/officeDocument/2006/relationships/image" Target="../media/image28.png"/><Relationship Id="rId4" Type="http://schemas.openxmlformats.org/officeDocument/2006/relationships/audio" Target="../media/audio5.wav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microsoft.com/office/2007/relationships/hdphoto" Target="../media/hdphoto1.wdp"/><Relationship Id="rId5" Type="http://schemas.openxmlformats.org/officeDocument/2006/relationships/image" Target="../media/image33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021" y="1520157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Check the last words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77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214702" y="3688976"/>
            <a:ext cx="4809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You should </a:t>
            </a:r>
            <a:r>
              <a:rPr lang="en-US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______________.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1619" y="4519518"/>
            <a:ext cx="3233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Yes, I will. Thanks.</a:t>
            </a:r>
          </a:p>
        </p:txBody>
      </p:sp>
      <p:sp>
        <p:nvSpPr>
          <p:cNvPr id="6" name="Rectangle 5"/>
          <p:cNvSpPr/>
          <p:nvPr/>
        </p:nvSpPr>
        <p:spPr>
          <a:xfrm>
            <a:off x="2184459" y="3453171"/>
            <a:ext cx="266426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take a rest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>
          <a:xfrm>
            <a:off x="764981" y="878210"/>
            <a:ext cx="2402906" cy="238439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27538" y="3568768"/>
            <a:ext cx="4988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You should </a:t>
            </a:r>
            <a:r>
              <a:rPr lang="en-US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______________.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04827" y="3348647"/>
            <a:ext cx="313526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e</a:t>
            </a:r>
            <a:r>
              <a:rPr lang="en-US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at a lot of fruit</a:t>
            </a:r>
            <a:endParaRPr lang="en-US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1687" y="4411233"/>
            <a:ext cx="3233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Yes, I will. Thanks.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324" y="1048582"/>
            <a:ext cx="2179931" cy="225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6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67389" y="3436860"/>
            <a:ext cx="5232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You shouldn’t </a:t>
            </a:r>
            <a:r>
              <a:rPr lang="en-US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______________.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1366" y="4307150"/>
            <a:ext cx="3525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Ok, I won’t. Thanks.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6432" y="3375304"/>
            <a:ext cx="3880145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eat a lot of sweets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27482"/>
          <a:stretch/>
        </p:blipFill>
        <p:spPr>
          <a:xfrm>
            <a:off x="8354446" y="814158"/>
            <a:ext cx="2380801" cy="212341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29027" y="814158"/>
            <a:ext cx="3037663" cy="1759517"/>
            <a:chOff x="848227" y="1298392"/>
            <a:chExt cx="4219073" cy="477361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t="5225"/>
            <a:stretch/>
          </p:blipFill>
          <p:spPr>
            <a:xfrm>
              <a:off x="848227" y="1298392"/>
              <a:ext cx="2403451" cy="361382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2311880" y="3020164"/>
              <a:ext cx="2755420" cy="3051847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5968602" y="3436859"/>
            <a:ext cx="55915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You shouldn’t </a:t>
            </a:r>
            <a:r>
              <a:rPr lang="en-US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________________.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96421" y="3113693"/>
            <a:ext cx="348462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carry heavy things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3770" y="4206697"/>
            <a:ext cx="3525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Ok, I won’t. Thanks.</a:t>
            </a:r>
          </a:p>
        </p:txBody>
      </p:sp>
    </p:spTree>
    <p:extLst>
      <p:ext uri="{BB962C8B-B14F-4D97-AF65-F5344CB8AC3E}">
        <p14:creationId xmlns:p14="http://schemas.microsoft.com/office/powerpoint/2010/main" val="241452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2498998" y="-61722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177244" y="123211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395710" y="937442"/>
            <a:ext cx="3049784" cy="649188"/>
          </a:xfrm>
          <a:prstGeom prst="roundRect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Yes, I will. Thanks. 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395710" y="1887915"/>
            <a:ext cx="3219387" cy="649188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OK, I won't. Thanks </a:t>
            </a:r>
          </a:p>
        </p:txBody>
      </p:sp>
      <p:cxnSp>
        <p:nvCxnSpPr>
          <p:cNvPr id="5" name="Straight Arrow Connector 4"/>
          <p:cNvCxnSpPr>
            <a:stCxn id="17" idx="7"/>
            <a:endCxn id="2" idx="1"/>
          </p:cNvCxnSpPr>
          <p:nvPr/>
        </p:nvCxnSpPr>
        <p:spPr>
          <a:xfrm flipV="1">
            <a:off x="7481332" y="1262036"/>
            <a:ext cx="914378" cy="512195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7" idx="7"/>
            <a:endCxn id="3" idx="1"/>
          </p:cNvCxnSpPr>
          <p:nvPr/>
        </p:nvCxnSpPr>
        <p:spPr>
          <a:xfrm>
            <a:off x="7481332" y="1774231"/>
            <a:ext cx="914378" cy="438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2" name="Rounded Rectangle 11"/>
          <p:cNvSpPr/>
          <p:nvPr/>
        </p:nvSpPr>
        <p:spPr>
          <a:xfrm>
            <a:off x="5119499" y="5614865"/>
            <a:ext cx="3130433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 eat a lot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of fruit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90312" y="5450077"/>
            <a:ext cx="2494987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carry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heavy things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2249" y="5636517"/>
            <a:ext cx="3145339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eat a lot of </a:t>
            </a:r>
          </a:p>
          <a:p>
            <a:pPr algn="ctr">
              <a:lnSpc>
                <a:spcPts val="27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sweets</a:t>
            </a:r>
            <a:endParaRPr lang="en-US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4963" y="5615947"/>
            <a:ext cx="3130433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go to the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dentist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23051" y="3860410"/>
            <a:ext cx="3115528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take a rest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13849" y="3487560"/>
            <a:ext cx="2327362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go to the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doctor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19471" t="13759" r="14083"/>
          <a:stretch/>
        </p:blipFill>
        <p:spPr>
          <a:xfrm>
            <a:off x="1045940" y="2377654"/>
            <a:ext cx="1327498" cy="1240260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b="27482"/>
          <a:stretch/>
        </p:blipFill>
        <p:spPr>
          <a:xfrm>
            <a:off x="1844348" y="4394890"/>
            <a:ext cx="1424764" cy="1376364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/>
          <a:srcRect l="-20166" t="-7858" r="-18958" b="-1878"/>
          <a:stretch/>
        </p:blipFill>
        <p:spPr>
          <a:xfrm>
            <a:off x="5880095" y="4210921"/>
            <a:ext cx="1609240" cy="1545508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>
          <a:xfrm>
            <a:off x="9155905" y="2715212"/>
            <a:ext cx="1529394" cy="1437610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7"/>
          <a:srcRect b="2372"/>
          <a:stretch/>
        </p:blipFill>
        <p:spPr>
          <a:xfrm>
            <a:off x="3819736" y="4317610"/>
            <a:ext cx="1520889" cy="1358681"/>
          </a:xfrm>
          <a:prstGeom prst="cloud">
            <a:avLst/>
          </a:prstGeom>
          <a:ln>
            <a:solidFill>
              <a:srgbClr val="00206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-7479" t="-9300" r="-21006" b="-8625"/>
          <a:stretch/>
        </p:blipFill>
        <p:spPr>
          <a:xfrm>
            <a:off x="7995783" y="4250487"/>
            <a:ext cx="1480457" cy="1538514"/>
          </a:xfrm>
          <a:prstGeom prst="cloud">
            <a:avLst/>
          </a:prstGeom>
          <a:ln>
            <a:solidFill>
              <a:srgbClr val="002060"/>
            </a:solidFill>
          </a:ln>
        </p:spPr>
      </p:pic>
      <p:cxnSp>
        <p:nvCxnSpPr>
          <p:cNvPr id="9" name="Straight Arrow Connector 8"/>
          <p:cNvCxnSpPr>
            <a:endCxn id="19" idx="0"/>
          </p:cNvCxnSpPr>
          <p:nvPr/>
        </p:nvCxnSpPr>
        <p:spPr>
          <a:xfrm flipH="1">
            <a:off x="2372332" y="2404418"/>
            <a:ext cx="1723393" cy="593366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2720833" y="2376890"/>
            <a:ext cx="1374892" cy="2018000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019856" y="2356320"/>
            <a:ext cx="426523" cy="1961290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445220" y="2211427"/>
            <a:ext cx="59744" cy="2039060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370897" y="2212509"/>
            <a:ext cx="1910698" cy="2213785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426472" y="2310174"/>
            <a:ext cx="2863579" cy="718557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676" y="915507"/>
            <a:ext cx="4836467" cy="1601029"/>
          </a:xfrm>
          <a:custGeom>
            <a:avLst/>
            <a:gdLst>
              <a:gd name="connsiteX0" fmla="*/ 2525232 w 3214009"/>
              <a:gd name="connsiteY0" fmla="*/ 915 h 1221319"/>
              <a:gd name="connsiteX1" fmla="*/ 2637654 w 3214009"/>
              <a:gd name="connsiteY1" fmla="*/ 15515 h 1221319"/>
              <a:gd name="connsiteX2" fmla="*/ 2849784 w 3214009"/>
              <a:gd name="connsiteY2" fmla="*/ 153586 h 1221319"/>
              <a:gd name="connsiteX3" fmla="*/ 2850938 w 3214009"/>
              <a:gd name="connsiteY3" fmla="*/ 153833 h 1221319"/>
              <a:gd name="connsiteX4" fmla="*/ 2940635 w 3214009"/>
              <a:gd name="connsiteY4" fmla="*/ 172958 h 1221319"/>
              <a:gd name="connsiteX5" fmla="*/ 3122023 w 3214009"/>
              <a:gd name="connsiteY5" fmla="*/ 287589 h 1221319"/>
              <a:gd name="connsiteX6" fmla="*/ 3109837 w 3214009"/>
              <a:gd name="connsiteY6" fmla="*/ 432894 h 1221319"/>
              <a:gd name="connsiteX7" fmla="*/ 3198850 w 3214009"/>
              <a:gd name="connsiteY7" fmla="*/ 655064 h 1221319"/>
              <a:gd name="connsiteX8" fmla="*/ 2781873 w 3214009"/>
              <a:gd name="connsiteY8" fmla="*/ 849539 h 1221319"/>
              <a:gd name="connsiteX9" fmla="*/ 2632602 w 3214009"/>
              <a:gd name="connsiteY9" fmla="*/ 1016180 h 1221319"/>
              <a:gd name="connsiteX10" fmla="*/ 2124383 w 3214009"/>
              <a:gd name="connsiteY10" fmla="*/ 1036357 h 1221319"/>
              <a:gd name="connsiteX11" fmla="*/ 1761200 w 3214009"/>
              <a:gd name="connsiteY11" fmla="*/ 1214132 h 1221319"/>
              <a:gd name="connsiteX12" fmla="*/ 1227199 w 3214009"/>
              <a:gd name="connsiteY12" fmla="*/ 1105619 h 1221319"/>
              <a:gd name="connsiteX13" fmla="*/ 433961 w 3214009"/>
              <a:gd name="connsiteY13" fmla="*/ 998406 h 1221319"/>
              <a:gd name="connsiteX14" fmla="*/ 85193 w 3214009"/>
              <a:gd name="connsiteY14" fmla="*/ 879098 h 1221319"/>
              <a:gd name="connsiteX15" fmla="*/ 159716 w 3214009"/>
              <a:gd name="connsiteY15" fmla="*/ 718052 h 1221319"/>
              <a:gd name="connsiteX16" fmla="*/ 2346 w 3214009"/>
              <a:gd name="connsiteY16" fmla="*/ 552824 h 1221319"/>
              <a:gd name="connsiteX17" fmla="*/ 289743 w 3214009"/>
              <a:gd name="connsiteY17" fmla="*/ 405964 h 1221319"/>
              <a:gd name="connsiteX18" fmla="*/ 292492 w 3214009"/>
              <a:gd name="connsiteY18" fmla="*/ 402093 h 1221319"/>
              <a:gd name="connsiteX19" fmla="*/ 420513 w 3214009"/>
              <a:gd name="connsiteY19" fmla="*/ 191199 h 1221319"/>
              <a:gd name="connsiteX20" fmla="*/ 1043304 w 3214009"/>
              <a:gd name="connsiteY20" fmla="*/ 143018 h 1221319"/>
              <a:gd name="connsiteX21" fmla="*/ 1043423 w 3214009"/>
              <a:gd name="connsiteY21" fmla="*/ 142929 h 1221319"/>
              <a:gd name="connsiteX22" fmla="*/ 1098227 w 3214009"/>
              <a:gd name="connsiteY22" fmla="*/ 102086 h 1221319"/>
              <a:gd name="connsiteX23" fmla="*/ 1671221 w 3214009"/>
              <a:gd name="connsiteY23" fmla="*/ 93000 h 1221319"/>
              <a:gd name="connsiteX24" fmla="*/ 1674022 w 3214009"/>
              <a:gd name="connsiteY24" fmla="*/ 90808 h 1221319"/>
              <a:gd name="connsiteX25" fmla="*/ 1714697 w 3214009"/>
              <a:gd name="connsiteY25" fmla="*/ 58967 h 1221319"/>
              <a:gd name="connsiteX26" fmla="*/ 1915895 w 3214009"/>
              <a:gd name="connsiteY26" fmla="*/ 1668 h 1221319"/>
              <a:gd name="connsiteX27" fmla="*/ 2158239 w 3214009"/>
              <a:gd name="connsiteY27" fmla="*/ 34456 h 1221319"/>
              <a:gd name="connsiteX28" fmla="*/ 2215783 w 3214009"/>
              <a:gd name="connsiteY28" fmla="*/ 64282 h 1221319"/>
              <a:gd name="connsiteX29" fmla="*/ 2219340 w 3214009"/>
              <a:gd name="connsiteY29" fmla="*/ 66126 h 1221319"/>
              <a:gd name="connsiteX30" fmla="*/ 2525232 w 3214009"/>
              <a:gd name="connsiteY30" fmla="*/ 915 h 12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14009" h="1221319">
                <a:moveTo>
                  <a:pt x="2525232" y="915"/>
                </a:moveTo>
                <a:cubicBezTo>
                  <a:pt x="2563261" y="2581"/>
                  <a:pt x="2601210" y="7390"/>
                  <a:pt x="2637654" y="15515"/>
                </a:cubicBezTo>
                <a:cubicBezTo>
                  <a:pt x="2748734" y="40269"/>
                  <a:pt x="2828385" y="92096"/>
                  <a:pt x="2849784" y="153586"/>
                </a:cubicBezTo>
                <a:lnTo>
                  <a:pt x="2850938" y="153833"/>
                </a:lnTo>
                <a:lnTo>
                  <a:pt x="2940635" y="172958"/>
                </a:lnTo>
                <a:cubicBezTo>
                  <a:pt x="3025506" y="197832"/>
                  <a:pt x="3090816" y="238419"/>
                  <a:pt x="3122023" y="287589"/>
                </a:cubicBezTo>
                <a:cubicBezTo>
                  <a:pt x="3152263" y="335176"/>
                  <a:pt x="3147954" y="386861"/>
                  <a:pt x="3109837" y="432894"/>
                </a:cubicBezTo>
                <a:cubicBezTo>
                  <a:pt x="3203531" y="496024"/>
                  <a:pt x="3236297" y="577861"/>
                  <a:pt x="3198850" y="655064"/>
                </a:cubicBezTo>
                <a:cubicBezTo>
                  <a:pt x="3149068" y="757699"/>
                  <a:pt x="2984268" y="834562"/>
                  <a:pt x="2781873" y="849539"/>
                </a:cubicBezTo>
                <a:cubicBezTo>
                  <a:pt x="2780907" y="913602"/>
                  <a:pt x="2726444" y="974358"/>
                  <a:pt x="2632602" y="1016180"/>
                </a:cubicBezTo>
                <a:cubicBezTo>
                  <a:pt x="2490018" y="1079734"/>
                  <a:pt x="2284056" y="1087901"/>
                  <a:pt x="2124383" y="1036357"/>
                </a:cubicBezTo>
                <a:cubicBezTo>
                  <a:pt x="2072744" y="1124891"/>
                  <a:pt x="1934470" y="1192571"/>
                  <a:pt x="1761200" y="1214132"/>
                </a:cubicBezTo>
                <a:cubicBezTo>
                  <a:pt x="1557021" y="1239536"/>
                  <a:pt x="1343925" y="1196244"/>
                  <a:pt x="1227199" y="1105619"/>
                </a:cubicBezTo>
                <a:cubicBezTo>
                  <a:pt x="951691" y="1191638"/>
                  <a:pt x="593857" y="1143288"/>
                  <a:pt x="433961" y="998406"/>
                </a:cubicBezTo>
                <a:cubicBezTo>
                  <a:pt x="276889" y="1007929"/>
                  <a:pt x="129402" y="957487"/>
                  <a:pt x="85193" y="879098"/>
                </a:cubicBezTo>
                <a:cubicBezTo>
                  <a:pt x="53169" y="822383"/>
                  <a:pt x="81477" y="761175"/>
                  <a:pt x="159716" y="718052"/>
                </a:cubicBezTo>
                <a:cubicBezTo>
                  <a:pt x="48711" y="684227"/>
                  <a:pt x="-13108" y="619316"/>
                  <a:pt x="2346" y="552824"/>
                </a:cubicBezTo>
                <a:cubicBezTo>
                  <a:pt x="20476" y="474971"/>
                  <a:pt x="139804" y="413989"/>
                  <a:pt x="289743" y="405964"/>
                </a:cubicBezTo>
                <a:lnTo>
                  <a:pt x="292492" y="402093"/>
                </a:lnTo>
                <a:cubicBezTo>
                  <a:pt x="272357" y="325427"/>
                  <a:pt x="319315" y="248111"/>
                  <a:pt x="420513" y="191199"/>
                </a:cubicBezTo>
                <a:cubicBezTo>
                  <a:pt x="580409" y="101308"/>
                  <a:pt x="839645" y="81273"/>
                  <a:pt x="1043304" y="143018"/>
                </a:cubicBezTo>
                <a:lnTo>
                  <a:pt x="1043423" y="142929"/>
                </a:lnTo>
                <a:lnTo>
                  <a:pt x="1098227" y="102086"/>
                </a:lnTo>
                <a:cubicBezTo>
                  <a:pt x="1244328" y="17334"/>
                  <a:pt x="1505957" y="8683"/>
                  <a:pt x="1671221" y="93000"/>
                </a:cubicBezTo>
                <a:lnTo>
                  <a:pt x="1674022" y="90808"/>
                </a:lnTo>
                <a:lnTo>
                  <a:pt x="1714697" y="58967"/>
                </a:lnTo>
                <a:cubicBezTo>
                  <a:pt x="1765463" y="28145"/>
                  <a:pt x="1836708" y="7475"/>
                  <a:pt x="1915895" y="1668"/>
                </a:cubicBezTo>
                <a:cubicBezTo>
                  <a:pt x="2003050" y="-4733"/>
                  <a:pt x="2090121" y="7528"/>
                  <a:pt x="2158239" y="34456"/>
                </a:cubicBezTo>
                <a:lnTo>
                  <a:pt x="2215783" y="64282"/>
                </a:lnTo>
                <a:lnTo>
                  <a:pt x="2219340" y="66126"/>
                </a:lnTo>
                <a:cubicBezTo>
                  <a:pt x="2296353" y="19202"/>
                  <a:pt x="2411148" y="-4085"/>
                  <a:pt x="2525232" y="91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2400" dirty="0">
                <a:latin typeface="Century Gothic" panose="020B0502020202020204" pitchFamily="34" charset="0"/>
              </a:rPr>
              <a:t>    </a:t>
            </a:r>
            <a:r>
              <a:rPr lang="en-US" sz="2600" dirty="0">
                <a:latin typeface="Century Gothic" panose="020B0502020202020204" pitchFamily="34" charset="0"/>
              </a:rPr>
              <a:t>You 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should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/</a:t>
            </a:r>
            <a:r>
              <a:rPr lang="en-US" sz="2600" dirty="0">
                <a:solidFill>
                  <a:srgbClr val="002060"/>
                </a:solidFill>
                <a:latin typeface="Century Gothic" panose="020B0502020202020204" pitchFamily="34" charset="0"/>
              </a:rPr>
              <a:t>shouldn’t</a:t>
            </a:r>
            <a:r>
              <a:rPr lang="en-US" sz="2600" dirty="0">
                <a:latin typeface="Century Gothic" panose="020B0502020202020204" pitchFamily="34" charset="0"/>
              </a:rPr>
              <a:t> 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8766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5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33690" y="902538"/>
            <a:ext cx="12230015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en-US" sz="72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Bống bống bang bang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47371" y="2208786"/>
            <a:ext cx="6625554" cy="2726591"/>
          </a:xfrm>
          <a:prstGeom prst="wedgeEllipseCallout">
            <a:avLst>
              <a:gd name="adj1" fmla="val 26258"/>
              <a:gd name="adj2" fmla="val -79219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Mỗi câu trả lời đúng là </a:t>
            </a:r>
          </a:p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CÂU THẦN CHÚ giúp cá Vàng </a:t>
            </a:r>
          </a:p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ngoi lên mặt nước nhận thức ăn.</a:t>
            </a:r>
          </a:p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Nào chúng mình cùng giúp </a:t>
            </a:r>
          </a:p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bạn nhỏ cho cá Vàng ăn nhé! </a:t>
            </a:r>
          </a:p>
        </p:txBody>
      </p:sp>
      <p:sp>
        <p:nvSpPr>
          <p:cNvPr id="9" name="Rounded Rectangle 8">
            <a:hlinkClick r:id="" action="ppaction://hlinkshowjump?jump=nextslide"/>
          </p:cNvPr>
          <p:cNvSpPr/>
          <p:nvPr/>
        </p:nvSpPr>
        <p:spPr>
          <a:xfrm>
            <a:off x="8204781" y="5432474"/>
            <a:ext cx="1939345" cy="804128"/>
          </a:xfrm>
          <a:prstGeom prst="roundRect">
            <a:avLst>
              <a:gd name="adj" fmla="val 50000"/>
            </a:avLst>
          </a:prstGeom>
          <a:solidFill>
            <a:srgbClr val="C7511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368660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8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3" name="blue"/>
          <p:cNvSpPr/>
          <p:nvPr/>
        </p:nvSpPr>
        <p:spPr>
          <a:xfrm>
            <a:off x="7397651" y="828604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Sai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99657" y="8447940"/>
            <a:ext cx="1013311" cy="1025095"/>
          </a:xfrm>
          <a:prstGeom prst="ellipse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0"/>
            <a:ext cx="6600825" cy="3783777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13581" y="957944"/>
              <a:ext cx="5879721" cy="899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toothache.</a:t>
              </a:r>
            </a:p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You _____ go to the dentist.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19554" y="1925614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sp>
        <p:nvSpPr>
          <p:cNvPr id="17" name="hong"/>
          <p:cNvSpPr/>
          <p:nvPr/>
        </p:nvSpPr>
        <p:spPr>
          <a:xfrm>
            <a:off x="7575383" y="361428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Should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97063" y="3797821"/>
            <a:ext cx="956640" cy="967765"/>
          </a:xfrm>
          <a:prstGeom prst="ellipse">
            <a:avLst/>
          </a:prstGeom>
        </p:spPr>
      </p:pic>
      <p:sp>
        <p:nvSpPr>
          <p:cNvPr id="22" name="xanh"/>
          <p:cNvSpPr/>
          <p:nvPr/>
        </p:nvSpPr>
        <p:spPr>
          <a:xfrm>
            <a:off x="7575383" y="5067411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Shouldn’t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77389" y="5228590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6310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7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16" name="blue"/>
          <p:cNvSpPr/>
          <p:nvPr/>
        </p:nvSpPr>
        <p:spPr>
          <a:xfrm>
            <a:off x="7397651" y="828604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Sai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99657" y="8447940"/>
            <a:ext cx="1013311" cy="1025095"/>
          </a:xfrm>
          <a:prstGeom prst="ellipse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177977" y="409530"/>
            <a:ext cx="6600825" cy="3783777"/>
            <a:chOff x="2573628" y="16577"/>
            <a:chExt cx="6600825" cy="3160264"/>
          </a:xfrm>
        </p:grpSpPr>
        <p:sp>
          <p:nvSpPr>
            <p:cNvPr id="19" name="Cloud 18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913581" y="957944"/>
              <a:ext cx="5879721" cy="899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backacke.</a:t>
              </a:r>
            </a:p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You _____ carry heavy things.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519554" y="1925614"/>
            <a:ext cx="3959804" cy="4204740"/>
            <a:chOff x="7490804" y="776472"/>
            <a:chExt cx="3959804" cy="420474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3" name="TextBox 22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sp>
        <p:nvSpPr>
          <p:cNvPr id="24" name="hong"/>
          <p:cNvSpPr/>
          <p:nvPr/>
        </p:nvSpPr>
        <p:spPr>
          <a:xfrm>
            <a:off x="7575383" y="5029259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Shouldn’t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97063" y="5212795"/>
            <a:ext cx="956640" cy="967765"/>
          </a:xfrm>
          <a:prstGeom prst="ellipse">
            <a:avLst/>
          </a:prstGeom>
        </p:spPr>
      </p:pic>
      <p:sp>
        <p:nvSpPr>
          <p:cNvPr id="26" name="xanh"/>
          <p:cNvSpPr/>
          <p:nvPr/>
        </p:nvSpPr>
        <p:spPr>
          <a:xfrm>
            <a:off x="7556411" y="3545048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Should 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58417" y="3706227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79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7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16" name="blue"/>
          <p:cNvSpPr/>
          <p:nvPr/>
        </p:nvSpPr>
        <p:spPr>
          <a:xfrm>
            <a:off x="7397651" y="828604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Sai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99657" y="8447940"/>
            <a:ext cx="1013311" cy="1025095"/>
          </a:xfrm>
          <a:prstGeom prst="ellipse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177977" y="409530"/>
            <a:ext cx="6600825" cy="3783777"/>
            <a:chOff x="2573628" y="16577"/>
            <a:chExt cx="6600825" cy="3160264"/>
          </a:xfrm>
        </p:grpSpPr>
        <p:sp>
          <p:nvSpPr>
            <p:cNvPr id="19" name="Cloud 18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913581" y="957944"/>
              <a:ext cx="5879721" cy="899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toothache.</a:t>
              </a:r>
            </a:p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You _____ eat a lot of sweet.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519554" y="1925614"/>
            <a:ext cx="3959804" cy="4204740"/>
            <a:chOff x="7490804" y="776472"/>
            <a:chExt cx="3959804" cy="420474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3" name="TextBox 22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sp>
        <p:nvSpPr>
          <p:cNvPr id="24" name="hong"/>
          <p:cNvSpPr/>
          <p:nvPr/>
        </p:nvSpPr>
        <p:spPr>
          <a:xfrm>
            <a:off x="7575383" y="5029259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Shouldn’t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97063" y="5212795"/>
            <a:ext cx="956640" cy="967765"/>
          </a:xfrm>
          <a:prstGeom prst="ellipse">
            <a:avLst/>
          </a:prstGeom>
        </p:spPr>
      </p:pic>
      <p:sp>
        <p:nvSpPr>
          <p:cNvPr id="26" name="xanh"/>
          <p:cNvSpPr/>
          <p:nvPr/>
        </p:nvSpPr>
        <p:spPr>
          <a:xfrm>
            <a:off x="7556411" y="3545048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Should 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58417" y="3706227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1689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8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3" name="blue"/>
          <p:cNvSpPr/>
          <p:nvPr/>
        </p:nvSpPr>
        <p:spPr>
          <a:xfrm>
            <a:off x="7397651" y="828604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Sai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99657" y="8447940"/>
            <a:ext cx="1013311" cy="1025095"/>
          </a:xfrm>
          <a:prstGeom prst="ellipse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0"/>
            <a:ext cx="6600825" cy="3783777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33239" y="1101990"/>
              <a:ext cx="5879721" cy="899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stomch ache.</a:t>
              </a:r>
            </a:p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You _____ go to the doctor.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19554" y="1925614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sp>
        <p:nvSpPr>
          <p:cNvPr id="17" name="hong"/>
          <p:cNvSpPr/>
          <p:nvPr/>
        </p:nvSpPr>
        <p:spPr>
          <a:xfrm>
            <a:off x="7575383" y="361428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Should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97063" y="3797821"/>
            <a:ext cx="956640" cy="967765"/>
          </a:xfrm>
          <a:prstGeom prst="ellipse">
            <a:avLst/>
          </a:prstGeom>
        </p:spPr>
      </p:pic>
      <p:sp>
        <p:nvSpPr>
          <p:cNvPr id="22" name="xanh"/>
          <p:cNvSpPr/>
          <p:nvPr/>
        </p:nvSpPr>
        <p:spPr>
          <a:xfrm>
            <a:off x="7575383" y="5067411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Shouldn’t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77389" y="5228590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044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7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16" name="blue"/>
          <p:cNvSpPr/>
          <p:nvPr/>
        </p:nvSpPr>
        <p:spPr>
          <a:xfrm>
            <a:off x="7397651" y="828604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Sai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99657" y="8447940"/>
            <a:ext cx="1013311" cy="1025095"/>
          </a:xfrm>
          <a:prstGeom prst="ellipse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177977" y="409530"/>
            <a:ext cx="6600825" cy="3783777"/>
            <a:chOff x="2573628" y="16577"/>
            <a:chExt cx="6600825" cy="3160264"/>
          </a:xfrm>
        </p:grpSpPr>
        <p:sp>
          <p:nvSpPr>
            <p:cNvPr id="19" name="Cloud 18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913581" y="957944"/>
              <a:ext cx="5879721" cy="899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stomach ache.</a:t>
              </a:r>
            </a:p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You _____ eat a lot of sweet.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519554" y="1925614"/>
            <a:ext cx="3959804" cy="4204740"/>
            <a:chOff x="7490804" y="776472"/>
            <a:chExt cx="3959804" cy="420474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3" name="TextBox 22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sp>
        <p:nvSpPr>
          <p:cNvPr id="24" name="hong"/>
          <p:cNvSpPr/>
          <p:nvPr/>
        </p:nvSpPr>
        <p:spPr>
          <a:xfrm>
            <a:off x="7575383" y="5029259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Shouldn’t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97063" y="5212795"/>
            <a:ext cx="956640" cy="967765"/>
          </a:xfrm>
          <a:prstGeom prst="ellipse">
            <a:avLst/>
          </a:prstGeom>
        </p:spPr>
      </p:pic>
      <p:sp>
        <p:nvSpPr>
          <p:cNvPr id="26" name="xanh"/>
          <p:cNvSpPr/>
          <p:nvPr/>
        </p:nvSpPr>
        <p:spPr>
          <a:xfrm>
            <a:off x="7556411" y="3545048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Should 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58417" y="3706227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9539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8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3" name="blue"/>
          <p:cNvSpPr/>
          <p:nvPr/>
        </p:nvSpPr>
        <p:spPr>
          <a:xfrm>
            <a:off x="7397651" y="828604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Sai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99657" y="8447940"/>
            <a:ext cx="1013311" cy="1025095"/>
          </a:xfrm>
          <a:prstGeom prst="ellipse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0"/>
            <a:ext cx="6600825" cy="3783777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13581" y="957944"/>
              <a:ext cx="5879721" cy="899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fever.</a:t>
              </a:r>
            </a:p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You _____ go to school.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19554" y="1925614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sp>
        <p:nvSpPr>
          <p:cNvPr id="17" name="hong"/>
          <p:cNvSpPr/>
          <p:nvPr/>
        </p:nvSpPr>
        <p:spPr>
          <a:xfrm>
            <a:off x="7575383" y="361428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Should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97063" y="3797821"/>
            <a:ext cx="956640" cy="967765"/>
          </a:xfrm>
          <a:prstGeom prst="ellipse">
            <a:avLst/>
          </a:prstGeom>
        </p:spPr>
      </p:pic>
      <p:sp>
        <p:nvSpPr>
          <p:cNvPr id="22" name="xanh"/>
          <p:cNvSpPr/>
          <p:nvPr/>
        </p:nvSpPr>
        <p:spPr>
          <a:xfrm>
            <a:off x="7575383" y="5067411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Shouldn’t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77389" y="5228590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4727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SubTitle_4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6221086" y="4601873"/>
            <a:ext cx="2684839" cy="488488"/>
          </a:xfrm>
          <a:prstGeom prst="roundRect">
            <a:avLst>
              <a:gd name="adj" fmla="val 50000"/>
            </a:avLst>
          </a:prstGeom>
          <a:solidFill>
            <a:srgbClr val="21C5FF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FontTx/>
              <a:buNone/>
            </a:pPr>
            <a:r>
              <a:rPr lang="en-US" altLang="zh-CN" dirty="0">
                <a:solidFill>
                  <a:prstClr val="white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Lesson 2</a:t>
            </a:r>
            <a:endParaRPr lang="zh-CN" altLang="en-US" dirty="0">
              <a:solidFill>
                <a:prstClr val="white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5" name="MH_SubTitle_4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721265" y="1956823"/>
            <a:ext cx="9480136" cy="20417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FontTx/>
              <a:buNone/>
            </a:pPr>
            <a:r>
              <a:rPr lang="en-US" altLang="zh-CN" sz="480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itchFamily="18" charset="0"/>
                <a:ea typeface="字魂59号-创粗黑" panose="00000500000000000000" pitchFamily="2" charset="-122"/>
                <a:cs typeface="Times New Roman" pitchFamily="18" charset="0"/>
                <a:sym typeface="字魂59号-创粗黑" panose="00000500000000000000" pitchFamily="2" charset="-122"/>
              </a:rPr>
              <a:t>Unit 11: What’s </a:t>
            </a:r>
            <a:r>
              <a:rPr lang="en-US" altLang="zh-CN" sz="480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itchFamily="18" charset="0"/>
                <a:ea typeface="字魂59号-创粗黑" panose="00000500000000000000" pitchFamily="2" charset="-122"/>
                <a:cs typeface="Times New Roman" pitchFamily="18" charset="0"/>
                <a:sym typeface="字魂59号-创粗黑" panose="00000500000000000000" pitchFamily="2" charset="-122"/>
              </a:rPr>
              <a:t>the matter with you?</a:t>
            </a:r>
            <a:endParaRPr lang="zh-CN" altLang="en-US" sz="480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Times New Roman" pitchFamily="18" charset="0"/>
              <a:ea typeface="字魂59号-创粗黑" panose="00000500000000000000" pitchFamily="2" charset="-122"/>
              <a:cs typeface="Times New Roman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0379" y="1118937"/>
            <a:ext cx="6475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Friday, 27</a:t>
            </a:r>
            <a:r>
              <a:rPr lang="en-US" sz="3600" b="1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January 2023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24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1" presetID="2" presetClass="entr" presetSubtype="2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1" presetID="2" presetClass="entr" presetSubtype="2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8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3" name="blue"/>
          <p:cNvSpPr/>
          <p:nvPr/>
        </p:nvSpPr>
        <p:spPr>
          <a:xfrm>
            <a:off x="7397651" y="828604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Sai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99657" y="8447940"/>
            <a:ext cx="1013311" cy="1025095"/>
          </a:xfrm>
          <a:prstGeom prst="ellipse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0"/>
            <a:ext cx="6600825" cy="3783777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33239" y="1101990"/>
              <a:ext cx="5879721" cy="899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flu.</a:t>
              </a:r>
            </a:p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You _____ take a rest.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19554" y="1925614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sp>
        <p:nvSpPr>
          <p:cNvPr id="17" name="hong"/>
          <p:cNvSpPr/>
          <p:nvPr/>
        </p:nvSpPr>
        <p:spPr>
          <a:xfrm>
            <a:off x="7575383" y="361428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Should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97063" y="3797821"/>
            <a:ext cx="956640" cy="967765"/>
          </a:xfrm>
          <a:prstGeom prst="ellipse">
            <a:avLst/>
          </a:prstGeom>
        </p:spPr>
      </p:pic>
      <p:sp>
        <p:nvSpPr>
          <p:cNvPr id="22" name="xanh"/>
          <p:cNvSpPr/>
          <p:nvPr/>
        </p:nvSpPr>
        <p:spPr>
          <a:xfrm>
            <a:off x="7575383" y="5067411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Shouldn’t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77389" y="5228590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692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9" name="TextBox 28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10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546633" y="3918269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You should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rest</a:t>
            </a:r>
            <a:endParaRPr lang="en-US" sz="3200" dirty="0">
              <a:solidFill>
                <a:schemeClr val="bg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546633" y="537139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You should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   go to the dentist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76974" y="5533290"/>
            <a:ext cx="1013311" cy="1025095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105310" y="4103300"/>
            <a:ext cx="956640" cy="967765"/>
          </a:xfrm>
          <a:prstGeom prst="ellipse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1"/>
            <a:ext cx="6600825" cy="3522230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50749" y="1157726"/>
              <a:ext cx="5106405" cy="524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flu.</a:t>
              </a:r>
            </a:p>
          </p:txBody>
        </p:sp>
      </p:grpSp>
      <p:sp>
        <p:nvSpPr>
          <p:cNvPr id="17" name="pink"/>
          <p:cNvSpPr/>
          <p:nvPr/>
        </p:nvSpPr>
        <p:spPr>
          <a:xfrm>
            <a:off x="7546633" y="2465143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You should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go to school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48639" y="2625077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1599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546633" y="3918269"/>
            <a:ext cx="3848147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shouldn’t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rest</a:t>
            </a:r>
          </a:p>
        </p:txBody>
      </p:sp>
      <p:sp>
        <p:nvSpPr>
          <p:cNvPr id="23" name="blue"/>
          <p:cNvSpPr/>
          <p:nvPr/>
        </p:nvSpPr>
        <p:spPr>
          <a:xfrm>
            <a:off x="7546633" y="5371395"/>
            <a:ext cx="3848147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rest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177977" y="409531"/>
            <a:ext cx="6600825" cy="3733844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227882" y="1275379"/>
              <a:ext cx="5106405" cy="494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sore throat.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48639" y="4093516"/>
            <a:ext cx="1013311" cy="1025095"/>
          </a:xfrm>
          <a:prstGeom prst="ellipse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76974" y="5561955"/>
            <a:ext cx="956640" cy="967765"/>
          </a:xfrm>
          <a:prstGeom prst="ellipse">
            <a:avLst/>
          </a:prstGeom>
        </p:spPr>
      </p:pic>
      <p:sp>
        <p:nvSpPr>
          <p:cNvPr id="17" name="pink"/>
          <p:cNvSpPr/>
          <p:nvPr/>
        </p:nvSpPr>
        <p:spPr>
          <a:xfrm>
            <a:off x="7546633" y="2465143"/>
            <a:ext cx="3848147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 carry heavy things.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48639" y="2625077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205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xanh"/>
          <p:cNvSpPr/>
          <p:nvPr/>
        </p:nvSpPr>
        <p:spPr>
          <a:xfrm>
            <a:off x="7546633" y="3918269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carry heavy things.</a:t>
            </a:r>
          </a:p>
        </p:txBody>
      </p:sp>
      <p:sp>
        <p:nvSpPr>
          <p:cNvPr id="23" name="blue"/>
          <p:cNvSpPr/>
          <p:nvPr/>
        </p:nvSpPr>
        <p:spPr>
          <a:xfrm>
            <a:off x="7546633" y="537139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shouldn’t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rest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48639" y="4079448"/>
            <a:ext cx="1013311" cy="1025095"/>
          </a:xfrm>
          <a:prstGeom prst="ellipse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48639" y="5533290"/>
            <a:ext cx="1013311" cy="1025095"/>
          </a:xfrm>
          <a:prstGeom prst="ellipse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0"/>
            <a:ext cx="6600825" cy="3783777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50906" y="1018117"/>
              <a:ext cx="5879721" cy="488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backache.</a:t>
              </a:r>
            </a:p>
          </p:txBody>
        </p:sp>
      </p:grpSp>
      <p:sp>
        <p:nvSpPr>
          <p:cNvPr id="17" name="hong"/>
          <p:cNvSpPr/>
          <p:nvPr/>
        </p:nvSpPr>
        <p:spPr>
          <a:xfrm>
            <a:off x="7546633" y="2465143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shouldn’t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carry heavy things.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68313" y="2648679"/>
            <a:ext cx="956640" cy="96776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47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9" name="TextBox 28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10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546633" y="3918269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shouldn’t  eat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lot of  sweet.</a:t>
            </a:r>
          </a:p>
        </p:txBody>
      </p:sp>
      <p:sp>
        <p:nvSpPr>
          <p:cNvPr id="23" name="blue"/>
          <p:cNvSpPr/>
          <p:nvPr/>
        </p:nvSpPr>
        <p:spPr>
          <a:xfrm>
            <a:off x="7546633" y="5371395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 eat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lot of  sweet.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76974" y="5533290"/>
            <a:ext cx="1013311" cy="1025095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105310" y="4103300"/>
            <a:ext cx="956640" cy="967765"/>
          </a:xfrm>
          <a:prstGeom prst="ellipse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1"/>
            <a:ext cx="6600825" cy="3522230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99964" y="1220845"/>
              <a:ext cx="5106405" cy="524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I have a toothache.</a:t>
              </a:r>
            </a:p>
          </p:txBody>
        </p:sp>
      </p:grpSp>
      <p:sp>
        <p:nvSpPr>
          <p:cNvPr id="17" name="pink"/>
          <p:cNvSpPr/>
          <p:nvPr/>
        </p:nvSpPr>
        <p:spPr>
          <a:xfrm>
            <a:off x="7546633" y="2465143"/>
            <a:ext cx="38481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shouldn’t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eat a lot of fruit.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48639" y="2625077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0737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546633" y="3918269"/>
            <a:ext cx="3848147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I have a pen.</a:t>
            </a:r>
          </a:p>
        </p:txBody>
      </p:sp>
      <p:sp>
        <p:nvSpPr>
          <p:cNvPr id="23" name="blue"/>
          <p:cNvSpPr/>
          <p:nvPr/>
        </p:nvSpPr>
        <p:spPr>
          <a:xfrm>
            <a:off x="7546633" y="5371395"/>
            <a:ext cx="3848147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I have a flu.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177977" y="409531"/>
            <a:ext cx="6600825" cy="3733844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282057" y="1233026"/>
              <a:ext cx="5106405" cy="911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You should </a:t>
              </a:r>
            </a:p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eat a lot of fruit.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48639" y="4093516"/>
            <a:ext cx="1013311" cy="1025095"/>
          </a:xfrm>
          <a:prstGeom prst="ellipse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7076974" y="5561955"/>
            <a:ext cx="956640" cy="967765"/>
          </a:xfrm>
          <a:prstGeom prst="ellipse">
            <a:avLst/>
          </a:prstGeom>
        </p:spPr>
      </p:pic>
      <p:sp>
        <p:nvSpPr>
          <p:cNvPr id="17" name="pink"/>
          <p:cNvSpPr/>
          <p:nvPr/>
        </p:nvSpPr>
        <p:spPr>
          <a:xfrm>
            <a:off x="7546633" y="2465143"/>
            <a:ext cx="3848147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I have an apple.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7048639" y="2625077"/>
            <a:ext cx="1013311" cy="10250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9794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487" y="2693848"/>
            <a:ext cx="3959804" cy="4204740"/>
          </a:xfrm>
          <a:prstGeom prst="rect">
            <a:avLst/>
          </a:prstGeom>
        </p:spPr>
      </p:pic>
      <p:sp>
        <p:nvSpPr>
          <p:cNvPr id="28" name="TextBox 27">
            <a:hlinkClick r:id="" action="ppaction://hlinkshowjump?jump=nextslide"/>
          </p:cNvPr>
          <p:cNvSpPr txBox="1"/>
          <p:nvPr/>
        </p:nvSpPr>
        <p:spPr>
          <a:xfrm>
            <a:off x="8034547" y="3072570"/>
            <a:ext cx="2976353" cy="923330"/>
          </a:xfrm>
          <a:prstGeom prst="rect">
            <a:avLst/>
          </a:prstGeom>
          <a:solidFill>
            <a:srgbClr val="EBDB7B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Next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7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=""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1"/>
            <a:ext cx="6600825" cy="3733844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74024" y="780318"/>
              <a:ext cx="5106405" cy="1953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lgerian" panose="04020705040A02060702" pitchFamily="82" charset="0"/>
                  <a:cs typeface="Arial" panose="020B0604020202020204" pitchFamily="34" charset="0"/>
                </a:rPr>
                <a:t>THANK YOU!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904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III.Homework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Learn by heart the new words and the model sentences.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2, Do exercise in the workbook.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 Prepare the next lesson.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23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0748" y="1917199"/>
            <a:ext cx="7319211" cy="1325563"/>
          </a:xfrm>
        </p:spPr>
        <p:txBody>
          <a:bodyPr>
            <a:prstTxWarp prst="textArchDown">
              <a:avLst/>
            </a:prstTxWarp>
          </a:bodyPr>
          <a:lstStyle/>
          <a:p>
            <a:pPr algn="ctr"/>
            <a:r>
              <a:rPr lang="en-US" sz="6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endParaRPr lang="en-US" sz="6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9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471" t="7722" r="14083"/>
          <a:stretch/>
        </p:blipFill>
        <p:spPr>
          <a:xfrm>
            <a:off x="3460416" y="844836"/>
            <a:ext cx="2114884" cy="14631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5289" y="2522619"/>
            <a:ext cx="2431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1, a backache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backach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05" y="797634"/>
            <a:ext cx="1905000" cy="151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16037" y="2478813"/>
            <a:ext cx="2948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2, go to the doctor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2372"/>
          <a:stretch/>
        </p:blipFill>
        <p:spPr>
          <a:xfrm>
            <a:off x="6493044" y="731223"/>
            <a:ext cx="2047706" cy="15767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446298" y="2522619"/>
            <a:ext cx="2158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take a rest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64037" y="2498864"/>
            <a:ext cx="2948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go to the dentist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>
          <a:xfrm>
            <a:off x="9446297" y="615008"/>
            <a:ext cx="2158331" cy="16929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789" y="3459232"/>
            <a:ext cx="2068790" cy="179856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198893" y="5426858"/>
            <a:ext cx="3521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eat a lot of sweets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79940" y="5442900"/>
            <a:ext cx="3382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carry heavy things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3892" y="5434571"/>
            <a:ext cx="2948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eat a lot of fruit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848715" y="3459232"/>
            <a:ext cx="2415727" cy="1644390"/>
            <a:chOff x="848227" y="1099149"/>
            <a:chExt cx="4219073" cy="497286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8227" y="1099149"/>
              <a:ext cx="2403453" cy="3813074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2311880" y="3020164"/>
              <a:ext cx="2755420" cy="3051847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7162" y="3506231"/>
            <a:ext cx="2366543" cy="175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4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I.New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words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8740"/>
            <a:ext cx="10515600" cy="390140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1, a backache: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lưng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go to the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doctor: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endParaRPr lang="en-US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go to the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dentist: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endParaRPr lang="en-US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4,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take a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rest: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ngơi</a:t>
            </a: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5,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eat a lot of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fruit: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6,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carry heavy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things: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vác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endParaRPr lang="en-US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7,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eat a lot of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sweets: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00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359569" y="2262074"/>
            <a:ext cx="8641682" cy="233385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6000" dirty="0" smtClean="0">
                <a:solidFill>
                  <a:srgbClr val="FF0000"/>
                </a:solidFill>
                <a:latin typeface="Times New Roman" pitchFamily="18" charset="0"/>
                <a:ea typeface="字魂59号-创粗黑" panose="00000500000000000000" pitchFamily="2" charset="-122"/>
                <a:cs typeface="Times New Roman" pitchFamily="18" charset="0"/>
                <a:sym typeface="字魂59号-创粗黑" panose="00000500000000000000" pitchFamily="2" charset="-122"/>
              </a:rPr>
              <a:t>Model sentences</a:t>
            </a:r>
            <a:endParaRPr lang="zh-CN" altLang="en-US" sz="6000" dirty="0">
              <a:solidFill>
                <a:srgbClr val="FF0000"/>
              </a:solidFill>
              <a:latin typeface="Times New Roman" pitchFamily="18" charset="0"/>
              <a:ea typeface="字魂59号-创粗黑" panose="00000500000000000000" pitchFamily="2" charset="-122"/>
              <a:cs typeface="Times New Roman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532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884930" y="669909"/>
            <a:ext cx="10536767" cy="5771200"/>
            <a:chOff x="897583" y="934871"/>
            <a:chExt cx="10885585" cy="6317985"/>
          </a:xfrm>
        </p:grpSpPr>
        <p:pic>
          <p:nvPicPr>
            <p:cNvPr id="11" name="Picture 6" descr="https://s.sachmem.vn/public/images/v2/TA5T2SHS/U11-L2-1-a_52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583" y="934871"/>
              <a:ext cx="5396266" cy="3679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9" descr="https://s.sachmem.vn/public/images/v2/TA5T2SHS/U11-L2-1-b_48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045" y="934871"/>
              <a:ext cx="5099642" cy="3679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oup 9"/>
            <p:cNvGrpSpPr/>
            <p:nvPr/>
          </p:nvGrpSpPr>
          <p:grpSpPr>
            <a:xfrm>
              <a:off x="1064794" y="4606062"/>
              <a:ext cx="10718374" cy="2646794"/>
              <a:chOff x="1064794" y="4606062"/>
              <a:chExt cx="10718374" cy="2646794"/>
            </a:xfrm>
          </p:grpSpPr>
          <p:pic>
            <p:nvPicPr>
              <p:cNvPr id="14" name="Picture 13" descr="https://s.sachmem.vn/public/images/v2/TA5T2SHS/U11-L2-1-c_44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4794" y="4671662"/>
                <a:ext cx="4706045" cy="25155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16" descr="https://s.sachmem.vn/public/images/v2/TA5T2SHS/U11-L2-1-d_56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70839" y="4606062"/>
                <a:ext cx="6012329" cy="26467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5" name="Rectangle 4"/>
          <p:cNvSpPr/>
          <p:nvPr/>
        </p:nvSpPr>
        <p:spPr>
          <a:xfrm>
            <a:off x="764969" y="30998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dirty="0">
                <a:latin typeface="Helvetica Neue"/>
              </a:rPr>
              <a:t>1. Look, listen and repeat.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24386" y="832499"/>
            <a:ext cx="4463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Where's Nam? I can't see him here.</a:t>
            </a:r>
            <a:endParaRPr lang="en-US" alt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885148" y="735850"/>
            <a:ext cx="3177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Hi, Nam. Why aren't you 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practising karate?</a:t>
            </a:r>
            <a:endParaRPr lang="en-US" alt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72229" y="3240547"/>
            <a:ext cx="31726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He's sitting over there, 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 the corner of the gym.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70911" y="3238284"/>
            <a:ext cx="13372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Sorry to 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 that.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32632" y="3077315"/>
            <a:ext cx="28064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 don't feel well.</a:t>
            </a:r>
            <a:b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 have a backache.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6783" y="5522367"/>
            <a:ext cx="354436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 should go to the doctor </a:t>
            </a:r>
          </a:p>
          <a:p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now, Nam.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694066" y="5962773"/>
            <a:ext cx="2810385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OK, I will. Thanks, Mai.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72687" y="4478643"/>
            <a:ext cx="280161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 should take a rest and shouldn't play </a:t>
            </a:r>
          </a:p>
          <a:p>
            <a:pPr algn="just"/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sports for a few days.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977079" y="5999420"/>
            <a:ext cx="24643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 you, doctor.</a:t>
            </a:r>
          </a:p>
        </p:txBody>
      </p:sp>
      <p:pic>
        <p:nvPicPr>
          <p:cNvPr id="30" name="soundMsPham"/>
          <p:cNvPicPr>
            <a:picLocks noChangeAspect="1"/>
          </p:cNvPicPr>
          <p:nvPr/>
        </p:nvPicPr>
        <p:blipFill rotWithShape="1">
          <a:blip r:embed="rId10"/>
          <a:srcRect l="14414" t="15022" r="14612" b="15187"/>
          <a:stretch/>
        </p:blipFill>
        <p:spPr>
          <a:xfrm>
            <a:off x="719825" y="1674664"/>
            <a:ext cx="365759" cy="365760"/>
          </a:xfrm>
          <a:prstGeom prst="ellipse">
            <a:avLst/>
          </a:prstGeom>
        </p:spPr>
      </p:pic>
      <p:pic>
        <p:nvPicPr>
          <p:cNvPr id="31" name="soundMsPham"/>
          <p:cNvPicPr>
            <a:picLocks noChangeAspect="1"/>
          </p:cNvPicPr>
          <p:nvPr/>
        </p:nvPicPr>
        <p:blipFill rotWithShape="1">
          <a:blip r:embed="rId10"/>
          <a:srcRect l="14414" t="15022" r="14612" b="15187"/>
          <a:stretch/>
        </p:blipFill>
        <p:spPr>
          <a:xfrm>
            <a:off x="10670092" y="1324972"/>
            <a:ext cx="365759" cy="365760"/>
          </a:xfrm>
          <a:prstGeom prst="ellipse">
            <a:avLst/>
          </a:prstGeom>
        </p:spPr>
      </p:pic>
      <p:pic>
        <p:nvPicPr>
          <p:cNvPr id="32" name="soundMsPham"/>
          <p:cNvPicPr>
            <a:picLocks noChangeAspect="1"/>
          </p:cNvPicPr>
          <p:nvPr/>
        </p:nvPicPr>
        <p:blipFill rotWithShape="1">
          <a:blip r:embed="rId10"/>
          <a:srcRect l="14414" t="15022" r="14612" b="15187"/>
          <a:stretch/>
        </p:blipFill>
        <p:spPr>
          <a:xfrm>
            <a:off x="10669547" y="4159896"/>
            <a:ext cx="365759" cy="365760"/>
          </a:xfrm>
          <a:prstGeom prst="ellipse">
            <a:avLst/>
          </a:prstGeom>
        </p:spPr>
      </p:pic>
      <p:pic>
        <p:nvPicPr>
          <p:cNvPr id="33" name="soundMsPham"/>
          <p:cNvPicPr>
            <a:picLocks noChangeAspect="1"/>
          </p:cNvPicPr>
          <p:nvPr/>
        </p:nvPicPr>
        <p:blipFill rotWithShape="1">
          <a:blip r:embed="rId10"/>
          <a:srcRect l="14414" t="15022" r="14612" b="15187"/>
          <a:stretch/>
        </p:blipFill>
        <p:spPr>
          <a:xfrm>
            <a:off x="1057815" y="4295763"/>
            <a:ext cx="365759" cy="3657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7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1 What’s the matter with you- - Lesson 2 - 1 Look, listen and repeat. - Sách Mề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1 What’s the matter with you- - Lesson 2 - 1 Look, listen and repeat. - Sách Mềm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1 What’s the matter with you- - Lesson 2 - 1 Look, listen and repeat. - Sách Mềm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1 What’s the matter with you- - Lesson 2 - 1 Look, listen and repeat. - Sách Mềm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II. Model sentences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3842" y="298940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1, You should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go to the doctor.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Yes, I will. Thanks.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2, You shouldn’t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play sports for a few days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OK, I won’t. Thanks.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1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849203" y="3449025"/>
            <a:ext cx="5383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You should </a:t>
            </a:r>
            <a:r>
              <a:rPr lang="en-US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____________.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6231" y="4290341"/>
            <a:ext cx="36711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Yes, I will. Thanks.</a:t>
            </a:r>
          </a:p>
        </p:txBody>
      </p:sp>
      <p:sp>
        <p:nvSpPr>
          <p:cNvPr id="6" name="Rectangle 5"/>
          <p:cNvSpPr/>
          <p:nvPr/>
        </p:nvSpPr>
        <p:spPr>
          <a:xfrm>
            <a:off x="2781830" y="3268175"/>
            <a:ext cx="2816879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endParaRPr lang="en-US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9471" t="13759" r="14083"/>
          <a:stretch/>
        </p:blipFill>
        <p:spPr>
          <a:xfrm>
            <a:off x="946231" y="881283"/>
            <a:ext cx="2978499" cy="227535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09956" y="3449025"/>
            <a:ext cx="5168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You should </a:t>
            </a:r>
            <a:r>
              <a:rPr lang="en-US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________________.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24580" y="3156637"/>
            <a:ext cx="3213363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go to the doctor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56305" y="4290342"/>
            <a:ext cx="36711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Yes, I will. Thanks.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b="2372"/>
          <a:stretch/>
        </p:blipFill>
        <p:spPr>
          <a:xfrm>
            <a:off x="7966643" y="806940"/>
            <a:ext cx="2630220" cy="234969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591904" y="3240246"/>
            <a:ext cx="3213363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g</a:t>
            </a:r>
            <a:r>
              <a:rPr lang="en-US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o to the dentist</a:t>
            </a:r>
            <a:endParaRPr lang="en-US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5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788</Words>
  <Application>Microsoft Office PowerPoint</Application>
  <PresentationFormat>Custom</PresentationFormat>
  <Paragraphs>203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字魂59号-创粗黑</vt:lpstr>
      <vt:lpstr>Calibri</vt:lpstr>
      <vt:lpstr>Helvetica Neue</vt:lpstr>
      <vt:lpstr>Century Gothic</vt:lpstr>
      <vt:lpstr>Calibri Light</vt:lpstr>
      <vt:lpstr>Algerian</vt:lpstr>
      <vt:lpstr>Corbel</vt:lpstr>
      <vt:lpstr>Times New Roman</vt:lpstr>
      <vt:lpstr>微軟正黑體</vt:lpstr>
      <vt:lpstr>Tahoma</vt:lpstr>
      <vt:lpstr>Office Theme</vt:lpstr>
      <vt:lpstr>Check the last words</vt:lpstr>
      <vt:lpstr>PowerPoint Presentation</vt:lpstr>
      <vt:lpstr>New words</vt:lpstr>
      <vt:lpstr>PowerPoint Presentation</vt:lpstr>
      <vt:lpstr>I.New words</vt:lpstr>
      <vt:lpstr>PowerPoint Presentation</vt:lpstr>
      <vt:lpstr>PowerPoint Presentation</vt:lpstr>
      <vt:lpstr>II. Model sentences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III.Homework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390</cp:revision>
  <dcterms:created xsi:type="dcterms:W3CDTF">2020-12-08T06:13:55Z</dcterms:created>
  <dcterms:modified xsi:type="dcterms:W3CDTF">2023-04-11T04:29:15Z</dcterms:modified>
</cp:coreProperties>
</file>