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2" r:id="rId2"/>
  </p:sldMasterIdLst>
  <p:notesMasterIdLst>
    <p:notesMasterId r:id="rId23"/>
  </p:notesMasterIdLst>
  <p:sldIdLst>
    <p:sldId id="341" r:id="rId3"/>
    <p:sldId id="340" r:id="rId4"/>
    <p:sldId id="335" r:id="rId5"/>
    <p:sldId id="337" r:id="rId6"/>
    <p:sldId id="311" r:id="rId7"/>
    <p:sldId id="317" r:id="rId8"/>
    <p:sldId id="320" r:id="rId9"/>
    <p:sldId id="326" r:id="rId10"/>
    <p:sldId id="328" r:id="rId11"/>
    <p:sldId id="333" r:id="rId12"/>
    <p:sldId id="331" r:id="rId13"/>
    <p:sldId id="332" r:id="rId14"/>
    <p:sldId id="329" r:id="rId15"/>
    <p:sldId id="330" r:id="rId16"/>
    <p:sldId id="327" r:id="rId17"/>
    <p:sldId id="322" r:id="rId18"/>
    <p:sldId id="310" r:id="rId19"/>
    <p:sldId id="258" r:id="rId20"/>
    <p:sldId id="259" r:id="rId21"/>
    <p:sldId id="338" r:id="rId22"/>
  </p:sldIdLst>
  <p:sldSz cx="12192000" cy="6858000"/>
  <p:notesSz cx="6858000" cy="9144000"/>
  <p:embeddedFontLst>
    <p:embeddedFont>
      <p:font typeface="Calibri" pitchFamily="34" charset="0"/>
      <p:regular r:id="rId24"/>
      <p:bold r:id="rId25"/>
      <p:italic r:id="rId26"/>
      <p:boldItalic r:id="rId27"/>
    </p:embeddedFont>
    <p:embeddedFont>
      <p:font typeface="Berlin Sans FB Demi" pitchFamily="34" charset="0"/>
      <p:bold r:id="rId28"/>
    </p:embeddedFont>
    <p:embeddedFont>
      <p:font typeface="Algerian" pitchFamily="82" charset="0"/>
      <p:regular r:id="rId29"/>
    </p:embeddedFont>
    <p:embeddedFont>
      <p:font typeface="Calibri Light" pitchFamily="34" charset="0"/>
      <p:regular r:id="rId30"/>
      <p:italic r:id="rId31"/>
    </p:embeddedFont>
    <p:embeddedFont>
      <p:font typeface="Century Gothic" pitchFamily="34" charset="0"/>
      <p:regular r:id="rId32"/>
      <p:bold r:id="rId33"/>
      <p:italic r:id="rId34"/>
      <p:boldItalic r:id="rId35"/>
    </p:embeddedFont>
    <p:embeddedFont>
      <p:font typeface="Arial Black" pitchFamily="34" charset="0"/>
      <p:bold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B0"/>
    <a:srgbClr val="632B8D"/>
    <a:srgbClr val="CFAFE7"/>
    <a:srgbClr val="C39BE1"/>
    <a:srgbClr val="F5B093"/>
    <a:srgbClr val="8D42C6"/>
    <a:srgbClr val="9E5ECE"/>
    <a:srgbClr val="8C3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06" autoAdjust="0"/>
    <p:restoredTop sz="94660"/>
  </p:normalViewPr>
  <p:slideViewPr>
    <p:cSldViewPr snapToGrid="0">
      <p:cViewPr>
        <p:scale>
          <a:sx n="81" d="100"/>
          <a:sy n="81" d="100"/>
        </p:scale>
        <p:origin x="-324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FC679-F673-4E48-8086-6BEB333D5521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8F5176-BB70-4AD4-838D-8C39FF559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841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3685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21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607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3725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516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9696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2248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4467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7210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718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5199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7819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A2CB72-FF7B-4D31-944A-5ECDC60CFA1F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519D5C-AE50-408D-82F5-9187F5F93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69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9152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6491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221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714705-07CD-4A5E-9256-749BA8BB0C53}" type="datetimeFigureOut">
              <a:rPr lang="en-US" smtClean="0">
                <a:solidFill>
                  <a:prstClr val="black"/>
                </a:solidFill>
              </a:rPr>
              <a:pPr/>
              <a:t>4/11/2023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A1EE3C-694E-472C-A84A-FDC4E45ADD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195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theme" Target="../theme/theme1.xml"/><Relationship Id="rId9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11" Type="http://schemas.openxmlformats.org/officeDocument/2006/relationships/image" Target="../media/image6.png"/><Relationship Id="rId5" Type="http://schemas.openxmlformats.org/officeDocument/2006/relationships/theme" Target="../theme/theme2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42C6">
            <a:alpha val="7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243840" y="228600"/>
            <a:ext cx="11704320" cy="6400800"/>
          </a:xfrm>
          <a:prstGeom prst="roundRect">
            <a:avLst>
              <a:gd name="adj" fmla="val 4167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flipH="1">
            <a:off x="-30381" y="5979678"/>
            <a:ext cx="878322" cy="8783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622253" y="6190729"/>
            <a:ext cx="491566" cy="57780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32247" y="163206"/>
            <a:ext cx="739615" cy="5152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 flipH="1">
            <a:off x="7866" y="1917700"/>
            <a:ext cx="424142" cy="63566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9"/>
          <a:srcRect t="-5256" b="1"/>
          <a:stretch/>
        </p:blipFill>
        <p:spPr>
          <a:xfrm>
            <a:off x="11682545" y="4838700"/>
            <a:ext cx="503102" cy="82813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10"/>
          <a:srcRect l="45317" t="-7071" r="8232" b="7071"/>
          <a:stretch/>
        </p:blipFill>
        <p:spPr>
          <a:xfrm>
            <a:off x="11685504" y="-29817"/>
            <a:ext cx="498630" cy="70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57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42C6">
            <a:alpha val="7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243840" y="228600"/>
            <a:ext cx="11704320" cy="6400800"/>
          </a:xfrm>
          <a:prstGeom prst="roundRect">
            <a:avLst>
              <a:gd name="adj" fmla="val 4167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flipH="1">
            <a:off x="-30381" y="5979678"/>
            <a:ext cx="878322" cy="8783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622253" y="6190729"/>
            <a:ext cx="491566" cy="57780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32247" y="163206"/>
            <a:ext cx="739615" cy="5152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 flipH="1">
            <a:off x="7866" y="1917700"/>
            <a:ext cx="424142" cy="63566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10"/>
          <a:srcRect t="-5256" b="1"/>
          <a:stretch/>
        </p:blipFill>
        <p:spPr>
          <a:xfrm>
            <a:off x="11682545" y="4838700"/>
            <a:ext cx="503102" cy="82813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11"/>
          <a:srcRect l="45317" t="-7071" r="8232" b="7071"/>
          <a:stretch/>
        </p:blipFill>
        <p:spPr>
          <a:xfrm>
            <a:off x="11685504" y="-29817"/>
            <a:ext cx="498630" cy="70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80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jpe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3" Type="http://schemas.openxmlformats.org/officeDocument/2006/relationships/audio" Target="../media/audio8.wav"/><Relationship Id="rId7" Type="http://schemas.openxmlformats.org/officeDocument/2006/relationships/image" Target="../media/image16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11" Type="http://schemas.openxmlformats.org/officeDocument/2006/relationships/image" Target="../media/image22.png"/><Relationship Id="rId5" Type="http://schemas.openxmlformats.org/officeDocument/2006/relationships/audio" Target="../media/audio10.wav"/><Relationship Id="rId10" Type="http://schemas.openxmlformats.org/officeDocument/2006/relationships/image" Target="../media/image18.png"/><Relationship Id="rId4" Type="http://schemas.openxmlformats.org/officeDocument/2006/relationships/audio" Target="../media/audio9.wav"/><Relationship Id="rId9" Type="http://schemas.openxmlformats.org/officeDocument/2006/relationships/image" Target="../media/image17.png"/><Relationship Id="rId1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3" Type="http://schemas.openxmlformats.org/officeDocument/2006/relationships/audio" Target="../media/audio8.wav"/><Relationship Id="rId7" Type="http://schemas.openxmlformats.org/officeDocument/2006/relationships/image" Target="../media/image16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11" Type="http://schemas.openxmlformats.org/officeDocument/2006/relationships/image" Target="../media/image22.png"/><Relationship Id="rId5" Type="http://schemas.openxmlformats.org/officeDocument/2006/relationships/audio" Target="../media/audio10.wav"/><Relationship Id="rId10" Type="http://schemas.openxmlformats.org/officeDocument/2006/relationships/image" Target="../media/image18.png"/><Relationship Id="rId4" Type="http://schemas.openxmlformats.org/officeDocument/2006/relationships/audio" Target="../media/audio9.wav"/><Relationship Id="rId9" Type="http://schemas.openxmlformats.org/officeDocument/2006/relationships/image" Target="../media/image17.png"/><Relationship Id="rId1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3" Type="http://schemas.openxmlformats.org/officeDocument/2006/relationships/audio" Target="../media/audio8.wav"/><Relationship Id="rId7" Type="http://schemas.openxmlformats.org/officeDocument/2006/relationships/image" Target="../media/image16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11" Type="http://schemas.openxmlformats.org/officeDocument/2006/relationships/image" Target="../media/image22.png"/><Relationship Id="rId5" Type="http://schemas.openxmlformats.org/officeDocument/2006/relationships/audio" Target="../media/audio10.wav"/><Relationship Id="rId10" Type="http://schemas.openxmlformats.org/officeDocument/2006/relationships/image" Target="../media/image18.png"/><Relationship Id="rId4" Type="http://schemas.openxmlformats.org/officeDocument/2006/relationships/audio" Target="../media/audio9.wav"/><Relationship Id="rId9" Type="http://schemas.openxmlformats.org/officeDocument/2006/relationships/image" Target="../media/image17.png"/><Relationship Id="rId1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3" Type="http://schemas.openxmlformats.org/officeDocument/2006/relationships/audio" Target="../media/audio8.wav"/><Relationship Id="rId7" Type="http://schemas.openxmlformats.org/officeDocument/2006/relationships/image" Target="../media/image16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11" Type="http://schemas.openxmlformats.org/officeDocument/2006/relationships/image" Target="../media/image22.png"/><Relationship Id="rId5" Type="http://schemas.openxmlformats.org/officeDocument/2006/relationships/audio" Target="../media/audio10.wav"/><Relationship Id="rId10" Type="http://schemas.openxmlformats.org/officeDocument/2006/relationships/image" Target="../media/image18.png"/><Relationship Id="rId4" Type="http://schemas.openxmlformats.org/officeDocument/2006/relationships/audio" Target="../media/audio9.wav"/><Relationship Id="rId9" Type="http://schemas.openxmlformats.org/officeDocument/2006/relationships/image" Target="../media/image17.png"/><Relationship Id="rId1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3" Type="http://schemas.openxmlformats.org/officeDocument/2006/relationships/audio" Target="../media/audio8.wav"/><Relationship Id="rId7" Type="http://schemas.openxmlformats.org/officeDocument/2006/relationships/image" Target="../media/image16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11" Type="http://schemas.openxmlformats.org/officeDocument/2006/relationships/image" Target="../media/image22.png"/><Relationship Id="rId5" Type="http://schemas.openxmlformats.org/officeDocument/2006/relationships/audio" Target="../media/audio10.wav"/><Relationship Id="rId10" Type="http://schemas.openxmlformats.org/officeDocument/2006/relationships/image" Target="../media/image18.png"/><Relationship Id="rId4" Type="http://schemas.openxmlformats.org/officeDocument/2006/relationships/audio" Target="../media/audio9.wav"/><Relationship Id="rId9" Type="http://schemas.openxmlformats.org/officeDocument/2006/relationships/image" Target="../media/image17.png"/><Relationship Id="rId1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3" Type="http://schemas.openxmlformats.org/officeDocument/2006/relationships/audio" Target="../media/audio8.wav"/><Relationship Id="rId7" Type="http://schemas.openxmlformats.org/officeDocument/2006/relationships/image" Target="../media/image16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11" Type="http://schemas.openxmlformats.org/officeDocument/2006/relationships/image" Target="../media/image22.png"/><Relationship Id="rId5" Type="http://schemas.openxmlformats.org/officeDocument/2006/relationships/audio" Target="../media/audio10.wav"/><Relationship Id="rId10" Type="http://schemas.openxmlformats.org/officeDocument/2006/relationships/image" Target="../media/image18.png"/><Relationship Id="rId4" Type="http://schemas.openxmlformats.org/officeDocument/2006/relationships/audio" Target="../media/audio9.wav"/><Relationship Id="rId9" Type="http://schemas.openxmlformats.org/officeDocument/2006/relationships/image" Target="../media/image17.png"/><Relationship Id="rId1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audio" Target="../media/audio12.wav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audio" Target="../media/audio7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3" Type="http://schemas.openxmlformats.org/officeDocument/2006/relationships/audio" Target="../media/audio8.wav"/><Relationship Id="rId7" Type="http://schemas.openxmlformats.org/officeDocument/2006/relationships/image" Target="../media/image16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11" Type="http://schemas.openxmlformats.org/officeDocument/2006/relationships/image" Target="../media/image22.png"/><Relationship Id="rId5" Type="http://schemas.openxmlformats.org/officeDocument/2006/relationships/audio" Target="../media/audio10.wav"/><Relationship Id="rId10" Type="http://schemas.openxmlformats.org/officeDocument/2006/relationships/image" Target="../media/image18.png"/><Relationship Id="rId4" Type="http://schemas.openxmlformats.org/officeDocument/2006/relationships/audio" Target="../media/audio9.wav"/><Relationship Id="rId9" Type="http://schemas.openxmlformats.org/officeDocument/2006/relationships/image" Target="../media/image17.png"/><Relationship Id="rId1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3" Type="http://schemas.openxmlformats.org/officeDocument/2006/relationships/audio" Target="../media/audio8.wav"/><Relationship Id="rId7" Type="http://schemas.openxmlformats.org/officeDocument/2006/relationships/image" Target="../media/image16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11" Type="http://schemas.openxmlformats.org/officeDocument/2006/relationships/image" Target="../media/image22.png"/><Relationship Id="rId5" Type="http://schemas.openxmlformats.org/officeDocument/2006/relationships/audio" Target="../media/audio10.wav"/><Relationship Id="rId10" Type="http://schemas.openxmlformats.org/officeDocument/2006/relationships/image" Target="../media/image18.png"/><Relationship Id="rId4" Type="http://schemas.openxmlformats.org/officeDocument/2006/relationships/audio" Target="../media/audio9.wav"/><Relationship Id="rId9" Type="http://schemas.openxmlformats.org/officeDocument/2006/relationships/image" Target="../media/image17.png"/><Relationship Id="rId1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3" Type="http://schemas.openxmlformats.org/officeDocument/2006/relationships/audio" Target="../media/audio8.wav"/><Relationship Id="rId7" Type="http://schemas.openxmlformats.org/officeDocument/2006/relationships/image" Target="../media/image16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11" Type="http://schemas.openxmlformats.org/officeDocument/2006/relationships/image" Target="../media/image22.png"/><Relationship Id="rId5" Type="http://schemas.openxmlformats.org/officeDocument/2006/relationships/audio" Target="../media/audio10.wav"/><Relationship Id="rId10" Type="http://schemas.openxmlformats.org/officeDocument/2006/relationships/image" Target="../media/image18.png"/><Relationship Id="rId4" Type="http://schemas.openxmlformats.org/officeDocument/2006/relationships/audio" Target="../media/audio9.wav"/><Relationship Id="rId9" Type="http://schemas.openxmlformats.org/officeDocument/2006/relationships/image" Target="../media/image17.png"/><Relationship Id="rId1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3" Type="http://schemas.openxmlformats.org/officeDocument/2006/relationships/audio" Target="../media/audio8.wav"/><Relationship Id="rId7" Type="http://schemas.openxmlformats.org/officeDocument/2006/relationships/image" Target="../media/image16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11" Type="http://schemas.openxmlformats.org/officeDocument/2006/relationships/image" Target="../media/image22.png"/><Relationship Id="rId5" Type="http://schemas.openxmlformats.org/officeDocument/2006/relationships/audio" Target="../media/audio10.wav"/><Relationship Id="rId10" Type="http://schemas.openxmlformats.org/officeDocument/2006/relationships/image" Target="../media/image18.png"/><Relationship Id="rId4" Type="http://schemas.openxmlformats.org/officeDocument/2006/relationships/audio" Target="../media/audio9.wav"/><Relationship Id="rId9" Type="http://schemas.openxmlformats.org/officeDocument/2006/relationships/image" Target="../media/image17.png"/><Relationship Id="rId1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60374" t="43204" r="22112" b="11161"/>
          <a:stretch/>
        </p:blipFill>
        <p:spPr>
          <a:xfrm>
            <a:off x="15267215" y="1908584"/>
            <a:ext cx="2278742" cy="3338285"/>
          </a:xfrm>
          <a:prstGeom prst="rect">
            <a:avLst/>
          </a:prstGeom>
        </p:spPr>
      </p:pic>
      <p:pic>
        <p:nvPicPr>
          <p:cNvPr id="11" name="Tiếng Anh 5 Tập 2 - Unit 15 What would you like to be in the future- - Lesson 2 - 2 Point and say. - Sách Mề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436" end="23428.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7143" y="-2606675"/>
            <a:ext cx="609600" cy="609600"/>
          </a:xfrm>
          <a:prstGeom prst="rect">
            <a:avLst/>
          </a:prstGeom>
        </p:spPr>
      </p:pic>
      <p:pic>
        <p:nvPicPr>
          <p:cNvPr id="1026" name="Picture 2" descr="C:\Users\User\Downloads\nurs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24" y="686814"/>
            <a:ext cx="2406222" cy="2279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ownloads\l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19"/>
          <a:stretch/>
        </p:blipFill>
        <p:spPr bwMode="auto">
          <a:xfrm>
            <a:off x="4064380" y="895086"/>
            <a:ext cx="2536947" cy="2026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00786" y="2954799"/>
            <a:ext cx="16661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1, nurse</a:t>
            </a:r>
            <a:endParaRPr lang="en-US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52093" y="2954799"/>
            <a:ext cx="3751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2, look after patients</a:t>
            </a:r>
            <a:endParaRPr lang="en-US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02370" y="826402"/>
            <a:ext cx="2493397" cy="200023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149355" y="2966230"/>
            <a:ext cx="4432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write stories for children</a:t>
            </a:r>
            <a:endParaRPr lang="en-US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3" t="8611" r="11538" b="38612"/>
          <a:stretch/>
        </p:blipFill>
        <p:spPr>
          <a:xfrm>
            <a:off x="800787" y="3681630"/>
            <a:ext cx="2751306" cy="2095496"/>
          </a:xfrm>
          <a:prstGeom prst="roundRect">
            <a:avLst>
              <a:gd name="adj" fmla="val 9636"/>
            </a:avLst>
          </a:prstGeom>
        </p:spPr>
      </p:pic>
      <p:sp>
        <p:nvSpPr>
          <p:cNvPr id="12" name="TextBox 11"/>
          <p:cNvSpPr txBox="1"/>
          <p:nvPr/>
        </p:nvSpPr>
        <p:spPr>
          <a:xfrm>
            <a:off x="800787" y="5882634"/>
            <a:ext cx="2656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4, fly a plane</a:t>
            </a:r>
            <a:endParaRPr lang="en-US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65737" y="3719370"/>
            <a:ext cx="2805342" cy="202001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071525" y="5892006"/>
            <a:ext cx="3349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design buildings</a:t>
            </a:r>
            <a:endParaRPr lang="en-US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27231" y="316523"/>
            <a:ext cx="43844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CHECK THE LAST WORDS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055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3" grpId="0"/>
      <p:bldP spid="13" grpId="0"/>
      <p:bldP spid="9" grpId="0"/>
      <p:bldP spid="12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/>
          <a:srcRect l="3186" b="7184"/>
          <a:stretch/>
        </p:blipFill>
        <p:spPr>
          <a:xfrm>
            <a:off x="-114300" y="-69557"/>
            <a:ext cx="12306300" cy="6965657"/>
          </a:xfrm>
          <a:prstGeom prst="rect">
            <a:avLst/>
          </a:prstGeom>
        </p:spPr>
      </p:pic>
      <p:sp>
        <p:nvSpPr>
          <p:cNvPr id="34" name="Rounded Rectangle 33"/>
          <p:cNvSpPr/>
          <p:nvPr/>
        </p:nvSpPr>
        <p:spPr>
          <a:xfrm>
            <a:off x="4203043" y="5344410"/>
            <a:ext cx="2651760" cy="795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She’d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730978" y="5344410"/>
            <a:ext cx="2651760" cy="795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I’d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75109" y="5358905"/>
            <a:ext cx="2651760" cy="76645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He’d</a:t>
            </a:r>
          </a:p>
        </p:txBody>
      </p:sp>
      <p:pic>
        <p:nvPicPr>
          <p:cNvPr id="3074" name="Picture 2" descr="Mario Golf: World Tour for Nintendo 3DS - Nintendo Game Detail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5" y="2356348"/>
            <a:ext cx="1383333" cy="188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263524" y="2740945"/>
            <a:ext cx="1928923" cy="1703415"/>
            <a:chOff x="280877" y="2293062"/>
            <a:chExt cx="2474413" cy="2185133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8"/>
            <a:srcRect l="15842" t="13997" r="7005" b="24734"/>
            <a:stretch/>
          </p:blipFill>
          <p:spPr>
            <a:xfrm rot="1134246">
              <a:off x="866806" y="3669700"/>
              <a:ext cx="670517" cy="469362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9"/>
            <a:srcRect l="-27049" t="1" b="-15815"/>
            <a:stretch/>
          </p:blipFill>
          <p:spPr>
            <a:xfrm>
              <a:off x="280877" y="2293062"/>
              <a:ext cx="2474413" cy="2185133"/>
            </a:xfrm>
            <a:custGeom>
              <a:avLst/>
              <a:gdLst>
                <a:gd name="connsiteX0" fmla="*/ 0 w 1947624"/>
                <a:gd name="connsiteY0" fmla="*/ 0 h 1886761"/>
                <a:gd name="connsiteX1" fmla="*/ 1947624 w 1947624"/>
                <a:gd name="connsiteY1" fmla="*/ 0 h 1886761"/>
                <a:gd name="connsiteX2" fmla="*/ 1947624 w 1947624"/>
                <a:gd name="connsiteY2" fmla="*/ 1886761 h 1886761"/>
                <a:gd name="connsiteX3" fmla="*/ 897244 w 1947624"/>
                <a:gd name="connsiteY3" fmla="*/ 1886761 h 1886761"/>
                <a:gd name="connsiteX4" fmla="*/ 897244 w 1947624"/>
                <a:gd name="connsiteY4" fmla="*/ 1079059 h 1886761"/>
                <a:gd name="connsiteX5" fmla="*/ 0 w 1947624"/>
                <a:gd name="connsiteY5" fmla="*/ 1079059 h 1886761"/>
                <a:gd name="connsiteX6" fmla="*/ 0 w 1947624"/>
                <a:gd name="connsiteY6" fmla="*/ 0 h 188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7624" h="1886761">
                  <a:moveTo>
                    <a:pt x="0" y="0"/>
                  </a:moveTo>
                  <a:lnTo>
                    <a:pt x="1947624" y="0"/>
                  </a:lnTo>
                  <a:lnTo>
                    <a:pt x="1947624" y="1886761"/>
                  </a:lnTo>
                  <a:lnTo>
                    <a:pt x="897244" y="1886761"/>
                  </a:lnTo>
                  <a:lnTo>
                    <a:pt x="897244" y="1079059"/>
                  </a:lnTo>
                  <a:lnTo>
                    <a:pt x="0" y="1079059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1634" y="2276812"/>
            <a:ext cx="1740925" cy="20419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1"/>
          <a:srcRect l="14490" t="-5851" r="25079" b="50423"/>
          <a:stretch/>
        </p:blipFill>
        <p:spPr>
          <a:xfrm>
            <a:off x="850648" y="4239219"/>
            <a:ext cx="437793" cy="402339"/>
          </a:xfrm>
          <a:prstGeom prst="rect">
            <a:avLst/>
          </a:prstGeom>
        </p:spPr>
      </p:pic>
      <p:pic>
        <p:nvPicPr>
          <p:cNvPr id="25" name="Picture 4" descr="http://icons.iconarchive.com/icons/kevin-andersson/sportset/128/Golf-icon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56593" y="3933305"/>
            <a:ext cx="425902" cy="42703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47696" y="3260027"/>
            <a:ext cx="1358302" cy="958534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2847600" y="275643"/>
            <a:ext cx="5862548" cy="3083993"/>
            <a:chOff x="2847600" y="734815"/>
            <a:chExt cx="5862548" cy="3083993"/>
          </a:xfrm>
        </p:grpSpPr>
        <p:sp>
          <p:nvSpPr>
            <p:cNvPr id="39" name="Flowchart: Alternate Process 3"/>
            <p:cNvSpPr/>
            <p:nvPr/>
          </p:nvSpPr>
          <p:spPr>
            <a:xfrm>
              <a:off x="2976238" y="873207"/>
              <a:ext cx="5605272" cy="2807208"/>
            </a:xfrm>
            <a:prstGeom prst="rect">
              <a:avLst/>
            </a:prstGeom>
            <a:solidFill>
              <a:schemeClr val="lt1">
                <a:alpha val="78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40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lowchart: Alternate Process 3"/>
            <p:cNvSpPr/>
            <p:nvPr/>
          </p:nvSpPr>
          <p:spPr>
            <a:xfrm>
              <a:off x="2847600" y="734815"/>
              <a:ext cx="5862548" cy="3083993"/>
            </a:xfrm>
            <a:prstGeom prst="frame">
              <a:avLst>
                <a:gd name="adj1" fmla="val 4470"/>
              </a:avLst>
            </a:prstGeom>
            <a:blipFill>
              <a:blip r:embed="rId14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endPara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78385" y="7059598"/>
            <a:ext cx="747421" cy="876654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236850" y="937917"/>
            <a:ext cx="513633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would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like to be in the future? 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___ like to be a writer. 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1212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7 L 0.98138 0.20903 " pathEditMode="relative" rAng="0" ptsTypes="AA">
                                      <p:cBhvr>
                                        <p:cTn id="13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62" y="10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7 L 0.98138 0.21204 " pathEditMode="relative" rAng="0" ptsTypes="AA">
                                      <p:cBhvr>
                                        <p:cTn id="3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62" y="1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3 -0.00139 L 0.66537 0.08125 " pathEditMode="relative" rAng="0" ptsTypes="AA">
                                      <p:cBhvr>
                                        <p:cTn id="64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25" y="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"/>
                            </p:stCondLst>
                            <p:childTnLst>
                              <p:par>
                                <p:cTn id="66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60"/>
                            </p:stCondLst>
                            <p:childTnLst>
                              <p:par>
                                <p:cTn id="72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6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35" grpId="0" animBg="1"/>
      <p:bldP spid="3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/>
          <a:srcRect l="3186" b="7184"/>
          <a:stretch/>
        </p:blipFill>
        <p:spPr>
          <a:xfrm>
            <a:off x="-114300" y="-69557"/>
            <a:ext cx="12306300" cy="6965657"/>
          </a:xfrm>
          <a:prstGeom prst="rect">
            <a:avLst/>
          </a:prstGeom>
        </p:spPr>
      </p:pic>
      <p:sp>
        <p:nvSpPr>
          <p:cNvPr id="34" name="Rounded Rectangle 33"/>
          <p:cNvSpPr/>
          <p:nvPr/>
        </p:nvSpPr>
        <p:spPr>
          <a:xfrm>
            <a:off x="4203043" y="5344410"/>
            <a:ext cx="2651760" cy="795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your brother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730978" y="5344410"/>
            <a:ext cx="2651760" cy="795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you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75109" y="5358905"/>
            <a:ext cx="2651760" cy="76645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your sister</a:t>
            </a:r>
          </a:p>
        </p:txBody>
      </p:sp>
      <p:pic>
        <p:nvPicPr>
          <p:cNvPr id="3074" name="Picture 2" descr="Mario Golf: World Tour for Nintendo 3DS - Nintendo Game Detail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5" y="2356348"/>
            <a:ext cx="1383333" cy="188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263524" y="2740945"/>
            <a:ext cx="1928923" cy="1703415"/>
            <a:chOff x="280877" y="2293062"/>
            <a:chExt cx="2474413" cy="2185133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8"/>
            <a:srcRect l="15842" t="13997" r="7005" b="24734"/>
            <a:stretch/>
          </p:blipFill>
          <p:spPr>
            <a:xfrm rot="1134246">
              <a:off x="866806" y="3669700"/>
              <a:ext cx="670517" cy="469362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9"/>
            <a:srcRect l="-27049" t="1" b="-15815"/>
            <a:stretch/>
          </p:blipFill>
          <p:spPr>
            <a:xfrm>
              <a:off x="280877" y="2293062"/>
              <a:ext cx="2474413" cy="2185133"/>
            </a:xfrm>
            <a:custGeom>
              <a:avLst/>
              <a:gdLst>
                <a:gd name="connsiteX0" fmla="*/ 0 w 1947624"/>
                <a:gd name="connsiteY0" fmla="*/ 0 h 1886761"/>
                <a:gd name="connsiteX1" fmla="*/ 1947624 w 1947624"/>
                <a:gd name="connsiteY1" fmla="*/ 0 h 1886761"/>
                <a:gd name="connsiteX2" fmla="*/ 1947624 w 1947624"/>
                <a:gd name="connsiteY2" fmla="*/ 1886761 h 1886761"/>
                <a:gd name="connsiteX3" fmla="*/ 897244 w 1947624"/>
                <a:gd name="connsiteY3" fmla="*/ 1886761 h 1886761"/>
                <a:gd name="connsiteX4" fmla="*/ 897244 w 1947624"/>
                <a:gd name="connsiteY4" fmla="*/ 1079059 h 1886761"/>
                <a:gd name="connsiteX5" fmla="*/ 0 w 1947624"/>
                <a:gd name="connsiteY5" fmla="*/ 1079059 h 1886761"/>
                <a:gd name="connsiteX6" fmla="*/ 0 w 1947624"/>
                <a:gd name="connsiteY6" fmla="*/ 0 h 188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7624" h="1886761">
                  <a:moveTo>
                    <a:pt x="0" y="0"/>
                  </a:moveTo>
                  <a:lnTo>
                    <a:pt x="1947624" y="0"/>
                  </a:lnTo>
                  <a:lnTo>
                    <a:pt x="1947624" y="1886761"/>
                  </a:lnTo>
                  <a:lnTo>
                    <a:pt x="897244" y="1886761"/>
                  </a:lnTo>
                  <a:lnTo>
                    <a:pt x="897244" y="1079059"/>
                  </a:lnTo>
                  <a:lnTo>
                    <a:pt x="0" y="1079059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1634" y="2276812"/>
            <a:ext cx="1740925" cy="20419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1"/>
          <a:srcRect l="14490" t="-5851" r="25079" b="50423"/>
          <a:stretch/>
        </p:blipFill>
        <p:spPr>
          <a:xfrm>
            <a:off x="850648" y="4239219"/>
            <a:ext cx="437793" cy="402339"/>
          </a:xfrm>
          <a:prstGeom prst="rect">
            <a:avLst/>
          </a:prstGeom>
        </p:spPr>
      </p:pic>
      <p:pic>
        <p:nvPicPr>
          <p:cNvPr id="25" name="Picture 4" descr="http://icons.iconarchive.com/icons/kevin-andersson/sportset/128/Golf-icon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56593" y="3933305"/>
            <a:ext cx="425902" cy="42703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47696" y="3260027"/>
            <a:ext cx="1358302" cy="958534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2847600" y="275643"/>
            <a:ext cx="5862548" cy="3083993"/>
            <a:chOff x="2847600" y="734815"/>
            <a:chExt cx="5862548" cy="3083993"/>
          </a:xfrm>
        </p:grpSpPr>
        <p:sp>
          <p:nvSpPr>
            <p:cNvPr id="39" name="Flowchart: Alternate Process 3"/>
            <p:cNvSpPr/>
            <p:nvPr/>
          </p:nvSpPr>
          <p:spPr>
            <a:xfrm>
              <a:off x="2976238" y="873207"/>
              <a:ext cx="5605272" cy="2807208"/>
            </a:xfrm>
            <a:prstGeom prst="rect">
              <a:avLst/>
            </a:prstGeom>
            <a:solidFill>
              <a:schemeClr val="lt1">
                <a:alpha val="78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40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lowchart: Alternate Process 3"/>
            <p:cNvSpPr/>
            <p:nvPr/>
          </p:nvSpPr>
          <p:spPr>
            <a:xfrm>
              <a:off x="2847600" y="734815"/>
              <a:ext cx="5862548" cy="3083993"/>
            </a:xfrm>
            <a:prstGeom prst="frame">
              <a:avLst>
                <a:gd name="adj1" fmla="val 4470"/>
              </a:avLst>
            </a:prstGeom>
            <a:blipFill>
              <a:blip r:embed="rId14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endPara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78385" y="7059598"/>
            <a:ext cx="747421" cy="876654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288381" y="801976"/>
            <a:ext cx="513633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would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like to be in the future? 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She’d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like to be a doctor. 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41396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7 L 0.98138 0.20903 " pathEditMode="relative" rAng="0" ptsTypes="AA">
                                      <p:cBhvr>
                                        <p:cTn id="13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62" y="10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7 L 0.98138 0.21204 " pathEditMode="relative" rAng="0" ptsTypes="AA">
                                      <p:cBhvr>
                                        <p:cTn id="3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62" y="1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3 -0.00139 L 0.66537 0.08125 " pathEditMode="relative" rAng="0" ptsTypes="AA">
                                      <p:cBhvr>
                                        <p:cTn id="64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25" y="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"/>
                            </p:stCondLst>
                            <p:childTnLst>
                              <p:par>
                                <p:cTn id="66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60"/>
                            </p:stCondLst>
                            <p:childTnLst>
                              <p:par>
                                <p:cTn id="72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6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35" grpId="0" animBg="1"/>
      <p:bldP spid="3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/>
          <a:srcRect l="3186" b="7184"/>
          <a:stretch/>
        </p:blipFill>
        <p:spPr>
          <a:xfrm>
            <a:off x="-114300" y="-69557"/>
            <a:ext cx="12306300" cy="6965657"/>
          </a:xfrm>
          <a:prstGeom prst="rect">
            <a:avLst/>
          </a:prstGeom>
        </p:spPr>
      </p:pic>
      <p:sp>
        <p:nvSpPr>
          <p:cNvPr id="34" name="Rounded Rectangle 33"/>
          <p:cNvSpPr/>
          <p:nvPr/>
        </p:nvSpPr>
        <p:spPr>
          <a:xfrm>
            <a:off x="7730978" y="5346585"/>
            <a:ext cx="2651760" cy="795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But 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28198" y="5346585"/>
            <a:ext cx="2651760" cy="795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And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229588" y="5346585"/>
            <a:ext cx="2651760" cy="795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Because</a:t>
            </a:r>
            <a:endParaRPr lang="en-US" sz="3600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Mario Golf: World Tour for Nintendo 3DS - Nintendo Game Detail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5" y="2356348"/>
            <a:ext cx="1383333" cy="188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263524" y="2740945"/>
            <a:ext cx="1928923" cy="1703415"/>
            <a:chOff x="280877" y="2293062"/>
            <a:chExt cx="2474413" cy="2185133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8"/>
            <a:srcRect l="15842" t="13997" r="7005" b="24734"/>
            <a:stretch/>
          </p:blipFill>
          <p:spPr>
            <a:xfrm rot="1134246">
              <a:off x="866806" y="3669700"/>
              <a:ext cx="670517" cy="469362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9"/>
            <a:srcRect l="-27049" t="1" b="-15815"/>
            <a:stretch/>
          </p:blipFill>
          <p:spPr>
            <a:xfrm>
              <a:off x="280877" y="2293062"/>
              <a:ext cx="2474413" cy="2185133"/>
            </a:xfrm>
            <a:custGeom>
              <a:avLst/>
              <a:gdLst>
                <a:gd name="connsiteX0" fmla="*/ 0 w 1947624"/>
                <a:gd name="connsiteY0" fmla="*/ 0 h 1886761"/>
                <a:gd name="connsiteX1" fmla="*/ 1947624 w 1947624"/>
                <a:gd name="connsiteY1" fmla="*/ 0 h 1886761"/>
                <a:gd name="connsiteX2" fmla="*/ 1947624 w 1947624"/>
                <a:gd name="connsiteY2" fmla="*/ 1886761 h 1886761"/>
                <a:gd name="connsiteX3" fmla="*/ 897244 w 1947624"/>
                <a:gd name="connsiteY3" fmla="*/ 1886761 h 1886761"/>
                <a:gd name="connsiteX4" fmla="*/ 897244 w 1947624"/>
                <a:gd name="connsiteY4" fmla="*/ 1079059 h 1886761"/>
                <a:gd name="connsiteX5" fmla="*/ 0 w 1947624"/>
                <a:gd name="connsiteY5" fmla="*/ 1079059 h 1886761"/>
                <a:gd name="connsiteX6" fmla="*/ 0 w 1947624"/>
                <a:gd name="connsiteY6" fmla="*/ 0 h 188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7624" h="1886761">
                  <a:moveTo>
                    <a:pt x="0" y="0"/>
                  </a:moveTo>
                  <a:lnTo>
                    <a:pt x="1947624" y="0"/>
                  </a:lnTo>
                  <a:lnTo>
                    <a:pt x="1947624" y="1886761"/>
                  </a:lnTo>
                  <a:lnTo>
                    <a:pt x="897244" y="1886761"/>
                  </a:lnTo>
                  <a:lnTo>
                    <a:pt x="897244" y="1079059"/>
                  </a:lnTo>
                  <a:lnTo>
                    <a:pt x="0" y="1079059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1634" y="2276812"/>
            <a:ext cx="1740925" cy="20419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1"/>
          <a:srcRect l="14490" t="-5851" r="25079" b="50423"/>
          <a:stretch/>
        </p:blipFill>
        <p:spPr>
          <a:xfrm>
            <a:off x="850648" y="4239219"/>
            <a:ext cx="437793" cy="402339"/>
          </a:xfrm>
          <a:prstGeom prst="rect">
            <a:avLst/>
          </a:prstGeom>
        </p:spPr>
      </p:pic>
      <p:pic>
        <p:nvPicPr>
          <p:cNvPr id="25" name="Picture 4" descr="http://icons.iconarchive.com/icons/kevin-andersson/sportset/128/Golf-icon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56593" y="3933305"/>
            <a:ext cx="425902" cy="42703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47696" y="3260027"/>
            <a:ext cx="1358302" cy="958534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2873741" y="269483"/>
            <a:ext cx="5862548" cy="3083993"/>
            <a:chOff x="2847600" y="734815"/>
            <a:chExt cx="5862548" cy="3083993"/>
          </a:xfrm>
        </p:grpSpPr>
        <p:sp>
          <p:nvSpPr>
            <p:cNvPr id="39" name="Flowchart: Alternate Process 3"/>
            <p:cNvSpPr/>
            <p:nvPr/>
          </p:nvSpPr>
          <p:spPr>
            <a:xfrm>
              <a:off x="2976238" y="873207"/>
              <a:ext cx="5605272" cy="2807208"/>
            </a:xfrm>
            <a:prstGeom prst="rect">
              <a:avLst/>
            </a:prstGeom>
            <a:solidFill>
              <a:schemeClr val="lt1">
                <a:alpha val="78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lowchart: Alternate Process 3"/>
            <p:cNvSpPr/>
            <p:nvPr/>
          </p:nvSpPr>
          <p:spPr>
            <a:xfrm>
              <a:off x="2847600" y="734815"/>
              <a:ext cx="5862548" cy="3083993"/>
            </a:xfrm>
            <a:prstGeom prst="frame">
              <a:avLst>
                <a:gd name="adj1" fmla="val 4470"/>
              </a:avLst>
            </a:prstGeom>
            <a:blipFill>
              <a:blip r:embed="rId14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endPara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29633" y="7262145"/>
            <a:ext cx="747421" cy="87665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195644" y="925063"/>
            <a:ext cx="521874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 would you like to be a nurse? </a:t>
            </a:r>
          </a:p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________ I'd like to look after patients.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61422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7 L 0.98138 0.20903 " pathEditMode="relative" rAng="0" ptsTypes="AA">
                                      <p:cBhvr>
                                        <p:cTn id="13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62" y="10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7 L 0.98138 0.21204 " pathEditMode="relative" rAng="0" ptsTypes="AA">
                                      <p:cBhvr>
                                        <p:cTn id="3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62" y="1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3 -0.00139 L 0.66537 0.08125 " pathEditMode="relative" rAng="0" ptsTypes="AA">
                                      <p:cBhvr>
                                        <p:cTn id="64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25" y="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"/>
                            </p:stCondLst>
                            <p:childTnLst>
                              <p:par>
                                <p:cTn id="66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60"/>
                            </p:stCondLst>
                            <p:childTnLst>
                              <p:par>
                                <p:cTn id="72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6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35" grpId="0" animBg="1"/>
      <p:bldP spid="3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/>
          <a:srcRect l="3186" b="7184"/>
          <a:stretch/>
        </p:blipFill>
        <p:spPr>
          <a:xfrm>
            <a:off x="-114300" y="-69557"/>
            <a:ext cx="12306300" cy="6965657"/>
          </a:xfrm>
          <a:prstGeom prst="rect">
            <a:avLst/>
          </a:prstGeom>
        </p:spPr>
      </p:pic>
      <p:sp>
        <p:nvSpPr>
          <p:cNvPr id="34" name="Rounded Rectangle 33"/>
          <p:cNvSpPr/>
          <p:nvPr/>
        </p:nvSpPr>
        <p:spPr>
          <a:xfrm>
            <a:off x="7730978" y="5346585"/>
            <a:ext cx="2651760" cy="795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How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28198" y="5346585"/>
            <a:ext cx="2651760" cy="795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What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229588" y="5346585"/>
            <a:ext cx="2651760" cy="795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Why</a:t>
            </a:r>
          </a:p>
        </p:txBody>
      </p:sp>
      <p:pic>
        <p:nvPicPr>
          <p:cNvPr id="3074" name="Picture 2" descr="Mario Golf: World Tour for Nintendo 3DS - Nintendo Game Detail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5" y="2356348"/>
            <a:ext cx="1383333" cy="188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263524" y="2740945"/>
            <a:ext cx="1928923" cy="1703415"/>
            <a:chOff x="280877" y="2293062"/>
            <a:chExt cx="2474413" cy="2185133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8"/>
            <a:srcRect l="15842" t="13997" r="7005" b="24734"/>
            <a:stretch/>
          </p:blipFill>
          <p:spPr>
            <a:xfrm rot="1134246">
              <a:off x="866806" y="3669700"/>
              <a:ext cx="670517" cy="469362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9"/>
            <a:srcRect l="-27049" t="1" b="-15815"/>
            <a:stretch/>
          </p:blipFill>
          <p:spPr>
            <a:xfrm>
              <a:off x="280877" y="2293062"/>
              <a:ext cx="2474413" cy="2185133"/>
            </a:xfrm>
            <a:custGeom>
              <a:avLst/>
              <a:gdLst>
                <a:gd name="connsiteX0" fmla="*/ 0 w 1947624"/>
                <a:gd name="connsiteY0" fmla="*/ 0 h 1886761"/>
                <a:gd name="connsiteX1" fmla="*/ 1947624 w 1947624"/>
                <a:gd name="connsiteY1" fmla="*/ 0 h 1886761"/>
                <a:gd name="connsiteX2" fmla="*/ 1947624 w 1947624"/>
                <a:gd name="connsiteY2" fmla="*/ 1886761 h 1886761"/>
                <a:gd name="connsiteX3" fmla="*/ 897244 w 1947624"/>
                <a:gd name="connsiteY3" fmla="*/ 1886761 h 1886761"/>
                <a:gd name="connsiteX4" fmla="*/ 897244 w 1947624"/>
                <a:gd name="connsiteY4" fmla="*/ 1079059 h 1886761"/>
                <a:gd name="connsiteX5" fmla="*/ 0 w 1947624"/>
                <a:gd name="connsiteY5" fmla="*/ 1079059 h 1886761"/>
                <a:gd name="connsiteX6" fmla="*/ 0 w 1947624"/>
                <a:gd name="connsiteY6" fmla="*/ 0 h 188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7624" h="1886761">
                  <a:moveTo>
                    <a:pt x="0" y="0"/>
                  </a:moveTo>
                  <a:lnTo>
                    <a:pt x="1947624" y="0"/>
                  </a:lnTo>
                  <a:lnTo>
                    <a:pt x="1947624" y="1886761"/>
                  </a:lnTo>
                  <a:lnTo>
                    <a:pt x="897244" y="1886761"/>
                  </a:lnTo>
                  <a:lnTo>
                    <a:pt x="897244" y="1079059"/>
                  </a:lnTo>
                  <a:lnTo>
                    <a:pt x="0" y="1079059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1634" y="2276812"/>
            <a:ext cx="1740925" cy="20419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1"/>
          <a:srcRect l="14490" t="-5851" r="25079" b="50423"/>
          <a:stretch/>
        </p:blipFill>
        <p:spPr>
          <a:xfrm>
            <a:off x="850648" y="4239219"/>
            <a:ext cx="437793" cy="402339"/>
          </a:xfrm>
          <a:prstGeom prst="rect">
            <a:avLst/>
          </a:prstGeom>
        </p:spPr>
      </p:pic>
      <p:pic>
        <p:nvPicPr>
          <p:cNvPr id="25" name="Picture 4" descr="http://icons.iconarchive.com/icons/kevin-andersson/sportset/128/Golf-icon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56593" y="3933305"/>
            <a:ext cx="425902" cy="42703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47696" y="3260027"/>
            <a:ext cx="1358302" cy="958534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2873741" y="269483"/>
            <a:ext cx="5862548" cy="3083993"/>
            <a:chOff x="2847600" y="734815"/>
            <a:chExt cx="5862548" cy="3083993"/>
          </a:xfrm>
        </p:grpSpPr>
        <p:sp>
          <p:nvSpPr>
            <p:cNvPr id="39" name="Flowchart: Alternate Process 3"/>
            <p:cNvSpPr/>
            <p:nvPr/>
          </p:nvSpPr>
          <p:spPr>
            <a:xfrm>
              <a:off x="2976238" y="873207"/>
              <a:ext cx="5605272" cy="2807208"/>
            </a:xfrm>
            <a:prstGeom prst="rect">
              <a:avLst/>
            </a:prstGeom>
            <a:solidFill>
              <a:schemeClr val="lt1">
                <a:alpha val="78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lowchart: Alternate Process 3"/>
            <p:cNvSpPr/>
            <p:nvPr/>
          </p:nvSpPr>
          <p:spPr>
            <a:xfrm>
              <a:off x="2847600" y="734815"/>
              <a:ext cx="5862548" cy="3083993"/>
            </a:xfrm>
            <a:prstGeom prst="frame">
              <a:avLst>
                <a:gd name="adj1" fmla="val 4470"/>
              </a:avLst>
            </a:prstGeom>
            <a:blipFill>
              <a:blip r:embed="rId14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endPara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29633" y="7262145"/>
            <a:ext cx="747421" cy="87665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3195644" y="925063"/>
            <a:ext cx="521874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 would you like to be a writer? </a:t>
            </a:r>
          </a:p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Because I'd like to write stories for children.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9913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7 L 0.98138 0.20903 " pathEditMode="relative" rAng="0" ptsTypes="AA">
                                      <p:cBhvr>
                                        <p:cTn id="13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62" y="10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7 L 0.98138 0.21204 " pathEditMode="relative" rAng="0" ptsTypes="AA">
                                      <p:cBhvr>
                                        <p:cTn id="3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62" y="1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3 -0.00139 L 0.66537 0.08125 " pathEditMode="relative" rAng="0" ptsTypes="AA">
                                      <p:cBhvr>
                                        <p:cTn id="64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25" y="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"/>
                            </p:stCondLst>
                            <p:childTnLst>
                              <p:par>
                                <p:cTn id="66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60"/>
                            </p:stCondLst>
                            <p:childTnLst>
                              <p:par>
                                <p:cTn id="72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6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35" grpId="0" animBg="1"/>
      <p:bldP spid="3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/>
          <a:srcRect l="3186" b="7184"/>
          <a:stretch/>
        </p:blipFill>
        <p:spPr>
          <a:xfrm>
            <a:off x="-114300" y="-69557"/>
            <a:ext cx="12306300" cy="6965657"/>
          </a:xfrm>
          <a:prstGeom prst="rect">
            <a:avLst/>
          </a:prstGeom>
        </p:spPr>
      </p:pic>
      <p:sp>
        <p:nvSpPr>
          <p:cNvPr id="34" name="Rounded Rectangle 33"/>
          <p:cNvSpPr/>
          <p:nvPr/>
        </p:nvSpPr>
        <p:spPr>
          <a:xfrm>
            <a:off x="4203043" y="5344410"/>
            <a:ext cx="2651760" cy="795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do you like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730978" y="5344410"/>
            <a:ext cx="2651760" cy="795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are you like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75109" y="5358905"/>
            <a:ext cx="2651760" cy="76645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would you like</a:t>
            </a:r>
            <a:endParaRPr lang="en-US" sz="2400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Mario Golf: World Tour for Nintendo 3DS - Nintendo Game Detail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5" y="2356348"/>
            <a:ext cx="1383333" cy="188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263524" y="2740945"/>
            <a:ext cx="1928923" cy="1703415"/>
            <a:chOff x="280877" y="2293062"/>
            <a:chExt cx="2474413" cy="2185133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8"/>
            <a:srcRect l="15842" t="13997" r="7005" b="24734"/>
            <a:stretch/>
          </p:blipFill>
          <p:spPr>
            <a:xfrm rot="1134246">
              <a:off x="866806" y="3669700"/>
              <a:ext cx="670517" cy="469362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9"/>
            <a:srcRect l="-27049" t="1" b="-15815"/>
            <a:stretch/>
          </p:blipFill>
          <p:spPr>
            <a:xfrm>
              <a:off x="280877" y="2293062"/>
              <a:ext cx="2474413" cy="2185133"/>
            </a:xfrm>
            <a:custGeom>
              <a:avLst/>
              <a:gdLst>
                <a:gd name="connsiteX0" fmla="*/ 0 w 1947624"/>
                <a:gd name="connsiteY0" fmla="*/ 0 h 1886761"/>
                <a:gd name="connsiteX1" fmla="*/ 1947624 w 1947624"/>
                <a:gd name="connsiteY1" fmla="*/ 0 h 1886761"/>
                <a:gd name="connsiteX2" fmla="*/ 1947624 w 1947624"/>
                <a:gd name="connsiteY2" fmla="*/ 1886761 h 1886761"/>
                <a:gd name="connsiteX3" fmla="*/ 897244 w 1947624"/>
                <a:gd name="connsiteY3" fmla="*/ 1886761 h 1886761"/>
                <a:gd name="connsiteX4" fmla="*/ 897244 w 1947624"/>
                <a:gd name="connsiteY4" fmla="*/ 1079059 h 1886761"/>
                <a:gd name="connsiteX5" fmla="*/ 0 w 1947624"/>
                <a:gd name="connsiteY5" fmla="*/ 1079059 h 1886761"/>
                <a:gd name="connsiteX6" fmla="*/ 0 w 1947624"/>
                <a:gd name="connsiteY6" fmla="*/ 0 h 188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7624" h="1886761">
                  <a:moveTo>
                    <a:pt x="0" y="0"/>
                  </a:moveTo>
                  <a:lnTo>
                    <a:pt x="1947624" y="0"/>
                  </a:lnTo>
                  <a:lnTo>
                    <a:pt x="1947624" y="1886761"/>
                  </a:lnTo>
                  <a:lnTo>
                    <a:pt x="897244" y="1886761"/>
                  </a:lnTo>
                  <a:lnTo>
                    <a:pt x="897244" y="1079059"/>
                  </a:lnTo>
                  <a:lnTo>
                    <a:pt x="0" y="1079059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1634" y="2276812"/>
            <a:ext cx="1740925" cy="20419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1"/>
          <a:srcRect l="14490" t="-5851" r="25079" b="50423"/>
          <a:stretch/>
        </p:blipFill>
        <p:spPr>
          <a:xfrm>
            <a:off x="850648" y="4239219"/>
            <a:ext cx="437793" cy="402339"/>
          </a:xfrm>
          <a:prstGeom prst="rect">
            <a:avLst/>
          </a:prstGeom>
        </p:spPr>
      </p:pic>
      <p:pic>
        <p:nvPicPr>
          <p:cNvPr id="25" name="Picture 4" descr="http://icons.iconarchive.com/icons/kevin-andersson/sportset/128/Golf-icon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56593" y="3933305"/>
            <a:ext cx="425902" cy="42703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47696" y="3260027"/>
            <a:ext cx="1358302" cy="958534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2847600" y="275643"/>
            <a:ext cx="5862548" cy="3083993"/>
            <a:chOff x="2847600" y="734815"/>
            <a:chExt cx="5862548" cy="3083993"/>
          </a:xfrm>
        </p:grpSpPr>
        <p:sp>
          <p:nvSpPr>
            <p:cNvPr id="39" name="Flowchart: Alternate Process 3"/>
            <p:cNvSpPr/>
            <p:nvPr/>
          </p:nvSpPr>
          <p:spPr>
            <a:xfrm>
              <a:off x="2976238" y="873207"/>
              <a:ext cx="5605272" cy="2807208"/>
            </a:xfrm>
            <a:prstGeom prst="rect">
              <a:avLst/>
            </a:prstGeom>
            <a:solidFill>
              <a:schemeClr val="lt1">
                <a:alpha val="78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40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lowchart: Alternate Process 3"/>
            <p:cNvSpPr/>
            <p:nvPr/>
          </p:nvSpPr>
          <p:spPr>
            <a:xfrm>
              <a:off x="2847600" y="734815"/>
              <a:ext cx="5862548" cy="3083993"/>
            </a:xfrm>
            <a:prstGeom prst="frame">
              <a:avLst>
                <a:gd name="adj1" fmla="val 4470"/>
              </a:avLst>
            </a:prstGeom>
            <a:blipFill>
              <a:blip r:embed="rId14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endPara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78385" y="7059598"/>
            <a:ext cx="747421" cy="876654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195644" y="925063"/>
            <a:ext cx="521874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__________ to be a pilot? </a:t>
            </a:r>
          </a:p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Because I'd like to fly a plane.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6996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7 L 0.98138 0.20903 " pathEditMode="relative" rAng="0" ptsTypes="AA">
                                      <p:cBhvr>
                                        <p:cTn id="13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62" y="10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7 L 0.98138 0.21204 " pathEditMode="relative" rAng="0" ptsTypes="AA">
                                      <p:cBhvr>
                                        <p:cTn id="3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62" y="1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3 -0.00139 L 0.66537 0.08125 " pathEditMode="relative" rAng="0" ptsTypes="AA">
                                      <p:cBhvr>
                                        <p:cTn id="64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25" y="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"/>
                            </p:stCondLst>
                            <p:childTnLst>
                              <p:par>
                                <p:cTn id="66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60"/>
                            </p:stCondLst>
                            <p:childTnLst>
                              <p:par>
                                <p:cTn id="72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6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35" grpId="0" animBg="1"/>
      <p:bldP spid="3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/>
          <a:srcRect l="3186" b="7184"/>
          <a:stretch/>
        </p:blipFill>
        <p:spPr>
          <a:xfrm>
            <a:off x="-114300" y="-69557"/>
            <a:ext cx="12306300" cy="6965657"/>
          </a:xfrm>
          <a:prstGeom prst="rect">
            <a:avLst/>
          </a:prstGeom>
        </p:spPr>
      </p:pic>
      <p:sp>
        <p:nvSpPr>
          <p:cNvPr id="34" name="Rounded Rectangle 33"/>
          <p:cNvSpPr/>
          <p:nvPr/>
        </p:nvSpPr>
        <p:spPr>
          <a:xfrm>
            <a:off x="4203043" y="5344410"/>
            <a:ext cx="2651760" cy="795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fly a plane</a:t>
            </a:r>
            <a:endParaRPr lang="en-US" sz="2400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7730978" y="5344410"/>
            <a:ext cx="2651760" cy="795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draw picture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75109" y="5358905"/>
            <a:ext cx="2651760" cy="76645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design building</a:t>
            </a:r>
          </a:p>
        </p:txBody>
      </p:sp>
      <p:pic>
        <p:nvPicPr>
          <p:cNvPr id="3074" name="Picture 2" descr="Mario Golf: World Tour for Nintendo 3DS - Nintendo Game Detail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5" y="2356348"/>
            <a:ext cx="1383333" cy="188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263524" y="2740945"/>
            <a:ext cx="1928923" cy="1703415"/>
            <a:chOff x="280877" y="2293062"/>
            <a:chExt cx="2474413" cy="2185133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8"/>
            <a:srcRect l="15842" t="13997" r="7005" b="24734"/>
            <a:stretch/>
          </p:blipFill>
          <p:spPr>
            <a:xfrm rot="1134246">
              <a:off x="866806" y="3669700"/>
              <a:ext cx="670517" cy="469362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9"/>
            <a:srcRect l="-27049" t="1" b="-15815"/>
            <a:stretch/>
          </p:blipFill>
          <p:spPr>
            <a:xfrm>
              <a:off x="280877" y="2293062"/>
              <a:ext cx="2474413" cy="2185133"/>
            </a:xfrm>
            <a:custGeom>
              <a:avLst/>
              <a:gdLst>
                <a:gd name="connsiteX0" fmla="*/ 0 w 1947624"/>
                <a:gd name="connsiteY0" fmla="*/ 0 h 1886761"/>
                <a:gd name="connsiteX1" fmla="*/ 1947624 w 1947624"/>
                <a:gd name="connsiteY1" fmla="*/ 0 h 1886761"/>
                <a:gd name="connsiteX2" fmla="*/ 1947624 w 1947624"/>
                <a:gd name="connsiteY2" fmla="*/ 1886761 h 1886761"/>
                <a:gd name="connsiteX3" fmla="*/ 897244 w 1947624"/>
                <a:gd name="connsiteY3" fmla="*/ 1886761 h 1886761"/>
                <a:gd name="connsiteX4" fmla="*/ 897244 w 1947624"/>
                <a:gd name="connsiteY4" fmla="*/ 1079059 h 1886761"/>
                <a:gd name="connsiteX5" fmla="*/ 0 w 1947624"/>
                <a:gd name="connsiteY5" fmla="*/ 1079059 h 1886761"/>
                <a:gd name="connsiteX6" fmla="*/ 0 w 1947624"/>
                <a:gd name="connsiteY6" fmla="*/ 0 h 188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7624" h="1886761">
                  <a:moveTo>
                    <a:pt x="0" y="0"/>
                  </a:moveTo>
                  <a:lnTo>
                    <a:pt x="1947624" y="0"/>
                  </a:lnTo>
                  <a:lnTo>
                    <a:pt x="1947624" y="1886761"/>
                  </a:lnTo>
                  <a:lnTo>
                    <a:pt x="897244" y="1886761"/>
                  </a:lnTo>
                  <a:lnTo>
                    <a:pt x="897244" y="1079059"/>
                  </a:lnTo>
                  <a:lnTo>
                    <a:pt x="0" y="1079059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1634" y="2276812"/>
            <a:ext cx="1740925" cy="20419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1"/>
          <a:srcRect l="14490" t="-5851" r="25079" b="50423"/>
          <a:stretch/>
        </p:blipFill>
        <p:spPr>
          <a:xfrm>
            <a:off x="850648" y="4239219"/>
            <a:ext cx="437793" cy="402339"/>
          </a:xfrm>
          <a:prstGeom prst="rect">
            <a:avLst/>
          </a:prstGeom>
        </p:spPr>
      </p:pic>
      <p:pic>
        <p:nvPicPr>
          <p:cNvPr id="25" name="Picture 4" descr="http://icons.iconarchive.com/icons/kevin-andersson/sportset/128/Golf-icon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56593" y="3933305"/>
            <a:ext cx="425902" cy="42703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47696" y="3260027"/>
            <a:ext cx="1358302" cy="958534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2847600" y="275643"/>
            <a:ext cx="5862548" cy="3083993"/>
            <a:chOff x="2847600" y="734815"/>
            <a:chExt cx="5862548" cy="3083993"/>
          </a:xfrm>
        </p:grpSpPr>
        <p:sp>
          <p:nvSpPr>
            <p:cNvPr id="39" name="Flowchart: Alternate Process 3"/>
            <p:cNvSpPr/>
            <p:nvPr/>
          </p:nvSpPr>
          <p:spPr>
            <a:xfrm>
              <a:off x="2976238" y="873207"/>
              <a:ext cx="5605272" cy="2807208"/>
            </a:xfrm>
            <a:prstGeom prst="rect">
              <a:avLst/>
            </a:prstGeom>
            <a:solidFill>
              <a:schemeClr val="lt1">
                <a:alpha val="78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40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lowchart: Alternate Process 3"/>
            <p:cNvSpPr/>
            <p:nvPr/>
          </p:nvSpPr>
          <p:spPr>
            <a:xfrm>
              <a:off x="2847600" y="734815"/>
              <a:ext cx="5862548" cy="3083993"/>
            </a:xfrm>
            <a:prstGeom prst="frame">
              <a:avLst>
                <a:gd name="adj1" fmla="val 4470"/>
              </a:avLst>
            </a:prstGeom>
            <a:blipFill>
              <a:blip r:embed="rId14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endPara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78385" y="7059598"/>
            <a:ext cx="747421" cy="87665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3195644" y="925063"/>
            <a:ext cx="521874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would you like to be an architect? </a:t>
            </a:r>
          </a:p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Because I'd like to _______.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9415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7 L 0.98138 0.20903 " pathEditMode="relative" rAng="0" ptsTypes="AA">
                                      <p:cBhvr>
                                        <p:cTn id="13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62" y="10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7 L 0.98138 0.21204 " pathEditMode="relative" rAng="0" ptsTypes="AA">
                                      <p:cBhvr>
                                        <p:cTn id="3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62" y="1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3 -0.00139 L 0.66537 0.08125 " pathEditMode="relative" rAng="0" ptsTypes="AA">
                                      <p:cBhvr>
                                        <p:cTn id="64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25" y="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"/>
                            </p:stCondLst>
                            <p:childTnLst>
                              <p:par>
                                <p:cTn id="66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60"/>
                            </p:stCondLst>
                            <p:childTnLst>
                              <p:par>
                                <p:cTn id="72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6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35" grpId="0" animBg="1"/>
      <p:bldP spid="3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3186" b="7184"/>
          <a:stretch/>
        </p:blipFill>
        <p:spPr>
          <a:xfrm>
            <a:off x="-114300" y="-69557"/>
            <a:ext cx="12306300" cy="69656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1396" y="1040522"/>
            <a:ext cx="2111423" cy="2476500"/>
          </a:xfrm>
          <a:prstGeom prst="rect">
            <a:avLst/>
          </a:prstGeom>
        </p:spPr>
      </p:pic>
      <p:sp>
        <p:nvSpPr>
          <p:cNvPr id="25" name="Right Arrow 24"/>
          <p:cNvSpPr/>
          <p:nvPr/>
        </p:nvSpPr>
        <p:spPr>
          <a:xfrm>
            <a:off x="614590" y="3159065"/>
            <a:ext cx="9750812" cy="1888743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ln w="28575">
                  <a:solidFill>
                    <a:schemeClr val="bg1"/>
                  </a:solidFill>
                  <a:prstDash val="solid"/>
                </a:ln>
                <a:solidFill>
                  <a:srgbClr val="0082B0"/>
                </a:solidFill>
                <a:effectLst>
                  <a:outerShdw blurRad="38100" dist="22860" dir="5400000" algn="tl" rotWithShape="0">
                    <a:schemeClr val="accent2">
                      <a:lumMod val="75000"/>
                      <a:alpha val="21000"/>
                    </a:schemeClr>
                  </a:outerShdw>
                </a:effectLst>
                <a:latin typeface="Algerian" panose="04020705040A02060702" pitchFamily="82" charset="0"/>
              </a:rPr>
              <a:t>WELLDONE!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1396" y="5358316"/>
            <a:ext cx="1358302" cy="95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143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l="20327" t="23760" r="21442" b="11360"/>
          <a:stretch/>
        </p:blipFill>
        <p:spPr>
          <a:xfrm>
            <a:off x="1405496" y="508379"/>
            <a:ext cx="9552789" cy="5984217"/>
          </a:xfrm>
          <a:prstGeom prst="round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26822" y="323713"/>
            <a:ext cx="16508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Helvetica Neue"/>
              </a:rPr>
              <a:t>3. Let’s chant</a:t>
            </a:r>
            <a:endParaRPr lang="en-US" dirty="0"/>
          </a:p>
        </p:txBody>
      </p:sp>
      <p:pic>
        <p:nvPicPr>
          <p:cNvPr id="4" name="Tiếng Anh 5 Tập 2 - Unit 15 What would you like to be in the future- - Lesson 3 - 3 Let’s chant. - Sách Mề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1182" y="5684520"/>
            <a:ext cx="419041" cy="419614"/>
          </a:xfrm>
          <a:prstGeom prst="ellipse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7" t="9640" r="10523" b="11149"/>
          <a:stretch/>
        </p:blipFill>
        <p:spPr>
          <a:xfrm>
            <a:off x="1546860" y="944880"/>
            <a:ext cx="426720" cy="426720"/>
          </a:xfrm>
          <a:prstGeom prst="ellipse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84966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2 - Unit 15 What would you like to be in the future- - Lesson 3 - 3 Let’s chan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48705" y="382784"/>
            <a:ext cx="478233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t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4. </a:t>
            </a:r>
            <a:r>
              <a:rPr lang="en-US" sz="2000" b="1" dirty="0"/>
              <a:t> </a:t>
            </a:r>
            <a:r>
              <a:rPr lang="en-US" sz="2000" b="1" dirty="0">
                <a:latin typeface="Arial" panose="020B0604020202020204" pitchFamily="34" charset="0"/>
              </a:rPr>
              <a:t>Read and tick True (T) or False (F).</a:t>
            </a:r>
            <a:endParaRPr lang="en-US" altLang="en-US" sz="2000" b="1" dirty="0"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48706" y="782894"/>
            <a:ext cx="10949808" cy="2267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My name is David. I'd like to be an astronaut in the future. I'd like to fly in space and work with other people in a spaceship. It's important work and very exciting. I'd like to get out of the spaceship and walk in space. I'd also like to visit other planets. I'm studying hard at school. I hope my dream will come true one day.</a:t>
            </a:r>
            <a:endParaRPr lang="en-US" sz="2400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782084"/>
              </p:ext>
            </p:extLst>
          </p:nvPr>
        </p:nvGraphicFramePr>
        <p:xfrm>
          <a:off x="1659646" y="3106059"/>
          <a:ext cx="8872708" cy="3369027"/>
        </p:xfrm>
        <a:graphic>
          <a:graphicData uri="http://schemas.openxmlformats.org/drawingml/2006/table">
            <a:tbl>
              <a:tblPr/>
              <a:tblGrid>
                <a:gridCol w="70454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0508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2217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87727">
                <a:tc>
                  <a:txBody>
                    <a:bodyPr/>
                    <a:lstStyle/>
                    <a:p>
                      <a:endParaRPr lang="en-US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David would like to be an astronaut.</a:t>
                      </a: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4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He would like to work with other people.</a:t>
                      </a: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4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4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He would like to travel around the world.</a:t>
                      </a: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4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4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He would like to walk in space.</a:t>
                      </a: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4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4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He would like to visit other planets.</a:t>
                      </a: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887201" y="3556465"/>
            <a:ext cx="6687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8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vi-VN" altLang="en-US" sz="4800" dirty="0">
              <a:ln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887200" y="4152645"/>
            <a:ext cx="6687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8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vi-VN" altLang="en-US" sz="4800" dirty="0">
              <a:ln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9814479" y="4693557"/>
            <a:ext cx="6687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8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vi-VN" altLang="en-US" sz="4800" dirty="0">
              <a:ln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8887199" y="5241491"/>
            <a:ext cx="6687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8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vi-VN" altLang="en-US" sz="4800" dirty="0">
              <a:ln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913734" y="5766936"/>
            <a:ext cx="6687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8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vi-VN" altLang="en-US" sz="4800" dirty="0">
              <a:ln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525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487631" y="1674986"/>
            <a:ext cx="10014183" cy="3244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name is _______________.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I'm studying at _______________.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I'd like to be _______________ in the future.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I'd like to _______________.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my free time, I'd like _______________.</a:t>
            </a:r>
          </a:p>
        </p:txBody>
      </p:sp>
      <p:sp>
        <p:nvSpPr>
          <p:cNvPr id="3" name="Rectangle 2"/>
          <p:cNvSpPr/>
          <p:nvPr/>
        </p:nvSpPr>
        <p:spPr>
          <a:xfrm>
            <a:off x="822127" y="344588"/>
            <a:ext cx="76356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t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latin typeface="Helvetica Neue"/>
              </a:rPr>
              <a:t>5. </a:t>
            </a:r>
            <a:r>
              <a:rPr lang="en-US" sz="2000" b="1" dirty="0"/>
              <a:t> </a:t>
            </a:r>
            <a:r>
              <a:rPr lang="en-US" sz="2000" b="1" dirty="0">
                <a:latin typeface="Helvetica Neue"/>
              </a:rPr>
              <a:t>Write about what you would like to be and do in the future.</a:t>
            </a:r>
            <a:endParaRPr lang="en-US" altLang="en-US" sz="2000" b="1" dirty="0"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693870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sPham5"/>
          <p:cNvSpPr txBox="1"/>
          <p:nvPr/>
        </p:nvSpPr>
        <p:spPr>
          <a:xfrm>
            <a:off x="820221" y="2320855"/>
            <a:ext cx="10691445" cy="15696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Berlin Sans FB Demi" panose="020E0802020502020306" pitchFamily="34" charset="0"/>
              </a:rPr>
              <a:t>Unit 15 What </a:t>
            </a:r>
            <a:r>
              <a:rPr lang="en-US" sz="48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Berlin Sans FB Demi" panose="020E0802020502020306" pitchFamily="34" charset="0"/>
              </a:rPr>
              <a:t>would you like to be in the future?</a:t>
            </a:r>
          </a:p>
        </p:txBody>
      </p:sp>
      <p:sp>
        <p:nvSpPr>
          <p:cNvPr id="6" name="MsPham4"/>
          <p:cNvSpPr txBox="1"/>
          <p:nvPr/>
        </p:nvSpPr>
        <p:spPr>
          <a:xfrm>
            <a:off x="2650081" y="643081"/>
            <a:ext cx="7031726" cy="88758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prstTxWarp prst="textDeflate">
              <a:avLst/>
            </a:prstTxWarp>
            <a:spAutoFit/>
          </a:bodyPr>
          <a:lstStyle/>
          <a:p>
            <a:pPr algn="ctr" defTabSz="1500505">
              <a:spcBef>
                <a:spcPct val="50000"/>
              </a:spcBef>
            </a:pPr>
            <a:r>
              <a:rPr lang="en-US" altLang="zh-CN" sz="16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Tuesday</a:t>
            </a:r>
            <a:r>
              <a:rPr lang="en-US" altLang="zh-CN" sz="1600" b="1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, 14</a:t>
            </a:r>
            <a:r>
              <a:rPr lang="en-US" altLang="zh-CN" sz="1600" b="1" baseline="3000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th</a:t>
            </a:r>
            <a:r>
              <a:rPr lang="en-US" altLang="zh-CN" sz="1600" b="1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16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March 2023</a:t>
            </a:r>
            <a:endParaRPr lang="zh-CN" altLang="en-US" sz="16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黑体" panose="02010609060101010101" pitchFamily="2" charset="-122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28339" y="4173415"/>
            <a:ext cx="2425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LESSON 3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189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83877" y="1055077"/>
            <a:ext cx="736209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Homework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1, Practice reading part 1.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2, Do exercise in the student book and the workbook.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80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749893" y="301187"/>
            <a:ext cx="25907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  <a:latin typeface="Helvetica Neue"/>
              </a:rPr>
              <a:t>1. Listen and repeat</a:t>
            </a:r>
            <a:endParaRPr lang="en-US" sz="2000" dirty="0">
              <a:solidFill>
                <a:prstClr val="black"/>
              </a:solidFill>
            </a:endParaRPr>
          </a:p>
        </p:txBody>
      </p:sp>
      <p:graphicFrame>
        <p:nvGraphicFramePr>
          <p:cNvPr id="36" name="Table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268698"/>
              </p:ext>
            </p:extLst>
          </p:nvPr>
        </p:nvGraphicFramePr>
        <p:xfrm>
          <a:off x="2360592" y="1229052"/>
          <a:ext cx="7923800" cy="4175760"/>
        </p:xfrm>
        <a:graphic>
          <a:graphicData uri="http://schemas.openxmlformats.org/drawingml/2006/table">
            <a:tbl>
              <a:tblPr/>
              <a:tblGrid>
                <a:gridCol w="7923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en-US" sz="28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 What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would you like to be in the future? 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↷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I'd like to be a nurse. 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↷</a:t>
                      </a:r>
                    </a:p>
                  </a:txBody>
                  <a:tcPr marL="190500" marR="190500" marT="190500" marB="190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en-US" sz="28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 Why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would you like to be a nurse? 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↷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Because I'd like to look after patients. 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↷</a:t>
                      </a:r>
                    </a:p>
                  </a:txBody>
                  <a:tcPr marL="190500" marR="190500" marT="190500" marB="190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7159" y="1725066"/>
            <a:ext cx="366430" cy="365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7159" y="2494686"/>
            <a:ext cx="366430" cy="365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7159" y="3759606"/>
            <a:ext cx="366430" cy="365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7159" y="4658766"/>
            <a:ext cx="366430" cy="365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7409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2 - Unit 15 What would you like to be in the future- - Lesson 3 - 1 Listen and repea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2 - Unit 15 What would you like to be in the future- - Lesson 3 - 1 Listen and repeat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2 - Unit 15 What would you like to be in the future- - Lesson 3 - 1 Listen and repeat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2 - Unit 15 What would you like to be in the future- - Lesson 3 - 1 Listen and repeat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09523" y="320693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/>
            <a:r>
              <a:rPr lang="en-US" sz="2000" b="1" dirty="0">
                <a:solidFill>
                  <a:prstClr val="black"/>
                </a:solidFill>
                <a:latin typeface="Helvetica Neue"/>
              </a:rPr>
              <a:t>2. 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>
                <a:solidFill>
                  <a:prstClr val="black"/>
                </a:solidFill>
                <a:latin typeface="Helvetica Neue"/>
              </a:rPr>
              <a:t>Listen and mark the sentence intonation (↷)</a:t>
            </a:r>
          </a:p>
        </p:txBody>
      </p:sp>
      <p:sp>
        <p:nvSpPr>
          <p:cNvPr id="3" name="Rectangle 2"/>
          <p:cNvSpPr/>
          <p:nvPr/>
        </p:nvSpPr>
        <p:spPr>
          <a:xfrm>
            <a:off x="2277971" y="804020"/>
            <a:ext cx="898932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Helvetica Neue"/>
              </a:rPr>
              <a:t>A: What would he like to be in the future? 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Helvetica Neue"/>
              </a:rPr>
              <a:t>B: He'd like to be a teacher. </a:t>
            </a:r>
          </a:p>
          <a:p>
            <a:pPr>
              <a:lnSpc>
                <a:spcPct val="150000"/>
              </a:lnSpc>
            </a:pPr>
            <a:endParaRPr lang="en-US" sz="2800" b="1" dirty="0">
              <a:solidFill>
                <a:srgbClr val="002060"/>
              </a:solidFill>
              <a:latin typeface="Helvetica Neue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Helvetica Neue"/>
              </a:rPr>
              <a:t>A: Where would he like to work? 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Helvetica Neue"/>
              </a:rPr>
              <a:t>B: He'd like to work in a school. </a:t>
            </a:r>
          </a:p>
          <a:p>
            <a:pPr>
              <a:lnSpc>
                <a:spcPct val="150000"/>
              </a:lnSpc>
            </a:pPr>
            <a:endParaRPr lang="en-US" sz="2800" b="1" dirty="0">
              <a:solidFill>
                <a:srgbClr val="002060"/>
              </a:solidFill>
              <a:latin typeface="Helvetica Neue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Helvetica Neue"/>
              </a:rPr>
              <a:t>A: Why would he like to be a teacher? 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Helvetica Neue"/>
              </a:rPr>
              <a:t>B: Because he'd like to teach young children. </a:t>
            </a:r>
          </a:p>
        </p:txBody>
      </p:sp>
      <p:sp>
        <p:nvSpPr>
          <p:cNvPr id="4" name="Rectangle 3"/>
          <p:cNvSpPr/>
          <p:nvPr/>
        </p:nvSpPr>
        <p:spPr>
          <a:xfrm>
            <a:off x="9373073" y="991650"/>
            <a:ext cx="4700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Helvetica Neue"/>
              </a:rPr>
              <a:t>↷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125805" y="1596758"/>
            <a:ext cx="4700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Helvetica Neue"/>
              </a:rPr>
              <a:t>↷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809311" y="2912289"/>
            <a:ext cx="4700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Helvetica Neue"/>
              </a:rPr>
              <a:t>↷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669847" y="3570268"/>
            <a:ext cx="4700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Helvetica Neue"/>
              </a:rPr>
              <a:t>↷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696415" y="4809329"/>
            <a:ext cx="4700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Helvetica Neue"/>
              </a:rPr>
              <a:t>↷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989966" y="5467308"/>
            <a:ext cx="4700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Helvetica Neue"/>
              </a:rPr>
              <a:t>↷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1" name="Octagon 10"/>
          <p:cNvSpPr/>
          <p:nvPr/>
        </p:nvSpPr>
        <p:spPr>
          <a:xfrm>
            <a:off x="1686974" y="1127269"/>
            <a:ext cx="548203" cy="548640"/>
          </a:xfrm>
          <a:prstGeom prst="octag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22" name="Octagon 21"/>
          <p:cNvSpPr/>
          <p:nvPr/>
        </p:nvSpPr>
        <p:spPr>
          <a:xfrm>
            <a:off x="1686974" y="3092749"/>
            <a:ext cx="548203" cy="548640"/>
          </a:xfrm>
          <a:prstGeom prst="octag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23" name="Octagon 22"/>
          <p:cNvSpPr/>
          <p:nvPr/>
        </p:nvSpPr>
        <p:spPr>
          <a:xfrm>
            <a:off x="1686974" y="5058229"/>
            <a:ext cx="548203" cy="548640"/>
          </a:xfrm>
          <a:prstGeom prst="octag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Arial Black" panose="020B0A04020102020204" pitchFamily="34" charset="0"/>
              </a:rPr>
              <a:t>3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1890" y="1230998"/>
            <a:ext cx="366430" cy="365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1890" y="3173899"/>
            <a:ext cx="366430" cy="365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1890" y="5116800"/>
            <a:ext cx="366430" cy="365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9921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2 - Unit 15 What would you like to be in the future- - Lesson 3 - 2 Listen and mark the sentence intonation (↷)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2 - Unit 15 What would you like to be in the future- - Lesson 3 - 2 Listen and mark the sentence intonation (↷)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2 - Unit 15 What would you like to be in the future- - Lesson 3 - 2 Listen and mark the sentence intonation (↷)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3186" b="7184"/>
          <a:stretch/>
        </p:blipFill>
        <p:spPr>
          <a:xfrm>
            <a:off x="-114300" y="-69557"/>
            <a:ext cx="12306300" cy="6965657"/>
          </a:xfrm>
          <a:prstGeom prst="rect">
            <a:avLst/>
          </a:prstGeom>
        </p:spPr>
      </p:pic>
      <p:pic>
        <p:nvPicPr>
          <p:cNvPr id="3074" name="Picture 2" descr="Mario Golf: World Tour for Nintendo 3DS - Nintendo Game Detai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652" y="1926959"/>
            <a:ext cx="1550729" cy="2110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105" y="983579"/>
            <a:ext cx="1947624" cy="18867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3164" y="3013425"/>
            <a:ext cx="2111423" cy="2476500"/>
          </a:xfrm>
          <a:prstGeom prst="rect">
            <a:avLst/>
          </a:prstGeom>
        </p:spPr>
      </p:pic>
      <p:sp>
        <p:nvSpPr>
          <p:cNvPr id="15" name="Flowchart: Alternate Process 3"/>
          <p:cNvSpPr/>
          <p:nvPr/>
        </p:nvSpPr>
        <p:spPr>
          <a:xfrm>
            <a:off x="-3657592" y="10235541"/>
            <a:ext cx="18696254" cy="6370362"/>
          </a:xfrm>
          <a:prstGeom prst="roundRect">
            <a:avLst>
              <a:gd name="adj" fmla="val 10392"/>
            </a:avLst>
          </a:prstGeom>
          <a:noFill/>
          <a:ln w="28575">
            <a:noFill/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9900" b="1" dirty="0">
                <a:ln w="28575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glow rad="76200">
                    <a:schemeClr val="accent5">
                      <a:satMod val="175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lgerian" panose="04020705040A02060702" pitchFamily="82" charset="0"/>
                <a:cs typeface="Arial" panose="020B0604020202020204" pitchFamily="34" charset="0"/>
              </a:rPr>
              <a:t>Mario</a:t>
            </a:r>
          </a:p>
          <a:p>
            <a:pPr algn="ctr"/>
            <a:r>
              <a:rPr lang="en-US" sz="19900" b="1" dirty="0">
                <a:ln w="28575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glow rad="76200">
                    <a:schemeClr val="accent5">
                      <a:satMod val="175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lgerian" panose="04020705040A02060702" pitchFamily="82" charset="0"/>
                <a:cs typeface="Arial" panose="020B0604020202020204" pitchFamily="34" charset="0"/>
              </a:rPr>
              <a:t>PLAYING GOLF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6628" y="5383055"/>
            <a:ext cx="1887814" cy="91261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7"/>
          <a:srcRect t="48929"/>
          <a:stretch/>
        </p:blipFill>
        <p:spPr>
          <a:xfrm>
            <a:off x="843270" y="3962400"/>
            <a:ext cx="9266587" cy="161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539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/>
          <a:srcRect l="3186" b="7184"/>
          <a:stretch/>
        </p:blipFill>
        <p:spPr>
          <a:xfrm>
            <a:off x="-114300" y="-69557"/>
            <a:ext cx="12306300" cy="6965657"/>
          </a:xfrm>
          <a:prstGeom prst="rect">
            <a:avLst/>
          </a:prstGeom>
        </p:spPr>
      </p:pic>
      <p:sp>
        <p:nvSpPr>
          <p:cNvPr id="34" name="Rounded Rectangle 33"/>
          <p:cNvSpPr/>
          <p:nvPr/>
        </p:nvSpPr>
        <p:spPr>
          <a:xfrm>
            <a:off x="7730978" y="5346585"/>
            <a:ext cx="2651760" cy="795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endParaRPr lang="en-US" sz="3600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728198" y="5346585"/>
            <a:ext cx="2651760" cy="795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 </a:t>
            </a:r>
            <a:endParaRPr lang="en-US" sz="3600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4229588" y="5346585"/>
            <a:ext cx="2651760" cy="795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 </a:t>
            </a:r>
            <a:endParaRPr lang="en-US" sz="3600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Mario Golf: World Tour for Nintendo 3DS - Nintendo Game Detail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5" y="2356348"/>
            <a:ext cx="1383333" cy="188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263524" y="2740945"/>
            <a:ext cx="1928923" cy="1703415"/>
            <a:chOff x="280877" y="2293062"/>
            <a:chExt cx="2474413" cy="2185133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8"/>
            <a:srcRect l="15842" t="13997" r="7005" b="24734"/>
            <a:stretch/>
          </p:blipFill>
          <p:spPr>
            <a:xfrm rot="1134246">
              <a:off x="866806" y="3669700"/>
              <a:ext cx="670517" cy="469362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9"/>
            <a:srcRect l="-27049" t="1" b="-15815"/>
            <a:stretch/>
          </p:blipFill>
          <p:spPr>
            <a:xfrm>
              <a:off x="280877" y="2293062"/>
              <a:ext cx="2474413" cy="2185133"/>
            </a:xfrm>
            <a:custGeom>
              <a:avLst/>
              <a:gdLst>
                <a:gd name="connsiteX0" fmla="*/ 0 w 1947624"/>
                <a:gd name="connsiteY0" fmla="*/ 0 h 1886761"/>
                <a:gd name="connsiteX1" fmla="*/ 1947624 w 1947624"/>
                <a:gd name="connsiteY1" fmla="*/ 0 h 1886761"/>
                <a:gd name="connsiteX2" fmla="*/ 1947624 w 1947624"/>
                <a:gd name="connsiteY2" fmla="*/ 1886761 h 1886761"/>
                <a:gd name="connsiteX3" fmla="*/ 897244 w 1947624"/>
                <a:gd name="connsiteY3" fmla="*/ 1886761 h 1886761"/>
                <a:gd name="connsiteX4" fmla="*/ 897244 w 1947624"/>
                <a:gd name="connsiteY4" fmla="*/ 1079059 h 1886761"/>
                <a:gd name="connsiteX5" fmla="*/ 0 w 1947624"/>
                <a:gd name="connsiteY5" fmla="*/ 1079059 h 1886761"/>
                <a:gd name="connsiteX6" fmla="*/ 0 w 1947624"/>
                <a:gd name="connsiteY6" fmla="*/ 0 h 188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7624" h="1886761">
                  <a:moveTo>
                    <a:pt x="0" y="0"/>
                  </a:moveTo>
                  <a:lnTo>
                    <a:pt x="1947624" y="0"/>
                  </a:lnTo>
                  <a:lnTo>
                    <a:pt x="1947624" y="1886761"/>
                  </a:lnTo>
                  <a:lnTo>
                    <a:pt x="897244" y="1886761"/>
                  </a:lnTo>
                  <a:lnTo>
                    <a:pt x="897244" y="1079059"/>
                  </a:lnTo>
                  <a:lnTo>
                    <a:pt x="0" y="1079059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1634" y="2276812"/>
            <a:ext cx="1740925" cy="20419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1"/>
          <a:srcRect l="14490" t="-5851" r="25079" b="50423"/>
          <a:stretch/>
        </p:blipFill>
        <p:spPr>
          <a:xfrm>
            <a:off x="850648" y="4239219"/>
            <a:ext cx="437793" cy="402339"/>
          </a:xfrm>
          <a:prstGeom prst="rect">
            <a:avLst/>
          </a:prstGeom>
        </p:spPr>
      </p:pic>
      <p:pic>
        <p:nvPicPr>
          <p:cNvPr id="25" name="Picture 4" descr="http://icons.iconarchive.com/icons/kevin-andersson/sportset/128/Golf-icon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56593" y="3933305"/>
            <a:ext cx="425902" cy="42703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47696" y="3260027"/>
            <a:ext cx="1358302" cy="958534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2873741" y="269483"/>
            <a:ext cx="5862548" cy="3083993"/>
            <a:chOff x="2847600" y="734815"/>
            <a:chExt cx="5862548" cy="3083993"/>
          </a:xfrm>
        </p:grpSpPr>
        <p:sp>
          <p:nvSpPr>
            <p:cNvPr id="39" name="Flowchart: Alternate Process 3"/>
            <p:cNvSpPr/>
            <p:nvPr/>
          </p:nvSpPr>
          <p:spPr>
            <a:xfrm>
              <a:off x="2976238" y="873207"/>
              <a:ext cx="5605272" cy="2807208"/>
            </a:xfrm>
            <a:prstGeom prst="rect">
              <a:avLst/>
            </a:prstGeom>
            <a:solidFill>
              <a:schemeClr val="lt1">
                <a:alpha val="78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3600" dirty="0"/>
            </a:p>
          </p:txBody>
        </p:sp>
        <p:sp>
          <p:nvSpPr>
            <p:cNvPr id="40" name="Flowchart: Alternate Process 3"/>
            <p:cNvSpPr/>
            <p:nvPr/>
          </p:nvSpPr>
          <p:spPr>
            <a:xfrm>
              <a:off x="2847600" y="734815"/>
              <a:ext cx="5862548" cy="3083993"/>
            </a:xfrm>
            <a:prstGeom prst="frame">
              <a:avLst>
                <a:gd name="adj1" fmla="val 4470"/>
              </a:avLst>
            </a:prstGeom>
            <a:blipFill>
              <a:blip r:embed="rId14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endPara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29633" y="7262145"/>
            <a:ext cx="747421" cy="87665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88381" y="518817"/>
            <a:ext cx="513633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 would you like to be in the future? 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I'd like to be a nurse. 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5724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7 L 0.98138 0.20903 " pathEditMode="relative" rAng="0" ptsTypes="AA">
                                      <p:cBhvr>
                                        <p:cTn id="13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62" y="10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7 L 0.98138 0.21204 " pathEditMode="relative" rAng="0" ptsTypes="AA">
                                      <p:cBhvr>
                                        <p:cTn id="3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62" y="1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3 -0.00139 L 0.66537 0.08125 " pathEditMode="relative" rAng="0" ptsTypes="AA">
                                      <p:cBhvr>
                                        <p:cTn id="64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25" y="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"/>
                            </p:stCondLst>
                            <p:childTnLst>
                              <p:par>
                                <p:cTn id="66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60"/>
                            </p:stCondLst>
                            <p:childTnLst>
                              <p:par>
                                <p:cTn id="72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6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35" grpId="0" animBg="1"/>
      <p:bldP spid="3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/>
          <a:srcRect l="3186" b="7184"/>
          <a:stretch/>
        </p:blipFill>
        <p:spPr>
          <a:xfrm>
            <a:off x="-114300" y="-69557"/>
            <a:ext cx="12306300" cy="6965657"/>
          </a:xfrm>
          <a:prstGeom prst="rect">
            <a:avLst/>
          </a:prstGeom>
        </p:spPr>
      </p:pic>
      <p:sp>
        <p:nvSpPr>
          <p:cNvPr id="34" name="Rounded Rectangle 33"/>
          <p:cNvSpPr/>
          <p:nvPr/>
        </p:nvSpPr>
        <p:spPr>
          <a:xfrm>
            <a:off x="4203043" y="5344410"/>
            <a:ext cx="2651760" cy="795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I'd</a:t>
            </a:r>
            <a:endParaRPr lang="en-US" sz="3600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7730978" y="5344410"/>
            <a:ext cx="2651760" cy="795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like</a:t>
            </a:r>
            <a:endParaRPr lang="en-US" sz="3600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675109" y="5358905"/>
            <a:ext cx="2651760" cy="76645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I'd like</a:t>
            </a:r>
            <a:endParaRPr lang="en-US" sz="3600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Mario Golf: World Tour for Nintendo 3DS - Nintendo Game Detail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5" y="2356348"/>
            <a:ext cx="1383333" cy="188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263524" y="2740945"/>
            <a:ext cx="1928923" cy="1703415"/>
            <a:chOff x="280877" y="2293062"/>
            <a:chExt cx="2474413" cy="2185133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8"/>
            <a:srcRect l="15842" t="13997" r="7005" b="24734"/>
            <a:stretch/>
          </p:blipFill>
          <p:spPr>
            <a:xfrm rot="1134246">
              <a:off x="866806" y="3669700"/>
              <a:ext cx="670517" cy="469362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9"/>
            <a:srcRect l="-27049" t="1" b="-15815"/>
            <a:stretch/>
          </p:blipFill>
          <p:spPr>
            <a:xfrm>
              <a:off x="280877" y="2293062"/>
              <a:ext cx="2474413" cy="2185133"/>
            </a:xfrm>
            <a:custGeom>
              <a:avLst/>
              <a:gdLst>
                <a:gd name="connsiteX0" fmla="*/ 0 w 1947624"/>
                <a:gd name="connsiteY0" fmla="*/ 0 h 1886761"/>
                <a:gd name="connsiteX1" fmla="*/ 1947624 w 1947624"/>
                <a:gd name="connsiteY1" fmla="*/ 0 h 1886761"/>
                <a:gd name="connsiteX2" fmla="*/ 1947624 w 1947624"/>
                <a:gd name="connsiteY2" fmla="*/ 1886761 h 1886761"/>
                <a:gd name="connsiteX3" fmla="*/ 897244 w 1947624"/>
                <a:gd name="connsiteY3" fmla="*/ 1886761 h 1886761"/>
                <a:gd name="connsiteX4" fmla="*/ 897244 w 1947624"/>
                <a:gd name="connsiteY4" fmla="*/ 1079059 h 1886761"/>
                <a:gd name="connsiteX5" fmla="*/ 0 w 1947624"/>
                <a:gd name="connsiteY5" fmla="*/ 1079059 h 1886761"/>
                <a:gd name="connsiteX6" fmla="*/ 0 w 1947624"/>
                <a:gd name="connsiteY6" fmla="*/ 0 h 188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7624" h="1886761">
                  <a:moveTo>
                    <a:pt x="0" y="0"/>
                  </a:moveTo>
                  <a:lnTo>
                    <a:pt x="1947624" y="0"/>
                  </a:lnTo>
                  <a:lnTo>
                    <a:pt x="1947624" y="1886761"/>
                  </a:lnTo>
                  <a:lnTo>
                    <a:pt x="897244" y="1886761"/>
                  </a:lnTo>
                  <a:lnTo>
                    <a:pt x="897244" y="1079059"/>
                  </a:lnTo>
                  <a:lnTo>
                    <a:pt x="0" y="1079059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1634" y="2276812"/>
            <a:ext cx="1740925" cy="20419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1"/>
          <a:srcRect l="14490" t="-5851" r="25079" b="50423"/>
          <a:stretch/>
        </p:blipFill>
        <p:spPr>
          <a:xfrm>
            <a:off x="850648" y="4239219"/>
            <a:ext cx="437793" cy="402339"/>
          </a:xfrm>
          <a:prstGeom prst="rect">
            <a:avLst/>
          </a:prstGeom>
        </p:spPr>
      </p:pic>
      <p:pic>
        <p:nvPicPr>
          <p:cNvPr id="25" name="Picture 4" descr="http://icons.iconarchive.com/icons/kevin-andersson/sportset/128/Golf-icon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56593" y="3933305"/>
            <a:ext cx="425902" cy="42703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47696" y="3260027"/>
            <a:ext cx="1358302" cy="958534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2847600" y="275643"/>
            <a:ext cx="5862548" cy="3083993"/>
            <a:chOff x="2847600" y="734815"/>
            <a:chExt cx="5862548" cy="3083993"/>
          </a:xfrm>
        </p:grpSpPr>
        <p:sp>
          <p:nvSpPr>
            <p:cNvPr id="39" name="Flowchart: Alternate Process 3"/>
            <p:cNvSpPr/>
            <p:nvPr/>
          </p:nvSpPr>
          <p:spPr>
            <a:xfrm>
              <a:off x="2976238" y="873207"/>
              <a:ext cx="5605272" cy="2807208"/>
            </a:xfrm>
            <a:prstGeom prst="rect">
              <a:avLst/>
            </a:prstGeom>
            <a:solidFill>
              <a:schemeClr val="lt1">
                <a:alpha val="78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40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lowchart: Alternate Process 3"/>
            <p:cNvSpPr/>
            <p:nvPr/>
          </p:nvSpPr>
          <p:spPr>
            <a:xfrm>
              <a:off x="2847600" y="734815"/>
              <a:ext cx="5862548" cy="3083993"/>
            </a:xfrm>
            <a:prstGeom prst="frame">
              <a:avLst>
                <a:gd name="adj1" fmla="val 4470"/>
              </a:avLst>
            </a:prstGeom>
            <a:blipFill>
              <a:blip r:embed="rId14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endPara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78385" y="7059598"/>
            <a:ext cx="747421" cy="87665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3288381" y="575967"/>
            <a:ext cx="513633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would you like to be in the future? 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____ to be a teacher. 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06380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7 L 0.98138 0.20903 " pathEditMode="relative" rAng="0" ptsTypes="AA">
                                      <p:cBhvr>
                                        <p:cTn id="13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62" y="10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7 L 0.98138 0.21204 " pathEditMode="relative" rAng="0" ptsTypes="AA">
                                      <p:cBhvr>
                                        <p:cTn id="3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62" y="1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3 -0.00139 L 0.66537 0.08125 " pathEditMode="relative" rAng="0" ptsTypes="AA">
                                      <p:cBhvr>
                                        <p:cTn id="64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25" y="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"/>
                            </p:stCondLst>
                            <p:childTnLst>
                              <p:par>
                                <p:cTn id="66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60"/>
                            </p:stCondLst>
                            <p:childTnLst>
                              <p:par>
                                <p:cTn id="72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6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35" grpId="0" animBg="1"/>
      <p:bldP spid="3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/>
          <a:srcRect l="3186" b="7184"/>
          <a:stretch/>
        </p:blipFill>
        <p:spPr>
          <a:xfrm>
            <a:off x="-114300" y="-69557"/>
            <a:ext cx="12306300" cy="6965657"/>
          </a:xfrm>
          <a:prstGeom prst="rect">
            <a:avLst/>
          </a:prstGeom>
        </p:spPr>
      </p:pic>
      <p:sp>
        <p:nvSpPr>
          <p:cNvPr id="34" name="Rounded Rectangle 33"/>
          <p:cNvSpPr/>
          <p:nvPr/>
        </p:nvSpPr>
        <p:spPr>
          <a:xfrm>
            <a:off x="7730978" y="5346585"/>
            <a:ext cx="2651760" cy="795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the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28198" y="5346585"/>
            <a:ext cx="2651760" cy="795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229588" y="5346585"/>
            <a:ext cx="2651760" cy="795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an</a:t>
            </a:r>
          </a:p>
        </p:txBody>
      </p:sp>
      <p:pic>
        <p:nvPicPr>
          <p:cNvPr id="3074" name="Picture 2" descr="Mario Golf: World Tour for Nintendo 3DS - Nintendo Game Detail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5" y="2356348"/>
            <a:ext cx="1383333" cy="188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263524" y="2740945"/>
            <a:ext cx="1928923" cy="1703415"/>
            <a:chOff x="280877" y="2293062"/>
            <a:chExt cx="2474413" cy="2185133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8"/>
            <a:srcRect l="15842" t="13997" r="7005" b="24734"/>
            <a:stretch/>
          </p:blipFill>
          <p:spPr>
            <a:xfrm rot="1134246">
              <a:off x="866806" y="3669700"/>
              <a:ext cx="670517" cy="469362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9"/>
            <a:srcRect l="-27049" t="1" b="-15815"/>
            <a:stretch/>
          </p:blipFill>
          <p:spPr>
            <a:xfrm>
              <a:off x="280877" y="2293062"/>
              <a:ext cx="2474413" cy="2185133"/>
            </a:xfrm>
            <a:custGeom>
              <a:avLst/>
              <a:gdLst>
                <a:gd name="connsiteX0" fmla="*/ 0 w 1947624"/>
                <a:gd name="connsiteY0" fmla="*/ 0 h 1886761"/>
                <a:gd name="connsiteX1" fmla="*/ 1947624 w 1947624"/>
                <a:gd name="connsiteY1" fmla="*/ 0 h 1886761"/>
                <a:gd name="connsiteX2" fmla="*/ 1947624 w 1947624"/>
                <a:gd name="connsiteY2" fmla="*/ 1886761 h 1886761"/>
                <a:gd name="connsiteX3" fmla="*/ 897244 w 1947624"/>
                <a:gd name="connsiteY3" fmla="*/ 1886761 h 1886761"/>
                <a:gd name="connsiteX4" fmla="*/ 897244 w 1947624"/>
                <a:gd name="connsiteY4" fmla="*/ 1079059 h 1886761"/>
                <a:gd name="connsiteX5" fmla="*/ 0 w 1947624"/>
                <a:gd name="connsiteY5" fmla="*/ 1079059 h 1886761"/>
                <a:gd name="connsiteX6" fmla="*/ 0 w 1947624"/>
                <a:gd name="connsiteY6" fmla="*/ 0 h 188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7624" h="1886761">
                  <a:moveTo>
                    <a:pt x="0" y="0"/>
                  </a:moveTo>
                  <a:lnTo>
                    <a:pt x="1947624" y="0"/>
                  </a:lnTo>
                  <a:lnTo>
                    <a:pt x="1947624" y="1886761"/>
                  </a:lnTo>
                  <a:lnTo>
                    <a:pt x="897244" y="1886761"/>
                  </a:lnTo>
                  <a:lnTo>
                    <a:pt x="897244" y="1079059"/>
                  </a:lnTo>
                  <a:lnTo>
                    <a:pt x="0" y="1079059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1634" y="2276812"/>
            <a:ext cx="1740925" cy="20419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1"/>
          <a:srcRect l="14490" t="-5851" r="25079" b="50423"/>
          <a:stretch/>
        </p:blipFill>
        <p:spPr>
          <a:xfrm>
            <a:off x="850648" y="4239219"/>
            <a:ext cx="437793" cy="402339"/>
          </a:xfrm>
          <a:prstGeom prst="rect">
            <a:avLst/>
          </a:prstGeom>
        </p:spPr>
      </p:pic>
      <p:pic>
        <p:nvPicPr>
          <p:cNvPr id="25" name="Picture 4" descr="http://icons.iconarchive.com/icons/kevin-andersson/sportset/128/Golf-icon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56593" y="3933305"/>
            <a:ext cx="425902" cy="42703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47696" y="3260027"/>
            <a:ext cx="1358302" cy="958534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2873741" y="269483"/>
            <a:ext cx="5862548" cy="3083993"/>
            <a:chOff x="2847600" y="734815"/>
            <a:chExt cx="5862548" cy="3083993"/>
          </a:xfrm>
        </p:grpSpPr>
        <p:sp>
          <p:nvSpPr>
            <p:cNvPr id="39" name="Flowchart: Alternate Process 3"/>
            <p:cNvSpPr/>
            <p:nvPr/>
          </p:nvSpPr>
          <p:spPr>
            <a:xfrm>
              <a:off x="2976238" y="873207"/>
              <a:ext cx="5605272" cy="2807208"/>
            </a:xfrm>
            <a:prstGeom prst="rect">
              <a:avLst/>
            </a:prstGeom>
            <a:solidFill>
              <a:schemeClr val="lt1">
                <a:alpha val="78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lowchart: Alternate Process 3"/>
            <p:cNvSpPr/>
            <p:nvPr/>
          </p:nvSpPr>
          <p:spPr>
            <a:xfrm>
              <a:off x="2847600" y="734815"/>
              <a:ext cx="5862548" cy="3083993"/>
            </a:xfrm>
            <a:prstGeom prst="frame">
              <a:avLst>
                <a:gd name="adj1" fmla="val 4470"/>
              </a:avLst>
            </a:prstGeom>
            <a:blipFill>
              <a:blip r:embed="rId14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endPara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29633" y="7262145"/>
            <a:ext cx="747421" cy="87665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3379958" y="830601"/>
            <a:ext cx="5136331" cy="1961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would you like to be in the future? 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I’d like to be ___ architect. 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21935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7 L 0.98138 0.20903 " pathEditMode="relative" rAng="0" ptsTypes="AA">
                                      <p:cBhvr>
                                        <p:cTn id="13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62" y="10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7 L 0.98138 0.21204 " pathEditMode="relative" rAng="0" ptsTypes="AA">
                                      <p:cBhvr>
                                        <p:cTn id="3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62" y="1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3 -0.00139 L 0.66537 0.08125 " pathEditMode="relative" rAng="0" ptsTypes="AA">
                                      <p:cBhvr>
                                        <p:cTn id="64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25" y="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"/>
                            </p:stCondLst>
                            <p:childTnLst>
                              <p:par>
                                <p:cTn id="66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60"/>
                            </p:stCondLst>
                            <p:childTnLst>
                              <p:par>
                                <p:cTn id="72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6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35" grpId="0" animBg="1"/>
      <p:bldP spid="3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/>
          <a:srcRect l="3186" b="7184"/>
          <a:stretch/>
        </p:blipFill>
        <p:spPr>
          <a:xfrm>
            <a:off x="-114300" y="-69557"/>
            <a:ext cx="12306300" cy="6965657"/>
          </a:xfrm>
          <a:prstGeom prst="rect">
            <a:avLst/>
          </a:prstGeom>
        </p:spPr>
      </p:pic>
      <p:sp>
        <p:nvSpPr>
          <p:cNvPr id="34" name="Rounded Rectangle 33"/>
          <p:cNvSpPr/>
          <p:nvPr/>
        </p:nvSpPr>
        <p:spPr>
          <a:xfrm>
            <a:off x="4203043" y="5344410"/>
            <a:ext cx="2651760" cy="795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should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730978" y="5344410"/>
            <a:ext cx="2651760" cy="795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do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75109" y="5358905"/>
            <a:ext cx="2651760" cy="76645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would</a:t>
            </a:r>
          </a:p>
        </p:txBody>
      </p:sp>
      <p:pic>
        <p:nvPicPr>
          <p:cNvPr id="3074" name="Picture 2" descr="Mario Golf: World Tour for Nintendo 3DS - Nintendo Game Detail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5" y="2356348"/>
            <a:ext cx="1383333" cy="188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263524" y="2740945"/>
            <a:ext cx="1928923" cy="1703415"/>
            <a:chOff x="280877" y="2293062"/>
            <a:chExt cx="2474413" cy="2185133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8"/>
            <a:srcRect l="15842" t="13997" r="7005" b="24734"/>
            <a:stretch/>
          </p:blipFill>
          <p:spPr>
            <a:xfrm rot="1134246">
              <a:off x="866806" y="3669700"/>
              <a:ext cx="670517" cy="469362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9"/>
            <a:srcRect l="-27049" t="1" b="-15815"/>
            <a:stretch/>
          </p:blipFill>
          <p:spPr>
            <a:xfrm>
              <a:off x="280877" y="2293062"/>
              <a:ext cx="2474413" cy="2185133"/>
            </a:xfrm>
            <a:custGeom>
              <a:avLst/>
              <a:gdLst>
                <a:gd name="connsiteX0" fmla="*/ 0 w 1947624"/>
                <a:gd name="connsiteY0" fmla="*/ 0 h 1886761"/>
                <a:gd name="connsiteX1" fmla="*/ 1947624 w 1947624"/>
                <a:gd name="connsiteY1" fmla="*/ 0 h 1886761"/>
                <a:gd name="connsiteX2" fmla="*/ 1947624 w 1947624"/>
                <a:gd name="connsiteY2" fmla="*/ 1886761 h 1886761"/>
                <a:gd name="connsiteX3" fmla="*/ 897244 w 1947624"/>
                <a:gd name="connsiteY3" fmla="*/ 1886761 h 1886761"/>
                <a:gd name="connsiteX4" fmla="*/ 897244 w 1947624"/>
                <a:gd name="connsiteY4" fmla="*/ 1079059 h 1886761"/>
                <a:gd name="connsiteX5" fmla="*/ 0 w 1947624"/>
                <a:gd name="connsiteY5" fmla="*/ 1079059 h 1886761"/>
                <a:gd name="connsiteX6" fmla="*/ 0 w 1947624"/>
                <a:gd name="connsiteY6" fmla="*/ 0 h 188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7624" h="1886761">
                  <a:moveTo>
                    <a:pt x="0" y="0"/>
                  </a:moveTo>
                  <a:lnTo>
                    <a:pt x="1947624" y="0"/>
                  </a:lnTo>
                  <a:lnTo>
                    <a:pt x="1947624" y="1886761"/>
                  </a:lnTo>
                  <a:lnTo>
                    <a:pt x="897244" y="1886761"/>
                  </a:lnTo>
                  <a:lnTo>
                    <a:pt x="897244" y="1079059"/>
                  </a:lnTo>
                  <a:lnTo>
                    <a:pt x="0" y="1079059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1634" y="2276812"/>
            <a:ext cx="1740925" cy="20419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1"/>
          <a:srcRect l="14490" t="-5851" r="25079" b="50423"/>
          <a:stretch/>
        </p:blipFill>
        <p:spPr>
          <a:xfrm>
            <a:off x="850648" y="4239219"/>
            <a:ext cx="437793" cy="402339"/>
          </a:xfrm>
          <a:prstGeom prst="rect">
            <a:avLst/>
          </a:prstGeom>
        </p:spPr>
      </p:pic>
      <p:pic>
        <p:nvPicPr>
          <p:cNvPr id="25" name="Picture 4" descr="http://icons.iconarchive.com/icons/kevin-andersson/sportset/128/Golf-icon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56593" y="3933305"/>
            <a:ext cx="425902" cy="42703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47696" y="3260027"/>
            <a:ext cx="1358302" cy="958534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2847600" y="275643"/>
            <a:ext cx="5862548" cy="3083993"/>
            <a:chOff x="2847600" y="734815"/>
            <a:chExt cx="5862548" cy="3083993"/>
          </a:xfrm>
        </p:grpSpPr>
        <p:sp>
          <p:nvSpPr>
            <p:cNvPr id="39" name="Flowchart: Alternate Process 3"/>
            <p:cNvSpPr/>
            <p:nvPr/>
          </p:nvSpPr>
          <p:spPr>
            <a:xfrm>
              <a:off x="2976238" y="873207"/>
              <a:ext cx="5605272" cy="2807208"/>
            </a:xfrm>
            <a:prstGeom prst="rect">
              <a:avLst/>
            </a:prstGeom>
            <a:solidFill>
              <a:schemeClr val="lt1">
                <a:alpha val="78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40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lowchart: Alternate Process 3"/>
            <p:cNvSpPr/>
            <p:nvPr/>
          </p:nvSpPr>
          <p:spPr>
            <a:xfrm>
              <a:off x="2847600" y="734815"/>
              <a:ext cx="5862548" cy="3083993"/>
            </a:xfrm>
            <a:prstGeom prst="frame">
              <a:avLst>
                <a:gd name="adj1" fmla="val 4470"/>
              </a:avLst>
            </a:prstGeom>
            <a:blipFill>
              <a:blip r:embed="rId14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endPara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78385" y="7059598"/>
            <a:ext cx="747421" cy="876654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288381" y="779190"/>
            <a:ext cx="513633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_____ you like to be in the future? 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I’d like to be a pilot. 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72779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7 L 0.98138 0.20903 " pathEditMode="relative" rAng="0" ptsTypes="AA">
                                      <p:cBhvr>
                                        <p:cTn id="13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62" y="10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7 L 0.98138 0.21204 " pathEditMode="relative" rAng="0" ptsTypes="AA">
                                      <p:cBhvr>
                                        <p:cTn id="3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62" y="1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3 -0.00139 L 0.66537 0.08125 " pathEditMode="relative" rAng="0" ptsTypes="AA">
                                      <p:cBhvr>
                                        <p:cTn id="64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25" y="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"/>
                            </p:stCondLst>
                            <p:childTnLst>
                              <p:par>
                                <p:cTn id="66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60"/>
                            </p:stCondLst>
                            <p:childTnLst>
                              <p:par>
                                <p:cTn id="72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6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35" grpId="0" animBg="1"/>
      <p:bldP spid="35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</TotalTime>
  <Words>339</Words>
  <Application>Microsoft Office PowerPoint</Application>
  <PresentationFormat>Custom</PresentationFormat>
  <Paragraphs>119</Paragraphs>
  <Slides>20</Slides>
  <Notes>10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Arial</vt:lpstr>
      <vt:lpstr>Calibri</vt:lpstr>
      <vt:lpstr>Berlin Sans FB Demi</vt:lpstr>
      <vt:lpstr>Helvetica Neue</vt:lpstr>
      <vt:lpstr>黑体</vt:lpstr>
      <vt:lpstr>Algerian</vt:lpstr>
      <vt:lpstr>Calibri Light</vt:lpstr>
      <vt:lpstr>Century Gothic</vt:lpstr>
      <vt:lpstr>Times New Roman</vt:lpstr>
      <vt:lpstr>Wingdings</vt:lpstr>
      <vt:lpstr>Arial Black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minhtuan6990@gmail.com / 01686898975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User</cp:lastModifiedBy>
  <cp:revision>198</cp:revision>
  <dcterms:created xsi:type="dcterms:W3CDTF">2021-01-08T04:22:29Z</dcterms:created>
  <dcterms:modified xsi:type="dcterms:W3CDTF">2023-04-11T04:42:11Z</dcterms:modified>
</cp:coreProperties>
</file>