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wma" ContentType="audio/x-ms-wma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539" r:id="rId2"/>
    <p:sldId id="448" r:id="rId3"/>
    <p:sldId id="655" r:id="rId4"/>
    <p:sldId id="256" r:id="rId5"/>
    <p:sldId id="625" r:id="rId6"/>
    <p:sldId id="629" r:id="rId7"/>
    <p:sldId id="338" r:id="rId8"/>
    <p:sldId id="656" r:id="rId9"/>
    <p:sldId id="567" r:id="rId10"/>
    <p:sldId id="634" r:id="rId11"/>
    <p:sldId id="657" r:id="rId12"/>
    <p:sldId id="639" r:id="rId13"/>
    <p:sldId id="658" r:id="rId14"/>
    <p:sldId id="659" r:id="rId15"/>
    <p:sldId id="660" r:id="rId16"/>
    <p:sldId id="661" r:id="rId17"/>
    <p:sldId id="662" r:id="rId18"/>
    <p:sldId id="663" r:id="rId19"/>
    <p:sldId id="665" r:id="rId20"/>
    <p:sldId id="649" r:id="rId21"/>
    <p:sldId id="666" r:id="rId22"/>
    <p:sldId id="667" r:id="rId23"/>
    <p:sldId id="668" r:id="rId24"/>
    <p:sldId id="652" r:id="rId25"/>
    <p:sldId id="669" r:id="rId26"/>
    <p:sldId id="670" r:id="rId27"/>
    <p:sldId id="565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FF6600"/>
    <a:srgbClr val="0033CC"/>
    <a:srgbClr val="006600"/>
    <a:srgbClr val="009900"/>
    <a:srgbClr val="2F25F3"/>
    <a:srgbClr val="0066FF"/>
    <a:srgbClr val="2016F2"/>
    <a:srgbClr val="33CC33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702" autoAdjust="0"/>
    <p:restoredTop sz="94660"/>
  </p:normalViewPr>
  <p:slideViewPr>
    <p:cSldViewPr snapToGrid="0">
      <p:cViewPr varScale="1">
        <p:scale>
          <a:sx n="73" d="100"/>
          <a:sy n="73" d="100"/>
        </p:scale>
        <p:origin x="58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CEB822-3CD0-460E-8977-CAA6D39346A4}" type="datetimeFigureOut">
              <a:rPr lang="en-US" smtClean="0"/>
              <a:t>9/24/2022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329031-3A77-480E-99BD-D16EAE6105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4432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latin typeface="字魂59号-创粗黑" panose="00000500000000000000" pitchFamily="2" charset="-122"/>
                <a:ea typeface="宋体" panose="02010600030101010101" pitchFamily="2" charset="-122"/>
              </a:rPr>
              <a:pPr/>
              <a:t>2</a:t>
            </a:fld>
            <a:endParaRPr lang="zh-CN" altLang="en-US" sz="1200" dirty="0">
              <a:latin typeface="字魂59号-创粗黑" panose="00000500000000000000" pitchFamily="2" charset="-122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324664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33352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C696AF-5CD0-415F-AD21-70E4FF4D7D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DF77AF-3072-4CBE-893C-5DFAAD6195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C53AC0-2417-458F-B9D9-6270D9E444D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0ADAA04-CCFE-47B6-9425-F683FA35616E}" type="datetimeFigureOut">
              <a:rPr lang="en-US" smtClean="0"/>
              <a:t>9/24/2022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7A820E-D9E6-4BFE-93BE-74AFF7442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8D04B1-0532-496E-B253-632C93095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E7F9865-8E16-42CD-A499-3871172F08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6024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97D342-C280-4C9B-97F6-9F85EFC7F0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4DDC8B-5C5F-434F-B7EA-EB69CA04E7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80BBB0-B847-4330-859C-2C05339B1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0ADAA04-CCFE-47B6-9425-F683FA35616E}" type="datetimeFigureOut">
              <a:rPr lang="en-US" smtClean="0"/>
              <a:t>9/24/2022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FB3039-9EB0-4AAC-A184-58BFAEE52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3C8F40-754D-4526-B70E-8A52DEB16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E7F9865-8E16-42CD-A499-3871172F08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1553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656E894-A21F-48E8-BE13-F557EDE93BB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EF5435E-8C01-4718-9A7E-F4AA1AC332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8E4EA9-DC78-4FBB-9C26-71A7256FDFF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0ADAA04-CCFE-47B6-9425-F683FA35616E}" type="datetimeFigureOut">
              <a:rPr lang="en-US" smtClean="0"/>
              <a:t>9/24/2022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99D7B1-31D5-41AC-8DC3-9350E4CB2F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421E25-9917-4645-B86E-C48E975CE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E7F9865-8E16-42CD-A499-3871172F08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838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8FF142-F99B-465D-9A22-5C182E6299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5E108C-89CA-4E7F-BD3C-A63A005231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102D13-5F6B-454A-BD2B-C7F3247796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0ADAA04-CCFE-47B6-9425-F683FA35616E}" type="datetimeFigureOut">
              <a:rPr lang="en-US" smtClean="0"/>
              <a:t>9/24/2022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4B892B-4E24-44F9-8EAC-C9C36CEDC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98B25A-5A48-4D5C-85B3-988B0D1B21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E7F9865-8E16-42CD-A499-3871172F08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5912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1F7AE6-86EE-448C-A8FF-95F251FC3D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29CB8C-F96D-4AF2-BAC4-E29844BF35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A31E4F-EBB7-4EA1-A0AC-C16D7DD822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0ADAA04-CCFE-47B6-9425-F683FA35616E}" type="datetimeFigureOut">
              <a:rPr lang="en-US" smtClean="0"/>
              <a:t>9/24/2022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5383AE-B82B-4857-A95F-AF20115CF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F65347-78BC-4D03-A4AA-766B4FAA5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E7F9865-8E16-42CD-A499-3871172F08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3786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2258E-A6DA-413D-B1D4-ABEE799715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9BC025-6C2D-4136-B2F7-D2599F1CE2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998826-6BE1-4158-95E4-67A76B6BE6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F90282-4985-4EE2-A9C1-2C167EDC2C0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0ADAA04-CCFE-47B6-9425-F683FA35616E}" type="datetimeFigureOut">
              <a:rPr lang="en-US" smtClean="0"/>
              <a:t>9/24/2022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CFF788-9079-4EC6-A36B-4E9A23DF7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074CFD-EF1D-4205-8FB4-7A9DA13E9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E7F9865-8E16-42CD-A499-3871172F08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9001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E99809-48BC-4B39-9D5F-A34F1BD72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EC1E95-D8AC-4369-8381-48FBEFA4B9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DAD289-3E69-49C5-BA8E-FBEE24790C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F237FB1-A9E1-49CC-B850-55268A5F1B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2FFB163-F60A-433D-89B6-55666A73BD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33201F8-BB76-445E-8B11-9EBF1D32852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0ADAA04-CCFE-47B6-9425-F683FA35616E}" type="datetimeFigureOut">
              <a:rPr lang="en-US" smtClean="0"/>
              <a:t>9/24/2022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2358CBB-F393-455E-8AA0-9BD0A2AA62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A743354-326B-4FB6-B2B0-130AC9D5F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E7F9865-8E16-42CD-A499-3871172F08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252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E3BE50-06F3-402C-B751-D004F8B0A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17C67D9-62E4-48BB-A37B-AC1665E151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0ADAA04-CCFE-47B6-9425-F683FA35616E}" type="datetimeFigureOut">
              <a:rPr lang="en-US" smtClean="0"/>
              <a:t>9/24/2022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075A95-08C9-416C-8161-7E6CFD520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63A7535-F146-4726-B720-641119AB0A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E7F9865-8E16-42CD-A499-3871172F08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144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0FCF3C4-9E1C-4B52-BDA9-09AEC0E2A5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0ADAA04-CCFE-47B6-9425-F683FA35616E}" type="datetimeFigureOut">
              <a:rPr lang="en-US" smtClean="0"/>
              <a:t>9/24/2022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3C0745F-40BA-4175-B7AB-CF6FA59D9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E62C14-EE29-44FD-A3FA-3D13EE23E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E7F9865-8E16-42CD-A499-3871172F08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6848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213BAB-7701-4C89-BB19-7A1E5F9BA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882582-56B9-4510-BE2A-10D4AF343E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231A95-01D0-494F-B17D-DBB3C054B5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8D0E35-8BC6-4B32-B417-764CFC16CCC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0ADAA04-CCFE-47B6-9425-F683FA35616E}" type="datetimeFigureOut">
              <a:rPr lang="en-US" smtClean="0"/>
              <a:t>9/24/2022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7291DA-4CF3-4227-87CD-AADB9A20D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DA826F-FD53-4D98-80D7-B187468C00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E7F9865-8E16-42CD-A499-3871172F08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642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25B84F-365D-4883-B674-638CCDB76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8ECDBB8-52A8-4372-BB5C-180B597FA2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53920F-F8D9-45D9-8277-4A75E39730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68A343-C34E-4DEB-9B3D-FE618F6428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0ADAA04-CCFE-47B6-9425-F683FA35616E}" type="datetimeFigureOut">
              <a:rPr lang="en-US" smtClean="0"/>
              <a:t>9/24/2022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777AD1-4BFA-4462-9BCF-FD1BFD379B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34DEF3-3C4F-45FA-B687-188195BCB3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E7F9865-8E16-42CD-A499-3871172F08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098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microsoft.com/office/2007/relationships/hdphoto" Target="../media/hdphoto2.wdp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Whiteboard&#10;&#10;Description automatically generated with low confidence">
            <a:extLst>
              <a:ext uri="{FF2B5EF4-FFF2-40B4-BE49-F238E27FC236}">
                <a16:creationId xmlns:a16="http://schemas.microsoft.com/office/drawing/2014/main" id="{050CC39A-0E2D-488D-A750-87025E4432B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245"/>
            <a:ext cx="12192000" cy="6837511"/>
          </a:xfrm>
          <a:prstGeom prst="rect">
            <a:avLst/>
          </a:prstGeom>
        </p:spPr>
      </p:pic>
      <p:pic>
        <p:nvPicPr>
          <p:cNvPr id="13" name="Picture 12" descr="A blue bird with a yellow beak&#10;&#10;Description automatically generated with low confidence">
            <a:extLst>
              <a:ext uri="{FF2B5EF4-FFF2-40B4-BE49-F238E27FC236}">
                <a16:creationId xmlns:a16="http://schemas.microsoft.com/office/drawing/2014/main" id="{6FAEB9B0-94AE-4CF5-8966-345D45AAC3C3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2044" b="99046" l="1064" r="97518">
                        <a14:foregroundMark x1="27305" y1="7629" x2="27660" y2="6403"/>
                        <a14:foregroundMark x1="36170" y1="6131" x2="36170" y2="6131"/>
                        <a14:foregroundMark x1="26596" y1="2044" x2="26596" y2="2044"/>
                        <a14:foregroundMark x1="9220" y1="30381" x2="9220" y2="30381"/>
                        <a14:foregroundMark x1="34220" y1="24251" x2="34220" y2="24251"/>
                        <a14:foregroundMark x1="36702" y1="23569" x2="36702" y2="23569"/>
                        <a14:foregroundMark x1="37234" y1="24251" x2="37234" y2="24251"/>
                        <a14:foregroundMark x1="36525" y1="22752" x2="36525" y2="22752"/>
                        <a14:foregroundMark x1="35461" y1="24796" x2="34929" y2="22207"/>
                        <a14:foregroundMark x1="56915" y1="20300" x2="59220" y2="28883"/>
                        <a14:foregroundMark x1="59220" y1="28883" x2="59220" y2="28883"/>
                        <a14:foregroundMark x1="57447" y1="19619" x2="59043" y2="28747"/>
                        <a14:foregroundMark x1="59043" y1="28747" x2="59752" y2="29973"/>
                        <a14:foregroundMark x1="61348" y1="20708" x2="61879" y2="29155"/>
                        <a14:foregroundMark x1="61879" y1="29155" x2="61879" y2="29155"/>
                        <a14:foregroundMark x1="92199" y1="37466" x2="92199" y2="37466"/>
                        <a14:foregroundMark x1="97872" y1="43324" x2="97872" y2="43324"/>
                        <a14:foregroundMark x1="9220" y1="64169" x2="9220" y2="64169"/>
                        <a14:foregroundMark x1="4965" y1="62125" x2="4965" y2="62125"/>
                        <a14:foregroundMark x1="3369" y1="69755" x2="3369" y2="69755"/>
                        <a14:foregroundMark x1="1418" y1="81471" x2="1418" y2="81471"/>
                        <a14:foregroundMark x1="27128" y1="95232" x2="27128" y2="95232"/>
                        <a14:foregroundMark x1="29255" y1="99046" x2="29255" y2="99046"/>
                        <a14:foregroundMark x1="38298" y1="27929" x2="38298" y2="279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53800" flipH="1">
            <a:off x="10779061" y="-11176"/>
            <a:ext cx="1229592" cy="1383844"/>
          </a:xfrm>
          <a:prstGeom prst="rect">
            <a:avLst/>
          </a:prstGeom>
        </p:spPr>
      </p:pic>
      <p:pic>
        <p:nvPicPr>
          <p:cNvPr id="14" name="Picture 13" descr="A picture containing clipart&#10;&#10;Description automatically generated">
            <a:extLst>
              <a:ext uri="{FF2B5EF4-FFF2-40B4-BE49-F238E27FC236}">
                <a16:creationId xmlns:a16="http://schemas.microsoft.com/office/drawing/2014/main" id="{817E0079-F6A5-4314-89B4-5ABFAC0823A3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5000" b="93667" l="2000" r="97556">
                        <a14:foregroundMark x1="33556" y1="5333" x2="33556" y2="5333"/>
                        <a14:foregroundMark x1="36000" y1="19667" x2="36000" y2="19667"/>
                        <a14:foregroundMark x1="47111" y1="19667" x2="47111" y2="19667"/>
                        <a14:foregroundMark x1="87333" y1="47000" x2="87333" y2="47000"/>
                        <a14:foregroundMark x1="91556" y1="44667" x2="91556" y2="44667"/>
                        <a14:foregroundMark x1="92000" y1="53667" x2="92000" y2="53667"/>
                        <a14:foregroundMark x1="93556" y1="65000" x2="93556" y2="65000"/>
                        <a14:foregroundMark x1="96444" y1="59000" x2="96444" y2="59000"/>
                        <a14:foregroundMark x1="86000" y1="93667" x2="86000" y2="93667"/>
                        <a14:foregroundMark x1="90889" y1="92333" x2="90889" y2="92333"/>
                        <a14:foregroundMark x1="8889" y1="63667" x2="8889" y2="63667"/>
                        <a14:foregroundMark x1="2222" y1="60667" x2="2222" y2="60667"/>
                        <a14:foregroundMark x1="81778" y1="73333" x2="81778" y2="73333"/>
                        <a14:foregroundMark x1="84000" y1="54333" x2="84000" y2="54333"/>
                        <a14:foregroundMark x1="97556" y1="65667" x2="97556" y2="65667"/>
                        <a14:foregroundMark x1="84000" y1="54333" x2="84000" y2="54333"/>
                        <a14:foregroundMark x1="88000" y1="50667" x2="88000" y2="50667"/>
                        <a14:foregroundMark x1="85333" y1="52333" x2="85333" y2="52333"/>
                        <a14:foregroundMark x1="82444" y1="54333" x2="86889" y2="50667"/>
                        <a14:foregroundMark x1="90044" y1="61333" x2="91556" y2="62667"/>
                        <a14:foregroundMark x1="88998" y1="60410" x2="90044" y2="61333"/>
                        <a14:foregroundMark x1="86705" y1="58387" x2="87866" y2="59411"/>
                        <a14:foregroundMark x1="84000" y1="56000" x2="85573" y2="57388"/>
                        <a14:foregroundMark x1="91085" y1="61333" x2="93556" y2="62667"/>
                        <a14:foregroundMark x1="89068" y1="60244" x2="91085" y2="61333"/>
                        <a14:foregroundMark x1="86504" y1="58859" x2="87803" y2="59560"/>
                        <a14:foregroundMark x1="82444" y1="56667" x2="85239" y2="58176"/>
                        <a14:foregroundMark x1="70222" y1="75667" x2="82444" y2="86333"/>
                        <a14:foregroundMark x1="73333" y1="75000" x2="80889" y2="73333"/>
                        <a14:foregroundMark x1="46000" y1="22667" x2="46000" y2="22667"/>
                        <a14:foregroundMark x1="44000" y1="17333" x2="44667" y2="24333"/>
                        <a14:backgroundMark x1="86889" y1="65667" x2="86889" y2="65667"/>
                        <a14:backgroundMark x1="88444" y1="61333" x2="88444" y2="61333"/>
                        <a14:backgroundMark x1="84889" y1="59000" x2="86444" y2="59000"/>
                        <a14:backgroundMark x1="89333" y1="63667" x2="89333" y2="63667"/>
                        <a14:backgroundMark x1="87333" y1="60667" x2="88889" y2="60667"/>
                        <a14:backgroundMark x1="91556" y1="61333" x2="91556" y2="61333"/>
                        <a14:backgroundMark x1="90000" y1="62667" x2="90000" y2="62667"/>
                        <a14:backgroundMark x1="88889" y1="62667" x2="88889" y2="62667"/>
                        <a14:backgroundMark x1="88889" y1="62667" x2="88889" y2="62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2810" y="-101586"/>
            <a:ext cx="2121569" cy="1860263"/>
          </a:xfrm>
          <a:prstGeom prst="rect">
            <a:avLst/>
          </a:prstGeom>
        </p:spPr>
      </p:pic>
      <p:sp>
        <p:nvSpPr>
          <p:cNvPr id="16" name="Down Ribbon 1">
            <a:extLst>
              <a:ext uri="{FF2B5EF4-FFF2-40B4-BE49-F238E27FC236}">
                <a16:creationId xmlns:a16="http://schemas.microsoft.com/office/drawing/2014/main" id="{708F12B3-DE47-4799-B316-38B7167B4243}"/>
              </a:ext>
            </a:extLst>
          </p:cNvPr>
          <p:cNvSpPr/>
          <p:nvPr userDrawn="1"/>
        </p:nvSpPr>
        <p:spPr>
          <a:xfrm>
            <a:off x="1214652" y="345360"/>
            <a:ext cx="9703558" cy="966373"/>
          </a:xfrm>
          <a:prstGeom prst="ribbon">
            <a:avLst>
              <a:gd name="adj1" fmla="val 16667"/>
              <a:gd name="adj2" fmla="val 67970"/>
            </a:avLst>
          </a:prstGeom>
          <a:solidFill>
            <a:srgbClr val="0066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" name="TextBox 4">
            <a:extLst>
              <a:ext uri="{FF2B5EF4-FFF2-40B4-BE49-F238E27FC236}">
                <a16:creationId xmlns:a16="http://schemas.microsoft.com/office/drawing/2014/main" id="{632B3CF3-7004-8F62-ECF8-739918477AEE}"/>
              </a:ext>
            </a:extLst>
          </p:cNvPr>
          <p:cNvSpPr txBox="1"/>
          <p:nvPr userDrawn="1"/>
        </p:nvSpPr>
        <p:spPr>
          <a:xfrm>
            <a:off x="4791181" y="6002923"/>
            <a:ext cx="29946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Gv: Hoàng Thị Hằng</a:t>
            </a:r>
          </a:p>
        </p:txBody>
      </p:sp>
    </p:spTree>
    <p:extLst>
      <p:ext uri="{BB962C8B-B14F-4D97-AF65-F5344CB8AC3E}">
        <p14:creationId xmlns:p14="http://schemas.microsoft.com/office/powerpoint/2010/main" val="3967514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gif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.gif"/><Relationship Id="rId2" Type="http://schemas.microsoft.com/office/2007/relationships/media" Target="../media/media4.mp3"/><Relationship Id="rId1" Type="http://schemas.openxmlformats.org/officeDocument/2006/relationships/audio" Target="NULL" TargetMode="External"/><Relationship Id="rId6" Type="http://schemas.openxmlformats.org/officeDocument/2006/relationships/image" Target="../media/image9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.gif"/><Relationship Id="rId2" Type="http://schemas.microsoft.com/office/2007/relationships/media" Target="../media/media5.mp3"/><Relationship Id="rId1" Type="http://schemas.openxmlformats.org/officeDocument/2006/relationships/audio" Target="NULL" TargetMode="External"/><Relationship Id="rId6" Type="http://schemas.openxmlformats.org/officeDocument/2006/relationships/image" Target="../media/image9.png"/><Relationship Id="rId5" Type="http://schemas.openxmlformats.org/officeDocument/2006/relationships/image" Target="../media/image19.pn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.gif"/><Relationship Id="rId2" Type="http://schemas.microsoft.com/office/2007/relationships/media" Target="../media/media6.mp3"/><Relationship Id="rId1" Type="http://schemas.openxmlformats.org/officeDocument/2006/relationships/audio" Target="NULL" TargetMode="External"/><Relationship Id="rId6" Type="http://schemas.openxmlformats.org/officeDocument/2006/relationships/image" Target="../media/image9.png"/><Relationship Id="rId5" Type="http://schemas.openxmlformats.org/officeDocument/2006/relationships/image" Target="../media/image19.pn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.gif"/><Relationship Id="rId2" Type="http://schemas.microsoft.com/office/2007/relationships/media" Target="../media/media4.mp3"/><Relationship Id="rId1" Type="http://schemas.openxmlformats.org/officeDocument/2006/relationships/audio" Target="NULL" TargetMode="External"/><Relationship Id="rId6" Type="http://schemas.openxmlformats.org/officeDocument/2006/relationships/image" Target="../media/image9.png"/><Relationship Id="rId5" Type="http://schemas.openxmlformats.org/officeDocument/2006/relationships/image" Target="../media/image19.png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.gif"/><Relationship Id="rId2" Type="http://schemas.microsoft.com/office/2007/relationships/media" Target="../media/media7.mp3"/><Relationship Id="rId1" Type="http://schemas.openxmlformats.org/officeDocument/2006/relationships/audio" Target="NULL" TargetMode="External"/><Relationship Id="rId6" Type="http://schemas.openxmlformats.org/officeDocument/2006/relationships/image" Target="../media/image9.png"/><Relationship Id="rId5" Type="http://schemas.openxmlformats.org/officeDocument/2006/relationships/image" Target="../media/image19.png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.gif"/><Relationship Id="rId2" Type="http://schemas.microsoft.com/office/2007/relationships/media" Target="../media/media8.mp3"/><Relationship Id="rId1" Type="http://schemas.openxmlformats.org/officeDocument/2006/relationships/audio" Target="NULL" TargetMode="External"/><Relationship Id="rId6" Type="http://schemas.openxmlformats.org/officeDocument/2006/relationships/image" Target="../media/image9.png"/><Relationship Id="rId5" Type="http://schemas.openxmlformats.org/officeDocument/2006/relationships/image" Target="../media/image19.png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png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19.png"/><Relationship Id="rId5" Type="http://schemas.microsoft.com/office/2007/relationships/hdphoto" Target="../media/hdphoto3.wdp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3.mp4"/><Relationship Id="rId1" Type="http://schemas.openxmlformats.org/officeDocument/2006/relationships/video" Target="NULL" TargetMode="External"/><Relationship Id="rId5" Type="http://schemas.openxmlformats.org/officeDocument/2006/relationships/image" Target="../media/image8.gif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8.gif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0.mp3"/><Relationship Id="rId1" Type="http://schemas.openxmlformats.org/officeDocument/2006/relationships/audio" Target="NULL" TargetMode="External"/><Relationship Id="rId6" Type="http://schemas.openxmlformats.org/officeDocument/2006/relationships/image" Target="../media/image8.gif"/><Relationship Id="rId5" Type="http://schemas.openxmlformats.org/officeDocument/2006/relationships/image" Target="../media/image9.png"/><Relationship Id="rId4" Type="http://schemas.openxmlformats.org/officeDocument/2006/relationships/image" Target="../media/image20.jpeg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3.png"/><Relationship Id="rId2" Type="http://schemas.microsoft.com/office/2007/relationships/media" Target="../media/media4.mp3"/><Relationship Id="rId1" Type="http://schemas.openxmlformats.org/officeDocument/2006/relationships/audio" Target="NULL" TargetMode="Externa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9.png"/><Relationship Id="rId9" Type="http://schemas.openxmlformats.org/officeDocument/2006/relationships/image" Target="../media/image8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png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19.png"/><Relationship Id="rId5" Type="http://schemas.microsoft.com/office/2007/relationships/hdphoto" Target="../media/hdphoto3.wdp"/><Relationship Id="rId4" Type="http://schemas.openxmlformats.org/officeDocument/2006/relationships/image" Target="../media/image18.png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13" Type="http://schemas.openxmlformats.org/officeDocument/2006/relationships/image" Target="../media/image8.gif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5.png"/><Relationship Id="rId12" Type="http://schemas.openxmlformats.org/officeDocument/2006/relationships/image" Target="../media/image9.png"/><Relationship Id="rId2" Type="http://schemas.microsoft.com/office/2007/relationships/media" Target="../media/media10.mp3"/><Relationship Id="rId1" Type="http://schemas.openxmlformats.org/officeDocument/2006/relationships/audio" Target="NULL" TargetMode="External"/><Relationship Id="rId6" Type="http://schemas.microsoft.com/office/2007/relationships/hdphoto" Target="../media/hdphoto5.wdp"/><Relationship Id="rId11" Type="http://schemas.microsoft.com/office/2007/relationships/hdphoto" Target="../media/hdphoto7.wdp"/><Relationship Id="rId5" Type="http://schemas.openxmlformats.org/officeDocument/2006/relationships/image" Target="../media/image24.png"/><Relationship Id="rId10" Type="http://schemas.openxmlformats.org/officeDocument/2006/relationships/image" Target="../media/image27.png"/><Relationship Id="rId4" Type="http://schemas.openxmlformats.org/officeDocument/2006/relationships/image" Target="../media/image20.jpeg"/><Relationship Id="rId9" Type="http://schemas.openxmlformats.org/officeDocument/2006/relationships/image" Target="../media/image2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gi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3.mp4"/><Relationship Id="rId1" Type="http://schemas.openxmlformats.org/officeDocument/2006/relationships/video" Target="NULL" TargetMode="External"/><Relationship Id="rId5" Type="http://schemas.openxmlformats.org/officeDocument/2006/relationships/image" Target="../media/image8.gif"/><Relationship Id="rId4" Type="http://schemas.openxmlformats.org/officeDocument/2006/relationships/image" Target="../media/image17.png"/></Relationships>
</file>

<file path=ppt/slides/_rels/slide27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2.png"/><Relationship Id="rId7" Type="http://schemas.openxmlformats.org/officeDocument/2006/relationships/image" Target="../media/image1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media" Target="../media/media2.wma"/><Relationship Id="rId1" Type="http://schemas.openxmlformats.org/officeDocument/2006/relationships/audio" Target="NULL" TargetMode="External"/><Relationship Id="rId5" Type="http://schemas.openxmlformats.org/officeDocument/2006/relationships/image" Target="../media/image8.gif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gif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3.mp4"/><Relationship Id="rId1" Type="http://schemas.openxmlformats.org/officeDocument/2006/relationships/video" Target="NULL" TargetMode="External"/><Relationship Id="rId5" Type="http://schemas.openxmlformats.org/officeDocument/2006/relationships/image" Target="../media/image8.gif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文本框 5">
            <a:extLst>
              <a:ext uri="{FF2B5EF4-FFF2-40B4-BE49-F238E27FC236}">
                <a16:creationId xmlns:a16="http://schemas.microsoft.com/office/drawing/2014/main" id="{7EA03D1A-BFAF-40AB-B4AE-880125F6B7F0}"/>
              </a:ext>
            </a:extLst>
          </p:cNvPr>
          <p:cNvSpPr txBox="1"/>
          <p:nvPr/>
        </p:nvSpPr>
        <p:spPr>
          <a:xfrm>
            <a:off x="4934425" y="1993117"/>
            <a:ext cx="207781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3200" b="1">
                <a:solidFill>
                  <a:srgbClr val="000099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CHỦ ĐỀ 4</a:t>
            </a:r>
            <a:endParaRPr lang="en-US" altLang="zh-CN" sz="3200" b="1" dirty="0">
              <a:solidFill>
                <a:srgbClr val="000099"/>
              </a:solidFill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  <p:sp>
        <p:nvSpPr>
          <p:cNvPr id="10" name="Down Ribbon 1">
            <a:extLst>
              <a:ext uri="{FF2B5EF4-FFF2-40B4-BE49-F238E27FC236}">
                <a16:creationId xmlns:a16="http://schemas.microsoft.com/office/drawing/2014/main" id="{79890852-9B15-379D-E885-2D3F78C53D60}"/>
              </a:ext>
            </a:extLst>
          </p:cNvPr>
          <p:cNvSpPr/>
          <p:nvPr/>
        </p:nvSpPr>
        <p:spPr>
          <a:xfrm>
            <a:off x="1457861" y="205736"/>
            <a:ext cx="8991600" cy="966373"/>
          </a:xfrm>
          <a:prstGeom prst="ribbon">
            <a:avLst>
              <a:gd name="adj1" fmla="val 16667"/>
              <a:gd name="adj2" fmla="val 67970"/>
            </a:avLst>
          </a:prstGeom>
          <a:solidFill>
            <a:srgbClr val="0066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3" name="文本框 17">
            <a:extLst>
              <a:ext uri="{FF2B5EF4-FFF2-40B4-BE49-F238E27FC236}">
                <a16:creationId xmlns:a16="http://schemas.microsoft.com/office/drawing/2014/main" id="{4B539454-C825-B602-F03C-D568DD395829}"/>
              </a:ext>
            </a:extLst>
          </p:cNvPr>
          <p:cNvSpPr txBox="1"/>
          <p:nvPr/>
        </p:nvSpPr>
        <p:spPr>
          <a:xfrm>
            <a:off x="2859831" y="408266"/>
            <a:ext cx="61733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CHÀO MỪNG </a:t>
            </a:r>
            <a:r>
              <a:rPr lang="en-US" sz="20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CÁC CON HỌC SINH ĐẾN VỚI CHƯƠNG TRÌNH ÂM NHẠC LỚP 3</a:t>
            </a:r>
            <a:endParaRPr lang="vi-VN" sz="2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文本框 7">
            <a:extLst>
              <a:ext uri="{FF2B5EF4-FFF2-40B4-BE49-F238E27FC236}">
                <a16:creationId xmlns:a16="http://schemas.microsoft.com/office/drawing/2014/main" id="{18B66F9A-F6AD-0D95-14CF-FBC5BDA485CA}"/>
              </a:ext>
            </a:extLst>
          </p:cNvPr>
          <p:cNvSpPr txBox="1"/>
          <p:nvPr/>
        </p:nvSpPr>
        <p:spPr>
          <a:xfrm>
            <a:off x="3999743" y="2674262"/>
            <a:ext cx="39758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>
                <a:ln w="19050">
                  <a:solidFill>
                    <a:schemeClr val="bg1"/>
                  </a:solidFill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Alberta Heavy" panose="02040603050506020204" pitchFamily="18" charset="0"/>
                <a:ea typeface="站酷快乐体2016修订版" panose="02010600030101010101" pitchFamily="2" charset="-122"/>
              </a:rPr>
              <a:t>EM YÊU LÀN ĐIỆU DÂN CA</a:t>
            </a:r>
            <a:endParaRPr lang="zh-CN" altLang="en-US" sz="3600" dirty="0">
              <a:ln w="19050">
                <a:solidFill>
                  <a:schemeClr val="bg1"/>
                </a:solidFill>
              </a:ln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UTM Alberta Heavy" panose="02040603050506020204" pitchFamily="18" charset="0"/>
              <a:ea typeface="站酷快乐体2016修订版" panose="02010600030101010101" pitchFamily="2" charset="-122"/>
            </a:endParaRPr>
          </a:p>
        </p:txBody>
      </p:sp>
      <p:pic>
        <p:nvPicPr>
          <p:cNvPr id="2" name="Picture 2" descr="Quê hương">
            <a:extLst>
              <a:ext uri="{FF2B5EF4-FFF2-40B4-BE49-F238E27FC236}">
                <a16:creationId xmlns:a16="http://schemas.microsoft.com/office/drawing/2014/main" id="{D323BAE6-3371-5B7B-519A-AA5DF49B0C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3049" y="4207100"/>
            <a:ext cx="1517849" cy="129756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Picture 4" descr="Cảm nghĩ về dòng sông - Văn 7 (2 mẫu)">
            <a:extLst>
              <a:ext uri="{FF2B5EF4-FFF2-40B4-BE49-F238E27FC236}">
                <a16:creationId xmlns:a16="http://schemas.microsoft.com/office/drawing/2014/main" id="{7285249A-2FF6-D0DC-4190-C80D92BF3A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71525" flipH="1">
            <a:off x="2358462" y="1919369"/>
            <a:ext cx="1375627" cy="120796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030" name="Picture 6" descr="Việt Nam Quê Hương Tôi - HOITHANH.COM">
            <a:extLst>
              <a:ext uri="{FF2B5EF4-FFF2-40B4-BE49-F238E27FC236}">
                <a16:creationId xmlns:a16="http://schemas.microsoft.com/office/drawing/2014/main" id="{5834A639-0647-214B-C594-F486053F01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6302" y="3351305"/>
            <a:ext cx="1375627" cy="124658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4" name="Picture 10" descr="Tháng 9 Tây Bắc có gì? Khám phá mùa vàng vùng cao - MOTOGO">
            <a:extLst>
              <a:ext uri="{FF2B5EF4-FFF2-40B4-BE49-F238E27FC236}">
                <a16:creationId xmlns:a16="http://schemas.microsoft.com/office/drawing/2014/main" id="{A09EA2EC-0635-10ED-5AE0-9A0D09D9C4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3593" y="3874591"/>
            <a:ext cx="1539924" cy="129756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686324" y="5906349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409774" y="5906349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963405" y="5837174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531483" y="5860008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131096" y="5928119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230758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6" dur="34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41" fill="hold">
                                          <p:stCondLst>
                                            <p:cond delay="341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4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17" decel="50000" autoRev="1" fill="hold">
                                          <p:stCondLst>
                                            <p:cond delay="341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2" fill="hold">
                                          <p:stCondLst>
                                            <p:cond delay="64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1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1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6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1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9" dur="2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1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3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13" grpId="0"/>
      <p:bldP spid="2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987408-2489-8675-3F5E-5CD6A67EE85E}"/>
              </a:ext>
            </a:extLst>
          </p:cNvPr>
          <p:cNvSpPr txBox="1"/>
          <p:nvPr/>
        </p:nvSpPr>
        <p:spPr>
          <a:xfrm>
            <a:off x="3311235" y="603449"/>
            <a:ext cx="523701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600" b="1" dirty="0" err="1">
                <a:solidFill>
                  <a:srgbClr val="FFFF00"/>
                </a:solidFill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Đọc</a:t>
            </a:r>
            <a:r>
              <a:rPr lang="en-US" altLang="zh-CN" sz="3600" b="1" dirty="0">
                <a:solidFill>
                  <a:srgbClr val="FFFF00"/>
                </a:solidFill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err="1">
                <a:solidFill>
                  <a:srgbClr val="FFFF00"/>
                </a:solidFill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lời</a:t>
            </a:r>
            <a:r>
              <a:rPr lang="en-US" altLang="zh-CN" sz="3600" b="1">
                <a:solidFill>
                  <a:srgbClr val="FFFF00"/>
                </a:solidFill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ca</a:t>
            </a:r>
            <a:endParaRPr lang="en-US" altLang="zh-CN" sz="3600" b="1" dirty="0">
              <a:solidFill>
                <a:srgbClr val="FFFF00"/>
              </a:solidFill>
              <a:latin typeface="Times New Roman" panose="02020603050405020304" pitchFamily="18" charset="0"/>
              <a:ea typeface="inpin heiti" charset="-122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7E4D027-8F43-3250-DC0C-C1427BE34189}"/>
              </a:ext>
            </a:extLst>
          </p:cNvPr>
          <p:cNvSpPr txBox="1"/>
          <p:nvPr/>
        </p:nvSpPr>
        <p:spPr>
          <a:xfrm>
            <a:off x="4244963" y="1843895"/>
            <a:ext cx="5788764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>
                <a:solidFill>
                  <a:srgbClr val="181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 suối hoà tiếng lá rừng</a:t>
            </a:r>
            <a:endParaRPr lang="en-US" sz="2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600">
                <a:solidFill>
                  <a:srgbClr val="181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Núi non cao trập trùng.</a:t>
            </a:r>
            <a:endParaRPr lang="en-US" sz="26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600">
                <a:solidFill>
                  <a:srgbClr val="181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Âm vang nhạc rừng vang khắp buôn làng </a:t>
            </a:r>
          </a:p>
          <a:p>
            <a:r>
              <a:rPr lang="en-US" sz="2600">
                <a:solidFill>
                  <a:srgbClr val="181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Xôn xao bao lời ca.</a:t>
            </a:r>
            <a:endParaRPr lang="en-US" sz="26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600">
                <a:solidFill>
                  <a:srgbClr val="181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 tiếng đàn t’rưng reo</a:t>
            </a:r>
          </a:p>
          <a:p>
            <a:r>
              <a:rPr lang="en-US" sz="2600">
                <a:solidFill>
                  <a:srgbClr val="181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Kìa cánh chim bay ngập ngừng.</a:t>
            </a:r>
          </a:p>
          <a:p>
            <a:r>
              <a:rPr lang="en-US" sz="2600">
                <a:solidFill>
                  <a:srgbClr val="181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 nương chiều màu nắng đã phai dần</a:t>
            </a:r>
          </a:p>
          <a:p>
            <a:r>
              <a:rPr lang="en-US" sz="2600">
                <a:solidFill>
                  <a:srgbClr val="181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Mênh mang trong lòng ta.</a:t>
            </a:r>
            <a:endParaRPr lang="en-US" sz="2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600" dirty="0">
              <a:solidFill>
                <a:srgbClr val="181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F74A052-D205-9610-29E2-A376BFAE6ACB}"/>
              </a:ext>
            </a:extLst>
          </p:cNvPr>
          <p:cNvGrpSpPr/>
          <p:nvPr/>
        </p:nvGrpSpPr>
        <p:grpSpPr>
          <a:xfrm>
            <a:off x="2514482" y="1968702"/>
            <a:ext cx="1730481" cy="583648"/>
            <a:chOff x="465730" y="1151284"/>
            <a:chExt cx="1730481" cy="583648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BE3E7834-CFC6-CB24-A5C3-8966A50558F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394" b="57998"/>
            <a:stretch/>
          </p:blipFill>
          <p:spPr bwMode="auto">
            <a:xfrm>
              <a:off x="465730" y="1151284"/>
              <a:ext cx="1730481" cy="5836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9954D80-8295-48AC-F1BB-27CDF8D08AC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1950" y="1152815"/>
              <a:ext cx="1587239" cy="492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38" tIns="45719" rIns="91438" bIns="45719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sz="2600" b="1">
                  <a:solidFill>
                    <a:srgbClr val="1807F3"/>
                  </a:solidFill>
                  <a:latin typeface="Times New Roman" pitchFamily="18" charset="0"/>
                  <a:cs typeface="Times New Roman" pitchFamily="18" charset="0"/>
                </a:rPr>
                <a:t>Câu 1</a:t>
              </a:r>
              <a:endParaRPr lang="en-US" sz="2600" b="1" dirty="0">
                <a:solidFill>
                  <a:srgbClr val="1807F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B2FAB420-5A9E-7DC7-04DE-E9FCEB6C830D}"/>
              </a:ext>
            </a:extLst>
          </p:cNvPr>
          <p:cNvGrpSpPr/>
          <p:nvPr/>
        </p:nvGrpSpPr>
        <p:grpSpPr>
          <a:xfrm>
            <a:off x="2514482" y="3615741"/>
            <a:ext cx="1730481" cy="583648"/>
            <a:chOff x="465730" y="1151284"/>
            <a:chExt cx="1730481" cy="583648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A47D08B-40F5-9E06-E6B0-BC7C06E6609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394" b="57998"/>
            <a:stretch/>
          </p:blipFill>
          <p:spPr bwMode="auto">
            <a:xfrm>
              <a:off x="465730" y="1151284"/>
              <a:ext cx="1730481" cy="5836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B93891A-C8B5-5B30-99D7-BF5B62ECAC7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1950" y="1152815"/>
              <a:ext cx="1587239" cy="492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38" tIns="45719" rIns="91438" bIns="45719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sz="2600" b="1">
                  <a:solidFill>
                    <a:srgbClr val="1807F3"/>
                  </a:solidFill>
                  <a:latin typeface="Times New Roman" pitchFamily="18" charset="0"/>
                  <a:cs typeface="Times New Roman" pitchFamily="18" charset="0"/>
                </a:rPr>
                <a:t>Câu</a:t>
              </a:r>
              <a:r>
                <a:rPr lang="en-US" sz="2600" b="1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 3</a:t>
              </a:r>
              <a:endParaRPr lang="en-US" sz="2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D63FDC1E-16B3-79F2-C821-2BFDA7EF47EA}"/>
              </a:ext>
            </a:extLst>
          </p:cNvPr>
          <p:cNvGrpSpPr/>
          <p:nvPr/>
        </p:nvGrpSpPr>
        <p:grpSpPr>
          <a:xfrm>
            <a:off x="2514482" y="2845352"/>
            <a:ext cx="1730481" cy="583648"/>
            <a:chOff x="465730" y="1151284"/>
            <a:chExt cx="1730481" cy="583648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29818A5-E5BA-E009-0871-6AB0C7129D1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394" b="57998"/>
            <a:stretch/>
          </p:blipFill>
          <p:spPr bwMode="auto">
            <a:xfrm>
              <a:off x="465730" y="1151284"/>
              <a:ext cx="1730481" cy="5836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6E5EAE8-AC07-C0D4-8DE4-DD1699CBB96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1950" y="1152815"/>
              <a:ext cx="1587239" cy="492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38" tIns="45719" rIns="91438" bIns="45719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sz="2600" b="1">
                  <a:solidFill>
                    <a:srgbClr val="1807F3"/>
                  </a:solidFill>
                  <a:latin typeface="Times New Roman" pitchFamily="18" charset="0"/>
                  <a:cs typeface="Times New Roman" pitchFamily="18" charset="0"/>
                </a:rPr>
                <a:t>Câu </a:t>
              </a:r>
              <a:r>
                <a:rPr lang="en-US" sz="2600" b="1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en-US" sz="2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19530AC-927D-AA16-6BAB-F7D7C8BA4CA9}"/>
              </a:ext>
            </a:extLst>
          </p:cNvPr>
          <p:cNvGrpSpPr/>
          <p:nvPr/>
        </p:nvGrpSpPr>
        <p:grpSpPr>
          <a:xfrm>
            <a:off x="2497460" y="4386130"/>
            <a:ext cx="1730481" cy="583648"/>
            <a:chOff x="465730" y="1151284"/>
            <a:chExt cx="1730481" cy="583648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963E751F-4094-DCE6-6972-6E6F8C389A1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394" b="57998"/>
            <a:stretch/>
          </p:blipFill>
          <p:spPr bwMode="auto">
            <a:xfrm>
              <a:off x="465730" y="1151284"/>
              <a:ext cx="1730481" cy="5836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CD9FA27-B97F-8BDE-DC46-752046CD727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1950" y="1152815"/>
              <a:ext cx="1587239" cy="492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38" tIns="45719" rIns="91438" bIns="45719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sz="2600" b="1">
                  <a:solidFill>
                    <a:srgbClr val="1807F3"/>
                  </a:solidFill>
                  <a:latin typeface="Times New Roman" pitchFamily="18" charset="0"/>
                  <a:cs typeface="Times New Roman" pitchFamily="18" charset="0"/>
                </a:rPr>
                <a:t>Câu</a:t>
              </a:r>
              <a:r>
                <a:rPr lang="en-US" sz="2600" b="1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 4</a:t>
              </a:r>
              <a:endParaRPr lang="en-US" sz="2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6324" y="5906349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63405" y="5837174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31483" y="5860008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31096" y="5928119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40252" y="5845385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50296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987408-2489-8675-3F5E-5CD6A67EE85E}"/>
              </a:ext>
            </a:extLst>
          </p:cNvPr>
          <p:cNvSpPr txBox="1"/>
          <p:nvPr/>
        </p:nvSpPr>
        <p:spPr>
          <a:xfrm>
            <a:off x="3379722" y="603840"/>
            <a:ext cx="523701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600" b="1" dirty="0" err="1">
                <a:solidFill>
                  <a:srgbClr val="FFFF00"/>
                </a:solidFill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Đọc</a:t>
            </a:r>
            <a:r>
              <a:rPr lang="en-US" altLang="zh-CN" sz="3600" b="1" dirty="0">
                <a:solidFill>
                  <a:srgbClr val="FFFF00"/>
                </a:solidFill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err="1">
                <a:solidFill>
                  <a:srgbClr val="FFFF00"/>
                </a:solidFill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lời</a:t>
            </a:r>
            <a:r>
              <a:rPr lang="en-US" altLang="zh-CN" sz="3600" b="1">
                <a:solidFill>
                  <a:srgbClr val="FFFF00"/>
                </a:solidFill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ca theo tiết tấu</a:t>
            </a:r>
            <a:endParaRPr lang="en-US" altLang="zh-CN" sz="3600" b="1" dirty="0">
              <a:solidFill>
                <a:srgbClr val="FFFF00"/>
              </a:solidFill>
              <a:latin typeface="Times New Roman" panose="02020603050405020304" pitchFamily="18" charset="0"/>
              <a:ea typeface="inpin heiti" charset="-122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7E4D027-8F43-3250-DC0C-C1427BE34189}"/>
              </a:ext>
            </a:extLst>
          </p:cNvPr>
          <p:cNvSpPr txBox="1"/>
          <p:nvPr/>
        </p:nvSpPr>
        <p:spPr>
          <a:xfrm>
            <a:off x="3713018" y="1774736"/>
            <a:ext cx="5987537" cy="39395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>
                <a:solidFill>
                  <a:srgbClr val="181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 suối hoà tiếng lá</a:t>
            </a:r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2600">
                <a:solidFill>
                  <a:srgbClr val="181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rừng</a:t>
            </a:r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endParaRPr lang="en-US" sz="2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600">
                <a:solidFill>
                  <a:srgbClr val="181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Núi non cao trập trùng</a:t>
            </a:r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endParaRPr lang="en-US" sz="2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600">
                <a:solidFill>
                  <a:srgbClr val="181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Âm vang nhạc rừng vang khắp</a:t>
            </a:r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2600">
                <a:solidFill>
                  <a:srgbClr val="181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buôn làng</a:t>
            </a:r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2600">
                <a:solidFill>
                  <a:srgbClr val="181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600">
                <a:solidFill>
                  <a:srgbClr val="181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Xôn xao bao lời ca</a:t>
            </a:r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endParaRPr lang="en-US" sz="2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600">
                <a:solidFill>
                  <a:srgbClr val="181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 tiếng đàn t’rưng reo</a:t>
            </a:r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endParaRPr lang="en-US" sz="2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600">
                <a:solidFill>
                  <a:srgbClr val="181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Kìa</a:t>
            </a:r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2600">
                <a:solidFill>
                  <a:srgbClr val="181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cánh chim bay ngập ngừng</a:t>
            </a:r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endParaRPr lang="en-US" sz="2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600">
                <a:solidFill>
                  <a:srgbClr val="181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 nương chiều màu nắng đã</a:t>
            </a:r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2600">
                <a:solidFill>
                  <a:srgbClr val="181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phai dần</a:t>
            </a:r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endParaRPr lang="en-US" sz="2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600">
                <a:solidFill>
                  <a:srgbClr val="181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Mênh mang trong lòng ta</a:t>
            </a:r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endParaRPr lang="en-US" sz="2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600" dirty="0">
              <a:solidFill>
                <a:srgbClr val="181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F74A052-D205-9610-29E2-A376BFAE6ACB}"/>
              </a:ext>
            </a:extLst>
          </p:cNvPr>
          <p:cNvGrpSpPr/>
          <p:nvPr/>
        </p:nvGrpSpPr>
        <p:grpSpPr>
          <a:xfrm>
            <a:off x="2306657" y="1968702"/>
            <a:ext cx="1406361" cy="583648"/>
            <a:chOff x="465730" y="1151284"/>
            <a:chExt cx="1730481" cy="583648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BE3E7834-CFC6-CB24-A5C3-8966A50558F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394" b="57998"/>
            <a:stretch/>
          </p:blipFill>
          <p:spPr bwMode="auto">
            <a:xfrm>
              <a:off x="465730" y="1151284"/>
              <a:ext cx="1730481" cy="5836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9954D80-8295-48AC-F1BB-27CDF8D08AC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1950" y="1152815"/>
              <a:ext cx="1587239" cy="492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38" tIns="45719" rIns="91438" bIns="45719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sz="2600" b="1">
                  <a:solidFill>
                    <a:srgbClr val="1807F3"/>
                  </a:solidFill>
                  <a:latin typeface="Times New Roman" pitchFamily="18" charset="0"/>
                  <a:cs typeface="Times New Roman" pitchFamily="18" charset="0"/>
                </a:rPr>
                <a:t>Câu 1</a:t>
              </a:r>
              <a:endParaRPr lang="en-US" sz="2600" b="1" dirty="0">
                <a:solidFill>
                  <a:srgbClr val="1807F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B2FAB420-5A9E-7DC7-04DE-E9FCEB6C830D}"/>
              </a:ext>
            </a:extLst>
          </p:cNvPr>
          <p:cNvGrpSpPr/>
          <p:nvPr/>
        </p:nvGrpSpPr>
        <p:grpSpPr>
          <a:xfrm>
            <a:off x="2316557" y="3696166"/>
            <a:ext cx="1406361" cy="583648"/>
            <a:chOff x="465730" y="1151284"/>
            <a:chExt cx="1730481" cy="583648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A47D08B-40F5-9E06-E6B0-BC7C06E6609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394" b="57998"/>
            <a:stretch/>
          </p:blipFill>
          <p:spPr bwMode="auto">
            <a:xfrm>
              <a:off x="465730" y="1151284"/>
              <a:ext cx="1730481" cy="5836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B93891A-C8B5-5B30-99D7-BF5B62ECAC7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1950" y="1152815"/>
              <a:ext cx="1587239" cy="492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38" tIns="45719" rIns="91438" bIns="45719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sz="2600" b="1">
                  <a:solidFill>
                    <a:srgbClr val="1807F3"/>
                  </a:solidFill>
                  <a:latin typeface="Times New Roman" pitchFamily="18" charset="0"/>
                  <a:cs typeface="Times New Roman" pitchFamily="18" charset="0"/>
                </a:rPr>
                <a:t>Câu</a:t>
              </a:r>
              <a:r>
                <a:rPr lang="en-US" sz="2600" b="1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 3</a:t>
              </a:r>
              <a:endParaRPr lang="en-US" sz="2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D63FDC1E-16B3-79F2-C821-2BFDA7EF47EA}"/>
              </a:ext>
            </a:extLst>
          </p:cNvPr>
          <p:cNvGrpSpPr/>
          <p:nvPr/>
        </p:nvGrpSpPr>
        <p:grpSpPr>
          <a:xfrm>
            <a:off x="2306657" y="2845352"/>
            <a:ext cx="1406361" cy="583648"/>
            <a:chOff x="465730" y="1151284"/>
            <a:chExt cx="1730481" cy="583648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29818A5-E5BA-E009-0871-6AB0C7129D1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394" b="57998"/>
            <a:stretch/>
          </p:blipFill>
          <p:spPr bwMode="auto">
            <a:xfrm>
              <a:off x="465730" y="1151284"/>
              <a:ext cx="1730481" cy="5836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6E5EAE8-AC07-C0D4-8DE4-DD1699CBB96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1950" y="1152815"/>
              <a:ext cx="1587239" cy="492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38" tIns="45719" rIns="91438" bIns="45719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sz="2600" b="1">
                  <a:solidFill>
                    <a:srgbClr val="1807F3"/>
                  </a:solidFill>
                  <a:latin typeface="Times New Roman" pitchFamily="18" charset="0"/>
                  <a:cs typeface="Times New Roman" pitchFamily="18" charset="0"/>
                </a:rPr>
                <a:t>Câu </a:t>
              </a:r>
              <a:r>
                <a:rPr lang="en-US" sz="2600" b="1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en-US" sz="2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19530AC-927D-AA16-6BAB-F7D7C8BA4CA9}"/>
              </a:ext>
            </a:extLst>
          </p:cNvPr>
          <p:cNvGrpSpPr/>
          <p:nvPr/>
        </p:nvGrpSpPr>
        <p:grpSpPr>
          <a:xfrm>
            <a:off x="2292036" y="4545739"/>
            <a:ext cx="1406361" cy="583648"/>
            <a:chOff x="465730" y="1151284"/>
            <a:chExt cx="1730481" cy="583648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963E751F-4094-DCE6-6972-6E6F8C389A1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394" b="57998"/>
            <a:stretch/>
          </p:blipFill>
          <p:spPr bwMode="auto">
            <a:xfrm>
              <a:off x="465730" y="1151284"/>
              <a:ext cx="1730481" cy="5836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CD9FA27-B97F-8BDE-DC46-752046CD727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1950" y="1152815"/>
              <a:ext cx="1587239" cy="492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38" tIns="45719" rIns="91438" bIns="45719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sz="2600" b="1">
                  <a:solidFill>
                    <a:srgbClr val="1807F3"/>
                  </a:solidFill>
                  <a:latin typeface="Times New Roman" pitchFamily="18" charset="0"/>
                  <a:cs typeface="Times New Roman" pitchFamily="18" charset="0"/>
                </a:rPr>
                <a:t>Câu</a:t>
              </a:r>
              <a:r>
                <a:rPr lang="en-US" sz="2600" b="1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 4</a:t>
              </a:r>
              <a:endParaRPr lang="en-US" sz="2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6324" y="5906349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63405" y="5837174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31483" y="5860008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31096" y="5928119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40252" y="5845385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56007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1133461-9756-EFE5-1E9A-1A3FBEC36BCD}"/>
              </a:ext>
            </a:extLst>
          </p:cNvPr>
          <p:cNvGrpSpPr/>
          <p:nvPr/>
        </p:nvGrpSpPr>
        <p:grpSpPr>
          <a:xfrm>
            <a:off x="180109" y="1317697"/>
            <a:ext cx="11804073" cy="4639758"/>
            <a:chOff x="180109" y="1317697"/>
            <a:chExt cx="11873346" cy="4639758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4EF933C6-1FDA-FF0E-9766-9EB86C60879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0109" y="1317697"/>
              <a:ext cx="11873346" cy="4639758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7633964B-A070-7E6B-5709-058B983328F8}"/>
                </a:ext>
              </a:extLst>
            </p:cNvPr>
            <p:cNvSpPr txBox="1"/>
            <p:nvPr/>
          </p:nvSpPr>
          <p:spPr>
            <a:xfrm>
              <a:off x="2656800" y="1830803"/>
              <a:ext cx="6663927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3600" b="1" dirty="0" err="1">
                  <a:solidFill>
                    <a:srgbClr val="FF0000"/>
                  </a:solidFill>
                  <a:latin typeface="Times New Roman" panose="02020603050405020304" pitchFamily="18" charset="0"/>
                  <a:ea typeface="inpin heiti" charset="-122"/>
                  <a:cs typeface="Times New Roman" panose="02020603050405020304" pitchFamily="18" charset="0"/>
                </a:rPr>
                <a:t>Câu</a:t>
              </a:r>
              <a:r>
                <a:rPr lang="en-US" altLang="zh-CN" sz="3600" b="1" dirty="0">
                  <a:solidFill>
                    <a:srgbClr val="FF0000"/>
                  </a:solidFill>
                  <a:latin typeface="Times New Roman" panose="02020603050405020304" pitchFamily="18" charset="0"/>
                  <a:ea typeface="inpin heiti" charset="-122"/>
                  <a:cs typeface="Times New Roman" panose="02020603050405020304" pitchFamily="18" charset="0"/>
                </a:rPr>
                <a:t> 1</a:t>
              </a:r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00E93DE0-124C-1C3F-BD4C-ED9CB315DC59}"/>
              </a:ext>
            </a:extLst>
          </p:cNvPr>
          <p:cNvSpPr/>
          <p:nvPr/>
        </p:nvSpPr>
        <p:spPr>
          <a:xfrm>
            <a:off x="3616036" y="561798"/>
            <a:ext cx="4959928" cy="677108"/>
          </a:xfrm>
          <a:prstGeom prst="rect">
            <a:avLst/>
          </a:prstGeom>
          <a:noFill/>
        </p:spPr>
        <p:txBody>
          <a:bodyPr wrap="square" lIns="121920" tIns="60960" rIns="121920" bIns="60960">
            <a:spAutoFit/>
          </a:bodyPr>
          <a:lstStyle/>
          <a:p>
            <a:pPr algn="ctr"/>
            <a:r>
              <a:rPr lang="en-US" sz="3600" b="1">
                <a:ln w="18000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KIẾN THỨC MỚI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6D19084-81E2-AE8D-0295-DD9C8DE60A0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67" r="13348"/>
          <a:stretch/>
        </p:blipFill>
        <p:spPr>
          <a:xfrm rot="16200000">
            <a:off x="5189909" y="-1540574"/>
            <a:ext cx="1687497" cy="10155383"/>
          </a:xfrm>
          <a:prstGeom prst="rect">
            <a:avLst/>
          </a:prstGeom>
        </p:spPr>
      </p:pic>
      <p:pic>
        <p:nvPicPr>
          <p:cNvPr id="11" name="c1">
            <a:hlinkClick r:id="" action="ppaction://media"/>
            <a:extLst>
              <a:ext uri="{FF2B5EF4-FFF2-40B4-BE49-F238E27FC236}">
                <a16:creationId xmlns:a16="http://schemas.microsoft.com/office/drawing/2014/main" id="{DD803FAF-870F-B07F-6012-EA8B07C7F641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2236.0625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07782" y="4597100"/>
            <a:ext cx="609600" cy="6096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686324" y="5906349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963405" y="5837174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531483" y="5860008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131096" y="5928119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440252" y="5845385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31720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1133461-9756-EFE5-1E9A-1A3FBEC36BCD}"/>
              </a:ext>
            </a:extLst>
          </p:cNvPr>
          <p:cNvGrpSpPr/>
          <p:nvPr/>
        </p:nvGrpSpPr>
        <p:grpSpPr>
          <a:xfrm>
            <a:off x="180109" y="1317697"/>
            <a:ext cx="11804073" cy="4639758"/>
            <a:chOff x="180109" y="1317697"/>
            <a:chExt cx="11873346" cy="4639758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4EF933C6-1FDA-FF0E-9766-9EB86C60879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0109" y="1317697"/>
              <a:ext cx="11873346" cy="4639758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7633964B-A070-7E6B-5709-058B983328F8}"/>
                </a:ext>
              </a:extLst>
            </p:cNvPr>
            <p:cNvSpPr txBox="1"/>
            <p:nvPr/>
          </p:nvSpPr>
          <p:spPr>
            <a:xfrm>
              <a:off x="2656800" y="1830803"/>
              <a:ext cx="6663927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3600" b="1" err="1">
                  <a:solidFill>
                    <a:srgbClr val="FF0000"/>
                  </a:solidFill>
                  <a:latin typeface="Times New Roman" panose="02020603050405020304" pitchFamily="18" charset="0"/>
                  <a:ea typeface="inpin heiti" charset="-122"/>
                  <a:cs typeface="Times New Roman" panose="02020603050405020304" pitchFamily="18" charset="0"/>
                </a:rPr>
                <a:t>Câu</a:t>
              </a:r>
              <a:r>
                <a:rPr lang="en-US" altLang="zh-CN" sz="3600" b="1">
                  <a:solidFill>
                    <a:srgbClr val="FF0000"/>
                  </a:solidFill>
                  <a:latin typeface="Times New Roman" panose="02020603050405020304" pitchFamily="18" charset="0"/>
                  <a:ea typeface="inpin heiti" charset="-122"/>
                  <a:cs typeface="Times New Roman" panose="02020603050405020304" pitchFamily="18" charset="0"/>
                </a:rPr>
                <a:t> 2</a:t>
              </a:r>
              <a:endParaRPr lang="en-US" altLang="zh-CN" sz="3600" b="1" dirty="0">
                <a:solidFill>
                  <a:srgbClr val="FF0000"/>
                </a:solidFill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00E93DE0-124C-1C3F-BD4C-ED9CB315DC59}"/>
              </a:ext>
            </a:extLst>
          </p:cNvPr>
          <p:cNvSpPr/>
          <p:nvPr/>
        </p:nvSpPr>
        <p:spPr>
          <a:xfrm>
            <a:off x="3616036" y="561798"/>
            <a:ext cx="4959928" cy="677108"/>
          </a:xfrm>
          <a:prstGeom prst="rect">
            <a:avLst/>
          </a:prstGeom>
          <a:noFill/>
        </p:spPr>
        <p:txBody>
          <a:bodyPr wrap="square" lIns="121920" tIns="60960" rIns="121920" bIns="60960">
            <a:spAutoFit/>
          </a:bodyPr>
          <a:lstStyle/>
          <a:p>
            <a:pPr algn="ctr"/>
            <a:r>
              <a:rPr lang="en-US" sz="3600" b="1">
                <a:ln w="18000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KIẾN THỨC MỚI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6D19084-81E2-AE8D-0295-DD9C8DE60A0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62" t="776" r="31408" b="-776"/>
          <a:stretch/>
        </p:blipFill>
        <p:spPr>
          <a:xfrm rot="16200000">
            <a:off x="5108195" y="-1638969"/>
            <a:ext cx="1864776" cy="10529452"/>
          </a:xfrm>
          <a:prstGeom prst="rect">
            <a:avLst/>
          </a:prstGeom>
        </p:spPr>
      </p:pic>
      <p:pic>
        <p:nvPicPr>
          <p:cNvPr id="4" name="c2">
            <a:hlinkClick r:id="" action="ppaction://media"/>
            <a:extLst>
              <a:ext uri="{FF2B5EF4-FFF2-40B4-BE49-F238E27FC236}">
                <a16:creationId xmlns:a16="http://schemas.microsoft.com/office/drawing/2014/main" id="{A11EFF35-EDE5-8E24-B234-DBDDC97D708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880.9375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448800" y="4774379"/>
            <a:ext cx="609600" cy="6096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686324" y="5906349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963405" y="5837174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531483" y="5860008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131096" y="5928119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440252" y="5845385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36248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2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1133461-9756-EFE5-1E9A-1A3FBEC36BCD}"/>
              </a:ext>
            </a:extLst>
          </p:cNvPr>
          <p:cNvGrpSpPr/>
          <p:nvPr/>
        </p:nvGrpSpPr>
        <p:grpSpPr>
          <a:xfrm>
            <a:off x="180109" y="1317697"/>
            <a:ext cx="11804073" cy="4639758"/>
            <a:chOff x="180109" y="1317697"/>
            <a:chExt cx="11873346" cy="4639758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4EF933C6-1FDA-FF0E-9766-9EB86C60879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0109" y="1317697"/>
              <a:ext cx="11873346" cy="4639758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7633964B-A070-7E6B-5709-058B983328F8}"/>
                </a:ext>
              </a:extLst>
            </p:cNvPr>
            <p:cNvSpPr txBox="1"/>
            <p:nvPr/>
          </p:nvSpPr>
          <p:spPr>
            <a:xfrm>
              <a:off x="2670735" y="1712973"/>
              <a:ext cx="6663927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3600" b="1" err="1">
                  <a:solidFill>
                    <a:srgbClr val="FF0000"/>
                  </a:solidFill>
                  <a:latin typeface="Times New Roman" panose="02020603050405020304" pitchFamily="18" charset="0"/>
                  <a:ea typeface="inpin heiti" charset="-122"/>
                  <a:cs typeface="Times New Roman" panose="02020603050405020304" pitchFamily="18" charset="0"/>
                </a:rPr>
                <a:t>Câu</a:t>
              </a:r>
              <a:r>
                <a:rPr lang="en-US" altLang="zh-CN" sz="3600" b="1">
                  <a:solidFill>
                    <a:srgbClr val="FF0000"/>
                  </a:solidFill>
                  <a:latin typeface="Times New Roman" panose="02020603050405020304" pitchFamily="18" charset="0"/>
                  <a:ea typeface="inpin heiti" charset="-122"/>
                  <a:cs typeface="Times New Roman" panose="02020603050405020304" pitchFamily="18" charset="0"/>
                </a:rPr>
                <a:t> 1, 2</a:t>
              </a:r>
              <a:endParaRPr lang="en-US" altLang="zh-CN" sz="3600" b="1" dirty="0">
                <a:solidFill>
                  <a:srgbClr val="FF0000"/>
                </a:solidFill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00E93DE0-124C-1C3F-BD4C-ED9CB315DC59}"/>
              </a:ext>
            </a:extLst>
          </p:cNvPr>
          <p:cNvSpPr/>
          <p:nvPr/>
        </p:nvSpPr>
        <p:spPr>
          <a:xfrm>
            <a:off x="3616036" y="561798"/>
            <a:ext cx="4959928" cy="677108"/>
          </a:xfrm>
          <a:prstGeom prst="rect">
            <a:avLst/>
          </a:prstGeom>
          <a:noFill/>
        </p:spPr>
        <p:txBody>
          <a:bodyPr wrap="square" lIns="121920" tIns="60960" rIns="121920" bIns="60960">
            <a:spAutoFit/>
          </a:bodyPr>
          <a:lstStyle/>
          <a:p>
            <a:pPr algn="ctr"/>
            <a:r>
              <a:rPr lang="en-US" sz="3600" b="1">
                <a:ln w="18000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KIẾN THỨC MỚI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6D19084-81E2-AE8D-0295-DD9C8DE60A0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62" r="16172"/>
          <a:stretch/>
        </p:blipFill>
        <p:spPr>
          <a:xfrm rot="16200000">
            <a:off x="4641272" y="-1080894"/>
            <a:ext cx="2881745" cy="10155383"/>
          </a:xfrm>
          <a:prstGeom prst="rect">
            <a:avLst/>
          </a:prstGeom>
        </p:spPr>
      </p:pic>
      <p:pic>
        <p:nvPicPr>
          <p:cNvPr id="4" name="c12">
            <a:hlinkClick r:id="" action="ppaction://media"/>
            <a:extLst>
              <a:ext uri="{FF2B5EF4-FFF2-40B4-BE49-F238E27FC236}">
                <a16:creationId xmlns:a16="http://schemas.microsoft.com/office/drawing/2014/main" id="{68D76BDE-2616-C5C0-A65A-14E9BA3B2B8D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5656.0625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09563" y="1749704"/>
            <a:ext cx="609600" cy="6096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686324" y="5906349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963405" y="5837174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531483" y="5860008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131096" y="5928119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440252" y="5845385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43615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1133461-9756-EFE5-1E9A-1A3FBEC36BCD}"/>
              </a:ext>
            </a:extLst>
          </p:cNvPr>
          <p:cNvGrpSpPr/>
          <p:nvPr/>
        </p:nvGrpSpPr>
        <p:grpSpPr>
          <a:xfrm>
            <a:off x="180109" y="1317697"/>
            <a:ext cx="11804073" cy="4639758"/>
            <a:chOff x="180109" y="1317697"/>
            <a:chExt cx="11873346" cy="4639758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4EF933C6-1FDA-FF0E-9766-9EB86C60879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0109" y="1317697"/>
              <a:ext cx="11873346" cy="4639758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7633964B-A070-7E6B-5709-058B983328F8}"/>
                </a:ext>
              </a:extLst>
            </p:cNvPr>
            <p:cNvSpPr txBox="1"/>
            <p:nvPr/>
          </p:nvSpPr>
          <p:spPr>
            <a:xfrm>
              <a:off x="2670735" y="1911591"/>
              <a:ext cx="6663927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3600" b="1" err="1">
                  <a:solidFill>
                    <a:srgbClr val="FF0000"/>
                  </a:solidFill>
                  <a:latin typeface="Times New Roman" panose="02020603050405020304" pitchFamily="18" charset="0"/>
                  <a:ea typeface="inpin heiti" charset="-122"/>
                  <a:cs typeface="Times New Roman" panose="02020603050405020304" pitchFamily="18" charset="0"/>
                </a:rPr>
                <a:t>Câu</a:t>
              </a:r>
              <a:r>
                <a:rPr lang="en-US" altLang="zh-CN" sz="3600" b="1">
                  <a:solidFill>
                    <a:srgbClr val="FF0000"/>
                  </a:solidFill>
                  <a:latin typeface="Times New Roman" panose="02020603050405020304" pitchFamily="18" charset="0"/>
                  <a:ea typeface="inpin heiti" charset="-122"/>
                  <a:cs typeface="Times New Roman" panose="02020603050405020304" pitchFamily="18" charset="0"/>
                </a:rPr>
                <a:t> 3</a:t>
              </a:r>
              <a:endParaRPr lang="en-US" altLang="zh-CN" sz="3600" b="1" dirty="0">
                <a:solidFill>
                  <a:srgbClr val="FF0000"/>
                </a:solidFill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00E93DE0-124C-1C3F-BD4C-ED9CB315DC59}"/>
              </a:ext>
            </a:extLst>
          </p:cNvPr>
          <p:cNvSpPr/>
          <p:nvPr/>
        </p:nvSpPr>
        <p:spPr>
          <a:xfrm>
            <a:off x="3616036" y="561798"/>
            <a:ext cx="4959928" cy="677108"/>
          </a:xfrm>
          <a:prstGeom prst="rect">
            <a:avLst/>
          </a:prstGeom>
          <a:noFill/>
        </p:spPr>
        <p:txBody>
          <a:bodyPr wrap="square" lIns="121920" tIns="60960" rIns="121920" bIns="60960">
            <a:spAutoFit/>
          </a:bodyPr>
          <a:lstStyle/>
          <a:p>
            <a:pPr algn="ctr"/>
            <a:r>
              <a:rPr lang="en-US" sz="3600" b="1">
                <a:ln w="18000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KIẾN THỨC MỚI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6D19084-81E2-AE8D-0295-DD9C8DE60A0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52" t="1117" r="47738" b="-1117"/>
          <a:stretch/>
        </p:blipFill>
        <p:spPr>
          <a:xfrm rot="16200000">
            <a:off x="5273708" y="-1327986"/>
            <a:ext cx="1762352" cy="10259292"/>
          </a:xfrm>
          <a:prstGeom prst="rect">
            <a:avLst/>
          </a:prstGeom>
        </p:spPr>
      </p:pic>
      <p:pic>
        <p:nvPicPr>
          <p:cNvPr id="5" name="c1">
            <a:hlinkClick r:id="" action="ppaction://media"/>
            <a:extLst>
              <a:ext uri="{FF2B5EF4-FFF2-40B4-BE49-F238E27FC236}">
                <a16:creationId xmlns:a16="http://schemas.microsoft.com/office/drawing/2014/main" id="{B3FBE700-F04B-3C8A-82B5-67DA1F30248A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2236.0625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93927" y="4740597"/>
            <a:ext cx="609600" cy="6096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686324" y="5906349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963405" y="5837174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531483" y="5860008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131096" y="5928119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440252" y="5845385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01138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1133461-9756-EFE5-1E9A-1A3FBEC36BCD}"/>
              </a:ext>
            </a:extLst>
          </p:cNvPr>
          <p:cNvGrpSpPr/>
          <p:nvPr/>
        </p:nvGrpSpPr>
        <p:grpSpPr>
          <a:xfrm>
            <a:off x="180109" y="1317697"/>
            <a:ext cx="11804073" cy="4639758"/>
            <a:chOff x="180109" y="1317697"/>
            <a:chExt cx="11873346" cy="4639758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4EF933C6-1FDA-FF0E-9766-9EB86C60879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0109" y="1317697"/>
              <a:ext cx="11873346" cy="4639758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7633964B-A070-7E6B-5709-058B983328F8}"/>
                </a:ext>
              </a:extLst>
            </p:cNvPr>
            <p:cNvSpPr txBox="1"/>
            <p:nvPr/>
          </p:nvSpPr>
          <p:spPr>
            <a:xfrm>
              <a:off x="2784818" y="1871953"/>
              <a:ext cx="6663927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3600" b="1">
                  <a:solidFill>
                    <a:srgbClr val="FF0000"/>
                  </a:solidFill>
                  <a:latin typeface="Times New Roman" panose="02020603050405020304" pitchFamily="18" charset="0"/>
                  <a:ea typeface="inpin heiti" charset="-122"/>
                  <a:cs typeface="Times New Roman" panose="02020603050405020304" pitchFamily="18" charset="0"/>
                </a:rPr>
                <a:t>Câu 4</a:t>
              </a:r>
              <a:endParaRPr lang="en-US" altLang="zh-CN" sz="3600" b="1" dirty="0">
                <a:solidFill>
                  <a:srgbClr val="FF0000"/>
                </a:solidFill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00E93DE0-124C-1C3F-BD4C-ED9CB315DC59}"/>
              </a:ext>
            </a:extLst>
          </p:cNvPr>
          <p:cNvSpPr/>
          <p:nvPr/>
        </p:nvSpPr>
        <p:spPr>
          <a:xfrm>
            <a:off x="3616036" y="561798"/>
            <a:ext cx="4959928" cy="677108"/>
          </a:xfrm>
          <a:prstGeom prst="rect">
            <a:avLst/>
          </a:prstGeom>
          <a:noFill/>
        </p:spPr>
        <p:txBody>
          <a:bodyPr wrap="square" lIns="121920" tIns="60960" rIns="121920" bIns="60960">
            <a:spAutoFit/>
          </a:bodyPr>
          <a:lstStyle/>
          <a:p>
            <a:pPr algn="ctr"/>
            <a:r>
              <a:rPr lang="en-US" sz="3600" b="1">
                <a:ln w="18000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KIẾN THỨC MỚI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6D19084-81E2-AE8D-0295-DD9C8DE60A0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90" t="1117" r="62973" b="-1117"/>
          <a:stretch/>
        </p:blipFill>
        <p:spPr>
          <a:xfrm rot="16200000">
            <a:off x="5299364" y="-1589810"/>
            <a:ext cx="1593272" cy="10259292"/>
          </a:xfrm>
          <a:prstGeom prst="rect">
            <a:avLst/>
          </a:prstGeom>
        </p:spPr>
      </p:pic>
      <p:pic>
        <p:nvPicPr>
          <p:cNvPr id="4" name="c4">
            <a:hlinkClick r:id="" action="ppaction://media"/>
            <a:extLst>
              <a:ext uri="{FF2B5EF4-FFF2-40B4-BE49-F238E27FC236}">
                <a16:creationId xmlns:a16="http://schemas.microsoft.com/office/drawing/2014/main" id="{F01331F6-7493-01DB-6E5F-E73DF1CE11A3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3158.9375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10800" y="4842163"/>
            <a:ext cx="609600" cy="6096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686324" y="5906349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963405" y="5837174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531483" y="5860008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131096" y="5928119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440252" y="5845385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84363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1133461-9756-EFE5-1E9A-1A3FBEC36BCD}"/>
              </a:ext>
            </a:extLst>
          </p:cNvPr>
          <p:cNvGrpSpPr/>
          <p:nvPr/>
        </p:nvGrpSpPr>
        <p:grpSpPr>
          <a:xfrm>
            <a:off x="180109" y="1317697"/>
            <a:ext cx="11804073" cy="4639758"/>
            <a:chOff x="180109" y="1317697"/>
            <a:chExt cx="11873346" cy="4639758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4EF933C6-1FDA-FF0E-9766-9EB86C60879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0109" y="1317697"/>
              <a:ext cx="11873346" cy="4639758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7633964B-A070-7E6B-5709-058B983328F8}"/>
                </a:ext>
              </a:extLst>
            </p:cNvPr>
            <p:cNvSpPr txBox="1"/>
            <p:nvPr/>
          </p:nvSpPr>
          <p:spPr>
            <a:xfrm>
              <a:off x="2670735" y="1608716"/>
              <a:ext cx="6663927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3600" b="1" err="1">
                  <a:solidFill>
                    <a:srgbClr val="FF0000"/>
                  </a:solidFill>
                  <a:latin typeface="Times New Roman" panose="02020603050405020304" pitchFamily="18" charset="0"/>
                  <a:ea typeface="inpin heiti" charset="-122"/>
                  <a:cs typeface="Times New Roman" panose="02020603050405020304" pitchFamily="18" charset="0"/>
                </a:rPr>
                <a:t>Câu</a:t>
              </a:r>
              <a:r>
                <a:rPr lang="en-US" altLang="zh-CN" sz="3600" b="1">
                  <a:solidFill>
                    <a:srgbClr val="FF0000"/>
                  </a:solidFill>
                  <a:latin typeface="Times New Roman" panose="02020603050405020304" pitchFamily="18" charset="0"/>
                  <a:ea typeface="inpin heiti" charset="-122"/>
                  <a:cs typeface="Times New Roman" panose="02020603050405020304" pitchFamily="18" charset="0"/>
                </a:rPr>
                <a:t> 3, 4</a:t>
              </a:r>
              <a:endParaRPr lang="en-US" altLang="zh-CN" sz="3600" b="1" dirty="0">
                <a:solidFill>
                  <a:srgbClr val="FF0000"/>
                </a:solidFill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00E93DE0-124C-1C3F-BD4C-ED9CB315DC59}"/>
              </a:ext>
            </a:extLst>
          </p:cNvPr>
          <p:cNvSpPr/>
          <p:nvPr/>
        </p:nvSpPr>
        <p:spPr>
          <a:xfrm>
            <a:off x="3616036" y="561798"/>
            <a:ext cx="4959928" cy="677108"/>
          </a:xfrm>
          <a:prstGeom prst="rect">
            <a:avLst/>
          </a:prstGeom>
          <a:noFill/>
        </p:spPr>
        <p:txBody>
          <a:bodyPr wrap="square" lIns="121920" tIns="60960" rIns="121920" bIns="60960">
            <a:spAutoFit/>
          </a:bodyPr>
          <a:lstStyle/>
          <a:p>
            <a:pPr algn="ctr"/>
            <a:r>
              <a:rPr lang="en-US" sz="3600" b="1">
                <a:ln w="18000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KIẾN THỨC MỚI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6D19084-81E2-AE8D-0295-DD9C8DE60A0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90" t="1117" r="47739" b="-1117"/>
          <a:stretch/>
        </p:blipFill>
        <p:spPr>
          <a:xfrm rot="16200000">
            <a:off x="4528814" y="-1321269"/>
            <a:ext cx="3106662" cy="10259292"/>
          </a:xfrm>
          <a:prstGeom prst="rect">
            <a:avLst/>
          </a:prstGeom>
        </p:spPr>
      </p:pic>
      <p:pic>
        <p:nvPicPr>
          <p:cNvPr id="4" name="c34">
            <a:hlinkClick r:id="" action="ppaction://media"/>
            <a:extLst>
              <a:ext uri="{FF2B5EF4-FFF2-40B4-BE49-F238E27FC236}">
                <a16:creationId xmlns:a16="http://schemas.microsoft.com/office/drawing/2014/main" id="{00BDF625-6F7A-A39D-C580-1AA47231F727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5726.0625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48108" y="1645445"/>
            <a:ext cx="391393" cy="48815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686324" y="5906349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963405" y="5837174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531483" y="5860008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131096" y="5928119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440252" y="5845385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56708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04A14AF-0917-1BFB-9F86-8EF418E6484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0906F5-EAE9-EFCC-1465-72778FC7158B}"/>
              </a:ext>
            </a:extLst>
          </p:cNvPr>
          <p:cNvSpPr txBox="1"/>
          <p:nvPr/>
        </p:nvSpPr>
        <p:spPr>
          <a:xfrm>
            <a:off x="2307027" y="456373"/>
            <a:ext cx="673613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>
                <a:ln w="19050">
                  <a:solidFill>
                    <a:srgbClr val="FF0000"/>
                  </a:solidFill>
                </a:ln>
                <a:solidFill>
                  <a:srgbClr val="FF0000"/>
                </a:solidFill>
                <a:latin typeface="UTM A&amp;S Graceland" panose="02040603050506020204" pitchFamily="18" charset="0"/>
              </a:rPr>
              <a:t>Khúc nhạc trên nương xa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390BA7C-238D-FD42-89A8-4BC7007C1421}"/>
              </a:ext>
            </a:extLst>
          </p:cNvPr>
          <p:cNvSpPr/>
          <p:nvPr/>
        </p:nvSpPr>
        <p:spPr>
          <a:xfrm>
            <a:off x="0" y="5895804"/>
            <a:ext cx="12192000" cy="9621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085BBD6-BA79-47FD-AE68-85EEBD97F0CA}"/>
              </a:ext>
            </a:extLst>
          </p:cNvPr>
          <p:cNvSpPr txBox="1"/>
          <p:nvPr/>
        </p:nvSpPr>
        <p:spPr>
          <a:xfrm>
            <a:off x="6250182" y="3976050"/>
            <a:ext cx="4957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E647743-0FEF-4FB5-13F5-8162E3C04BC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7454" b="82192" l="54063" r="90625">
                        <a14:foregroundMark x1="73203" y1="58824" x2="73594" y2="72442"/>
                        <a14:foregroundMark x1="72109" y1="78163" x2="72969" y2="79049"/>
                        <a14:foregroundMark x1="81484" y1="68251" x2="84453" y2="77035"/>
                        <a14:foregroundMark x1="60859" y1="82272" x2="60859" y2="82272"/>
                        <a14:foregroundMark x1="87422" y1="70911" x2="87422" y2="70911"/>
                        <a14:foregroundMark x1="74297" y1="77438" x2="74297" y2="77438"/>
                        <a14:foregroundMark x1="54063" y1="70346" x2="54063" y2="70346"/>
                        <a14:foregroundMark x1="90625" y1="71475" x2="90625" y2="71475"/>
                        <a14:foregroundMark x1="71250" y1="64142" x2="71797" y2="66398"/>
                        <a14:foregroundMark x1="71797" y1="62772" x2="71797" y2="62772"/>
                        <a14:foregroundMark x1="85859" y1="82192" x2="85859" y2="82192"/>
                        <a14:foregroundMark x1="88906" y1="66962" x2="88906" y2="66962"/>
                      </a14:backgroundRemoval>
                    </a14:imgEffect>
                  </a14:imgLayer>
                </a14:imgProps>
              </a:ext>
            </a:extLst>
          </a:blip>
          <a:srcRect l="50000" t="54444" r="6396" b="15111"/>
          <a:stretch/>
        </p:blipFill>
        <p:spPr>
          <a:xfrm>
            <a:off x="11016455" y="4945988"/>
            <a:ext cx="1413347" cy="144750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FA1F4E3-1B84-C159-9CA2-7430C17FF1F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7454" b="82192" l="54063" r="90625">
                        <a14:foregroundMark x1="73203" y1="58824" x2="73594" y2="72442"/>
                        <a14:foregroundMark x1="72109" y1="78163" x2="72969" y2="79049"/>
                        <a14:foregroundMark x1="81484" y1="68251" x2="84453" y2="77035"/>
                        <a14:foregroundMark x1="60859" y1="82272" x2="60859" y2="82272"/>
                        <a14:foregroundMark x1="87422" y1="70911" x2="87422" y2="70911"/>
                        <a14:foregroundMark x1="74297" y1="77438" x2="74297" y2="77438"/>
                        <a14:foregroundMark x1="54063" y1="70346" x2="54063" y2="70346"/>
                        <a14:foregroundMark x1="90625" y1="71475" x2="90625" y2="71475"/>
                        <a14:foregroundMark x1="71250" y1="64142" x2="71797" y2="66398"/>
                        <a14:foregroundMark x1="71797" y1="62772" x2="71797" y2="62772"/>
                        <a14:foregroundMark x1="85859" y1="82192" x2="85859" y2="82192"/>
                        <a14:foregroundMark x1="88906" y1="66962" x2="88906" y2="66962"/>
                      </a14:backgroundRemoval>
                    </a14:imgEffect>
                  </a14:imgLayer>
                </a14:imgProps>
              </a:ext>
            </a:extLst>
          </a:blip>
          <a:srcRect l="50000" t="54444" r="6396" b="15111"/>
          <a:stretch/>
        </p:blipFill>
        <p:spPr>
          <a:xfrm flipH="1">
            <a:off x="-246497" y="4929399"/>
            <a:ext cx="1521115" cy="144750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4363F61-29E0-831A-5C40-D51306B82AE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59" r="13348"/>
          <a:stretch/>
        </p:blipFill>
        <p:spPr>
          <a:xfrm rot="16200000">
            <a:off x="3452897" y="-244270"/>
            <a:ext cx="4820432" cy="928254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B55634D-05B3-8FB8-A10F-33DA300753AB}"/>
              </a:ext>
            </a:extLst>
          </p:cNvPr>
          <p:cNvSpPr txBox="1"/>
          <p:nvPr/>
        </p:nvSpPr>
        <p:spPr>
          <a:xfrm>
            <a:off x="8070585" y="1643620"/>
            <a:ext cx="30031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Nhạc và lời: Hoàng Lân</a:t>
            </a:r>
          </a:p>
          <a:p>
            <a:r>
              <a:rPr 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(Dựa theo dân ca Gia-rai)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64B5EF9-4330-DF92-3C7C-421A5086FE8D}"/>
              </a:ext>
            </a:extLst>
          </p:cNvPr>
          <p:cNvSpPr txBox="1"/>
          <p:nvPr/>
        </p:nvSpPr>
        <p:spPr>
          <a:xfrm>
            <a:off x="2118097" y="1817509"/>
            <a:ext cx="23430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>
                <a:latin typeface="Times New Roman" panose="02020603050405020304" pitchFamily="18" charset="0"/>
                <a:cs typeface="Times New Roman" panose="02020603050405020304" pitchFamily="18" charset="0"/>
              </a:rPr>
              <a:t>Vừa phải- Nhịp nhàng</a:t>
            </a:r>
          </a:p>
        </p:txBody>
      </p:sp>
      <p:pic>
        <p:nvPicPr>
          <p:cNvPr id="3" name="cả bài">
            <a:hlinkClick r:id="" action="ppaction://media"/>
            <a:extLst>
              <a:ext uri="{FF2B5EF4-FFF2-40B4-BE49-F238E27FC236}">
                <a16:creationId xmlns:a16="http://schemas.microsoft.com/office/drawing/2014/main" id="{E5DD1667-53C7-0E43-C927-73497D78DD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073744" y="34767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068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03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HÚC NHẠC TRÊN NƯƠNG XA KARAOKE - LỚP 3 KNTT">
            <a:hlinkClick r:id="" action="ppaction://media"/>
            <a:extLst>
              <a:ext uri="{FF2B5EF4-FFF2-40B4-BE49-F238E27FC236}">
                <a16:creationId xmlns:a16="http://schemas.microsoft.com/office/drawing/2014/main" id="{FA21DBB0-11E3-795A-98D6-51BEC37D4CAD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6958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10569" y="1524000"/>
            <a:ext cx="7806267" cy="410094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3D240F6-8E1A-5BB6-8C86-456F85F9C2F2}"/>
              </a:ext>
            </a:extLst>
          </p:cNvPr>
          <p:cNvSpPr/>
          <p:nvPr/>
        </p:nvSpPr>
        <p:spPr>
          <a:xfrm>
            <a:off x="3616036" y="561798"/>
            <a:ext cx="4959928" cy="677108"/>
          </a:xfrm>
          <a:prstGeom prst="rect">
            <a:avLst/>
          </a:prstGeom>
          <a:noFill/>
        </p:spPr>
        <p:txBody>
          <a:bodyPr wrap="square" lIns="121920" tIns="60960" rIns="121920" bIns="60960">
            <a:spAutoFit/>
          </a:bodyPr>
          <a:lstStyle/>
          <a:p>
            <a:pPr algn="ctr"/>
            <a:r>
              <a:rPr lang="en-US" sz="3600" b="1">
                <a:ln w="18000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Hát với nhạc đệm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86324" y="5906349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63405" y="5837174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31483" y="5860008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31096" y="5928119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40252" y="5845385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80548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4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C094355-5FE3-49BC-81B9-426B63124762}"/>
              </a:ext>
            </a:extLst>
          </p:cNvPr>
          <p:cNvSpPr/>
          <p:nvPr/>
        </p:nvSpPr>
        <p:spPr>
          <a:xfrm>
            <a:off x="3948545" y="593583"/>
            <a:ext cx="4294909" cy="738664"/>
          </a:xfrm>
          <a:prstGeom prst="rect">
            <a:avLst/>
          </a:prstGeom>
          <a:noFill/>
        </p:spPr>
        <p:txBody>
          <a:bodyPr wrap="square" lIns="121920" tIns="60960" rIns="121920" bIns="60960">
            <a:spAutoFit/>
          </a:bodyPr>
          <a:lstStyle/>
          <a:p>
            <a:pPr algn="ctr"/>
            <a:r>
              <a:rPr lang="en-US" sz="4000" b="1">
                <a:ln w="18000">
                  <a:solidFill>
                    <a:srgbClr val="92D05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8B973D8-7F48-0A8B-0E18-FC90FDAF332A}"/>
              </a:ext>
            </a:extLst>
          </p:cNvPr>
          <p:cNvSpPr/>
          <p:nvPr/>
        </p:nvSpPr>
        <p:spPr>
          <a:xfrm>
            <a:off x="2097034" y="2711911"/>
            <a:ext cx="2489086" cy="800219"/>
          </a:xfrm>
          <a:prstGeom prst="rect">
            <a:avLst/>
          </a:prstGeom>
          <a:noFill/>
        </p:spPr>
        <p:txBody>
          <a:bodyPr wrap="square" lIns="121920" tIns="60960" rIns="121920" bIns="60960">
            <a:spAutoFit/>
          </a:bodyPr>
          <a:lstStyle/>
          <a:p>
            <a:pPr algn="ctr"/>
            <a:r>
              <a:rPr lang="en-US" sz="4400" b="1">
                <a:ln w="18000">
                  <a:solidFill>
                    <a:schemeClr val="bg1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UTM Showcard" panose="02040603050506020204" pitchFamily="18" charset="0"/>
                <a:cs typeface="Times New Roman" panose="02020603050405020304" pitchFamily="18" charset="0"/>
              </a:rPr>
              <a:t>TRÒ</a:t>
            </a:r>
            <a:endParaRPr lang="en-US" sz="4400" b="1" dirty="0">
              <a:ln w="18000">
                <a:solidFill>
                  <a:schemeClr val="bg1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UTM Showcard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365171F-E461-FEBB-2A10-342AE338A7F2}"/>
              </a:ext>
            </a:extLst>
          </p:cNvPr>
          <p:cNvSpPr/>
          <p:nvPr/>
        </p:nvSpPr>
        <p:spPr>
          <a:xfrm>
            <a:off x="3789720" y="3123978"/>
            <a:ext cx="2489086" cy="800219"/>
          </a:xfrm>
          <a:prstGeom prst="rect">
            <a:avLst/>
          </a:prstGeom>
          <a:noFill/>
        </p:spPr>
        <p:txBody>
          <a:bodyPr wrap="square" lIns="121920" tIns="60960" rIns="121920" bIns="60960">
            <a:spAutoFit/>
          </a:bodyPr>
          <a:lstStyle/>
          <a:p>
            <a:pPr algn="ctr"/>
            <a:r>
              <a:rPr lang="en-US" sz="4400" b="1">
                <a:ln w="18000">
                  <a:solidFill>
                    <a:schemeClr val="bg1"/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UTM Showcard" panose="02040603050506020204" pitchFamily="18" charset="0"/>
                <a:cs typeface="Times New Roman" panose="02020603050405020304" pitchFamily="18" charset="0"/>
              </a:rPr>
              <a:t> CHƠI</a:t>
            </a:r>
            <a:endParaRPr lang="en-US" sz="4400" b="1" dirty="0">
              <a:ln w="18000">
                <a:solidFill>
                  <a:schemeClr val="bg1"/>
                </a:solidFill>
                <a:prstDash val="solid"/>
                <a:miter lim="800000"/>
              </a:ln>
              <a:solidFill>
                <a:srgbClr val="7030A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UTM Showcard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5ED311A-FF1F-8F59-376E-FE5227EA3381}"/>
              </a:ext>
            </a:extLst>
          </p:cNvPr>
          <p:cNvSpPr/>
          <p:nvPr/>
        </p:nvSpPr>
        <p:spPr>
          <a:xfrm>
            <a:off x="5734569" y="2711911"/>
            <a:ext cx="1966527" cy="800219"/>
          </a:xfrm>
          <a:prstGeom prst="rect">
            <a:avLst/>
          </a:prstGeom>
          <a:noFill/>
        </p:spPr>
        <p:txBody>
          <a:bodyPr wrap="square" lIns="121920" tIns="60960" rIns="121920" bIns="60960">
            <a:spAutoFit/>
          </a:bodyPr>
          <a:lstStyle/>
          <a:p>
            <a:pPr algn="ctr"/>
            <a:r>
              <a:rPr lang="en-US" sz="4400" b="1">
                <a:ln w="18000">
                  <a:solidFill>
                    <a:schemeClr val="bg1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UTM Showcard" panose="02040603050506020204" pitchFamily="18" charset="0"/>
                <a:cs typeface="Times New Roman" panose="02020603050405020304" pitchFamily="18" charset="0"/>
              </a:rPr>
              <a:t>ÂM</a:t>
            </a:r>
            <a:endParaRPr lang="en-US" sz="4400" b="1" dirty="0">
              <a:ln w="18000">
                <a:solidFill>
                  <a:schemeClr val="bg1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UTM Showcard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57609AF-59AC-5E90-5D59-0E1A04D8865D}"/>
              </a:ext>
            </a:extLst>
          </p:cNvPr>
          <p:cNvSpPr/>
          <p:nvPr/>
        </p:nvSpPr>
        <p:spPr>
          <a:xfrm>
            <a:off x="7103475" y="3072133"/>
            <a:ext cx="2723310" cy="800219"/>
          </a:xfrm>
          <a:prstGeom prst="rect">
            <a:avLst/>
          </a:prstGeom>
          <a:noFill/>
        </p:spPr>
        <p:txBody>
          <a:bodyPr wrap="square" lIns="121920" tIns="60960" rIns="121920" bIns="60960">
            <a:spAutoFit/>
          </a:bodyPr>
          <a:lstStyle/>
          <a:p>
            <a:pPr algn="ctr"/>
            <a:r>
              <a:rPr lang="en-US" sz="4400" b="1">
                <a:ln w="18000">
                  <a:solidFill>
                    <a:schemeClr val="bg1"/>
                  </a:solidFill>
                  <a:prstDash val="solid"/>
                  <a:miter lim="800000"/>
                </a:ln>
                <a:solidFill>
                  <a:srgbClr val="000099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UTM Showcard" panose="02040603050506020204" pitchFamily="18" charset="0"/>
                <a:cs typeface="Times New Roman" panose="02020603050405020304" pitchFamily="18" charset="0"/>
              </a:rPr>
              <a:t>NHẠC</a:t>
            </a:r>
            <a:endParaRPr lang="en-US" sz="4400" b="1" dirty="0">
              <a:ln w="18000">
                <a:solidFill>
                  <a:schemeClr val="bg1"/>
                </a:solidFill>
                <a:prstDash val="solid"/>
                <a:miter lim="800000"/>
              </a:ln>
              <a:solidFill>
                <a:srgbClr val="000099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UTM Showcard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Bài Tập Báo (Dồn) cho điệu Ballad - Pop ở tempo 60-80">
            <a:hlinkClick r:id="" action="ppaction://media"/>
            <a:extLst>
              <a:ext uri="{FF2B5EF4-FFF2-40B4-BE49-F238E27FC236}">
                <a16:creationId xmlns:a16="http://schemas.microsoft.com/office/drawing/2014/main" id="{CE6F6B37-70EB-8462-0A8A-ED57D0925243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747200" end="55736.62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358255" y="3872352"/>
            <a:ext cx="609600" cy="6096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686324" y="5906349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963405" y="5837174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531483" y="5860008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131096" y="5928119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440252" y="5845385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21185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1" presetClass="entr" presetSubtype="0" repeatCount="2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 tmFilter="0,0; .5, 1; 1, 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26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26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2" presetID="26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8" presetID="6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9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80" presetID="6" presetClass="emph" presetSubtype="0" repeatCount="5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81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82" presetID="6" presetClass="emph" presetSubtype="0" repeatCount="500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83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84" presetID="6" presetClass="emph" presetSubtype="0" repeatCount="5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Scale>
                                      <p:cBhvr>
                                        <p:cTn id="85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86" presetID="32" presetClass="emph" presetSubtype="0" repeatCount="indefinite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Rot by="120000">
                                      <p:cBhvr>
                                        <p:cTn id="8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2" presetID="32" presetClass="emph" presetSubtype="0" repeatCount="indefinite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Rot by="120000">
                                      <p:cBhvr>
                                        <p:cTn id="9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8" presetID="32" presetClass="emph" presetSubtype="0" repeatCount="indefinite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Rot by="120000">
                                      <p:cBhvr>
                                        <p:cTn id="9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4" presetID="32" presetClass="emph" presetSubtype="0" repeatCount="indefinite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Rot by="120000">
                                      <p:cBhvr>
                                        <p:cTn id="10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9" grpId="0"/>
      <p:bldP spid="8" grpId="0"/>
      <p:bldP spid="8" grpId="1"/>
      <p:bldP spid="8" grpId="2"/>
      <p:bldP spid="10" grpId="0"/>
      <p:bldP spid="10" grpId="1"/>
      <p:bldP spid="10" grpId="2"/>
      <p:bldP spid="13" grpId="0"/>
      <p:bldP spid="13" grpId="1"/>
      <p:bldP spid="13" grpId="2"/>
      <p:bldP spid="14" grpId="0"/>
      <p:bldP spid="14" grpId="1"/>
      <p:bldP spid="14" grpId="2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/>
          <p:cNvGrpSpPr/>
          <p:nvPr/>
        </p:nvGrpSpPr>
        <p:grpSpPr>
          <a:xfrm>
            <a:off x="3424243" y="2105891"/>
            <a:ext cx="5414962" cy="1068365"/>
            <a:chOff x="7315" y="3574"/>
            <a:chExt cx="8834" cy="1603"/>
          </a:xfrm>
        </p:grpSpPr>
        <p:grpSp>
          <p:nvGrpSpPr>
            <p:cNvPr id="11" name="组合 10"/>
            <p:cNvGrpSpPr/>
            <p:nvPr/>
          </p:nvGrpSpPr>
          <p:grpSpPr>
            <a:xfrm>
              <a:off x="7770" y="3574"/>
              <a:ext cx="8379" cy="1603"/>
              <a:chOff x="7770" y="3574"/>
              <a:chExt cx="8379" cy="1603"/>
            </a:xfrm>
          </p:grpSpPr>
          <p:sp>
            <p:nvSpPr>
              <p:cNvPr id="9" name="云形 8"/>
              <p:cNvSpPr/>
              <p:nvPr/>
            </p:nvSpPr>
            <p:spPr>
              <a:xfrm>
                <a:off x="7770" y="3574"/>
                <a:ext cx="8379" cy="1603"/>
              </a:xfrm>
              <a:prstGeom prst="cloud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srgbClr val="A0D4E1">
                    <a:alpha val="62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40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" name="文本框 9"/>
              <p:cNvSpPr txBox="1"/>
              <p:nvPr/>
            </p:nvSpPr>
            <p:spPr>
              <a:xfrm>
                <a:off x="8150" y="3952"/>
                <a:ext cx="7620" cy="11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3200" b="1">
                    <a:solidFill>
                      <a:srgbClr val="000099"/>
                    </a:solidFill>
                    <a:latin typeface="Times New Roman" panose="02020603050405020304" pitchFamily="18" charset="0"/>
                    <a:ea typeface="字体管家棉花糖" panose="00020600040101010101" charset="-122"/>
                    <a:cs typeface="Times New Roman" panose="02020603050405020304" pitchFamily="18" charset="0"/>
                  </a:rPr>
                  <a:t>Hát nối tiếp</a:t>
                </a:r>
                <a:endParaRPr lang="zh-CN" altLang="en-US" sz="3200" b="1" spc="300" dirty="0">
                  <a:solidFill>
                    <a:srgbClr val="000099"/>
                  </a:solidFill>
                  <a:uFillTx/>
                  <a:latin typeface="Times New Roman" panose="02020603050405020304" pitchFamily="18" charset="0"/>
                  <a:ea typeface="字体管家天蝎座" panose="00020600040101010101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12" name=" 212"/>
            <p:cNvSpPr/>
            <p:nvPr/>
          </p:nvSpPr>
          <p:spPr>
            <a:xfrm>
              <a:off x="7315" y="3815"/>
              <a:ext cx="1169" cy="1045"/>
            </a:xfrm>
            <a:prstGeom prst="hear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4000" b="1" dirty="0">
                  <a:solidFill>
                    <a:srgbClr val="2E7E38"/>
                  </a:solidFill>
                  <a:latin typeface="Times New Roman" panose="02020603050405020304" pitchFamily="18" charset="0"/>
                  <a:ea typeface="字体管家棉花糖" panose="00020600040101010101" charset="-122"/>
                  <a:cs typeface="Times New Roman" panose="02020603050405020304" pitchFamily="18" charset="0"/>
                </a:rPr>
                <a:t>1</a:t>
              </a:r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3493518" y="3535501"/>
            <a:ext cx="5317980" cy="1258171"/>
            <a:chOff x="7160" y="3574"/>
            <a:chExt cx="8859" cy="1603"/>
          </a:xfrm>
        </p:grpSpPr>
        <p:grpSp>
          <p:nvGrpSpPr>
            <p:cNvPr id="15" name="组合 14"/>
            <p:cNvGrpSpPr/>
            <p:nvPr/>
          </p:nvGrpSpPr>
          <p:grpSpPr>
            <a:xfrm>
              <a:off x="7770" y="3574"/>
              <a:ext cx="8249" cy="1603"/>
              <a:chOff x="7770" y="3574"/>
              <a:chExt cx="8249" cy="1603"/>
            </a:xfrm>
          </p:grpSpPr>
          <p:sp>
            <p:nvSpPr>
              <p:cNvPr id="16" name="云形 15"/>
              <p:cNvSpPr/>
              <p:nvPr/>
            </p:nvSpPr>
            <p:spPr>
              <a:xfrm>
                <a:off x="7770" y="3574"/>
                <a:ext cx="8249" cy="1603"/>
              </a:xfrm>
              <a:prstGeom prst="cloud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srgbClr val="A0D4E1">
                    <a:alpha val="62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40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" name="文本框 16"/>
              <p:cNvSpPr txBox="1"/>
              <p:nvPr/>
            </p:nvSpPr>
            <p:spPr>
              <a:xfrm>
                <a:off x="8094" y="3767"/>
                <a:ext cx="7620" cy="7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3200" b="1" err="1">
                    <a:solidFill>
                      <a:srgbClr val="000099"/>
                    </a:solidFill>
                    <a:latin typeface="Times New Roman" panose="02020603050405020304" pitchFamily="18" charset="0"/>
                    <a:ea typeface="字体管家棉花糖" panose="00020600040101010101" charset="-122"/>
                    <a:cs typeface="Times New Roman" panose="02020603050405020304" pitchFamily="18" charset="0"/>
                  </a:rPr>
                  <a:t>Hát</a:t>
                </a:r>
                <a:r>
                  <a:rPr lang="en-US" altLang="zh-CN" sz="3200" b="1">
                    <a:solidFill>
                      <a:srgbClr val="000099"/>
                    </a:solidFill>
                    <a:latin typeface="Times New Roman" panose="02020603050405020304" pitchFamily="18" charset="0"/>
                    <a:ea typeface="字体管家棉花糖" panose="00020600040101010101" charset="-122"/>
                    <a:cs typeface="Times New Roman" panose="02020603050405020304" pitchFamily="18" charset="0"/>
                  </a:rPr>
                  <a:t> kết hợp gõ đệm </a:t>
                </a:r>
                <a:endParaRPr lang="zh-CN" altLang="en-US" sz="3200" b="1" spc="300" dirty="0">
                  <a:solidFill>
                    <a:srgbClr val="000099"/>
                  </a:solidFill>
                  <a:uFillTx/>
                  <a:latin typeface="Times New Roman" panose="02020603050405020304" pitchFamily="18" charset="0"/>
                  <a:ea typeface="字体管家天蝎座" panose="00020600040101010101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8" name=" 212"/>
            <p:cNvSpPr/>
            <p:nvPr/>
          </p:nvSpPr>
          <p:spPr>
            <a:xfrm>
              <a:off x="7160" y="3815"/>
              <a:ext cx="1169" cy="1045"/>
            </a:xfrm>
            <a:prstGeom prst="heart">
              <a:avLst/>
            </a:prstGeom>
            <a:solidFill>
              <a:srgbClr val="FFD055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4000" b="1" dirty="0">
                  <a:solidFill>
                    <a:srgbClr val="2E7E38"/>
                  </a:solidFill>
                  <a:latin typeface="Times New Roman" panose="02020603050405020304" pitchFamily="18" charset="0"/>
                  <a:ea typeface="字体管家棉花糖" panose="00020600040101010101" charset="-122"/>
                  <a:cs typeface="Times New Roman" panose="02020603050405020304" pitchFamily="18" charset="0"/>
                </a:rPr>
                <a:t>2</a:t>
              </a:r>
            </a:p>
          </p:txBody>
        </p:sp>
      </p:grpSp>
      <p:sp>
        <p:nvSpPr>
          <p:cNvPr id="32" name="文本框 9"/>
          <p:cNvSpPr txBox="1"/>
          <p:nvPr/>
        </p:nvSpPr>
        <p:spPr>
          <a:xfrm>
            <a:off x="3676650" y="564982"/>
            <a:ext cx="4838700" cy="708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>
                <a:solidFill>
                  <a:srgbClr val="FFFF00"/>
                </a:solidFill>
                <a:latin typeface="Times New Roman" panose="020206030504050203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LUYỆN TẬP</a:t>
            </a:r>
            <a:endParaRPr lang="zh-CN" altLang="en-US" sz="4000" b="1" spc="300" dirty="0">
              <a:solidFill>
                <a:srgbClr val="FFFF00"/>
              </a:solidFill>
              <a:uFillTx/>
              <a:latin typeface="Times New Roman" panose="02020603050405020304" pitchFamily="18" charset="0"/>
              <a:ea typeface="字体管家天蝎座" panose="00020600040101010101" charset="-122"/>
              <a:cs typeface="Times New Roman" panose="02020603050405020304" pitchFamily="18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86324" y="5906349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63405" y="5837174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31483" y="5860008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31096" y="5928119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40252" y="5845385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052561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987408-2489-8675-3F5E-5CD6A67EE85E}"/>
              </a:ext>
            </a:extLst>
          </p:cNvPr>
          <p:cNvSpPr txBox="1"/>
          <p:nvPr/>
        </p:nvSpPr>
        <p:spPr>
          <a:xfrm>
            <a:off x="3311235" y="603449"/>
            <a:ext cx="523701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600" b="1">
                <a:solidFill>
                  <a:srgbClr val="FFFF00"/>
                </a:solidFill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Hát nối tiếp</a:t>
            </a:r>
            <a:endParaRPr lang="en-US" altLang="zh-CN" sz="3600" b="1" dirty="0">
              <a:solidFill>
                <a:srgbClr val="FFFF00"/>
              </a:solidFill>
              <a:latin typeface="Times New Roman" panose="02020603050405020304" pitchFamily="18" charset="0"/>
              <a:ea typeface="inpin heiti" charset="-122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7E4D027-8F43-3250-DC0C-C1427BE34189}"/>
              </a:ext>
            </a:extLst>
          </p:cNvPr>
          <p:cNvSpPr txBox="1"/>
          <p:nvPr/>
        </p:nvSpPr>
        <p:spPr>
          <a:xfrm>
            <a:off x="4244963" y="1843895"/>
            <a:ext cx="5788764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>
                <a:solidFill>
                  <a:srgbClr val="181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 suối hoà tiếng lá rừng</a:t>
            </a:r>
            <a:endParaRPr lang="en-US" sz="2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600">
                <a:solidFill>
                  <a:srgbClr val="181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Núi non cao trập trùng.</a:t>
            </a:r>
            <a:endParaRPr lang="en-US" sz="26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600">
                <a:solidFill>
                  <a:srgbClr val="181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Âm vang nhạc rừng vang khắp buôn làng </a:t>
            </a:r>
          </a:p>
          <a:p>
            <a:r>
              <a:rPr lang="en-US" sz="2600">
                <a:solidFill>
                  <a:srgbClr val="181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Xôn xao bao lời ca.</a:t>
            </a:r>
            <a:endParaRPr lang="en-US" sz="26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600">
                <a:solidFill>
                  <a:srgbClr val="181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 tiếng đàn t’rưng reo</a:t>
            </a:r>
          </a:p>
          <a:p>
            <a:r>
              <a:rPr lang="en-US" sz="2600">
                <a:solidFill>
                  <a:srgbClr val="181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Kìa cánh chim bay ngập ngừng.</a:t>
            </a:r>
          </a:p>
          <a:p>
            <a:r>
              <a:rPr lang="en-US" sz="2600">
                <a:solidFill>
                  <a:srgbClr val="181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 nương chiều màu nắng đã phai dần</a:t>
            </a:r>
          </a:p>
          <a:p>
            <a:r>
              <a:rPr lang="en-US" sz="2600">
                <a:solidFill>
                  <a:srgbClr val="181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Mênh mang trong lòng ta.</a:t>
            </a:r>
            <a:endParaRPr lang="en-US" sz="2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600" dirty="0">
              <a:solidFill>
                <a:srgbClr val="181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F74A052-D205-9610-29E2-A376BFAE6ACB}"/>
              </a:ext>
            </a:extLst>
          </p:cNvPr>
          <p:cNvGrpSpPr/>
          <p:nvPr/>
        </p:nvGrpSpPr>
        <p:grpSpPr>
          <a:xfrm>
            <a:off x="2514482" y="1968702"/>
            <a:ext cx="1730481" cy="583648"/>
            <a:chOff x="465730" y="1151284"/>
            <a:chExt cx="1730481" cy="583648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BE3E7834-CFC6-CB24-A5C3-8966A50558F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394" b="57998"/>
            <a:stretch/>
          </p:blipFill>
          <p:spPr bwMode="auto">
            <a:xfrm>
              <a:off x="465730" y="1151284"/>
              <a:ext cx="1730481" cy="5836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9954D80-8295-48AC-F1BB-27CDF8D08AC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1950" y="1152815"/>
              <a:ext cx="1587239" cy="492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38" tIns="45719" rIns="91438" bIns="45719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sz="2600" b="1">
                  <a:solidFill>
                    <a:srgbClr val="1807F3"/>
                  </a:solidFill>
                  <a:latin typeface="Times New Roman" pitchFamily="18" charset="0"/>
                  <a:cs typeface="Times New Roman" pitchFamily="18" charset="0"/>
                </a:rPr>
                <a:t>Nhóm 1</a:t>
              </a:r>
              <a:endParaRPr lang="en-US" sz="2600" b="1" dirty="0">
                <a:solidFill>
                  <a:srgbClr val="1807F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B2FAB420-5A9E-7DC7-04DE-E9FCEB6C830D}"/>
              </a:ext>
            </a:extLst>
          </p:cNvPr>
          <p:cNvGrpSpPr/>
          <p:nvPr/>
        </p:nvGrpSpPr>
        <p:grpSpPr>
          <a:xfrm>
            <a:off x="2514482" y="3615741"/>
            <a:ext cx="1730481" cy="583648"/>
            <a:chOff x="465730" y="1151284"/>
            <a:chExt cx="1730481" cy="583648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A47D08B-40F5-9E06-E6B0-BC7C06E6609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394" b="57998"/>
            <a:stretch/>
          </p:blipFill>
          <p:spPr bwMode="auto">
            <a:xfrm>
              <a:off x="465730" y="1151284"/>
              <a:ext cx="1730481" cy="5836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B93891A-C8B5-5B30-99D7-BF5B62ECAC7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1950" y="1152815"/>
              <a:ext cx="1587239" cy="492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38" tIns="45719" rIns="91438" bIns="45719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sz="2600" b="1">
                  <a:solidFill>
                    <a:srgbClr val="1807F3"/>
                  </a:solidFill>
                  <a:latin typeface="Times New Roman" pitchFamily="18" charset="0"/>
                  <a:cs typeface="Times New Roman" pitchFamily="18" charset="0"/>
                </a:rPr>
                <a:t>Nhóm</a:t>
              </a:r>
              <a:r>
                <a:rPr lang="en-US" sz="2600" b="1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 3</a:t>
              </a:r>
              <a:endParaRPr lang="en-US" sz="2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D63FDC1E-16B3-79F2-C821-2BFDA7EF47EA}"/>
              </a:ext>
            </a:extLst>
          </p:cNvPr>
          <p:cNvGrpSpPr/>
          <p:nvPr/>
        </p:nvGrpSpPr>
        <p:grpSpPr>
          <a:xfrm>
            <a:off x="2514482" y="2845352"/>
            <a:ext cx="1730481" cy="583648"/>
            <a:chOff x="465730" y="1151284"/>
            <a:chExt cx="1730481" cy="583648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29818A5-E5BA-E009-0871-6AB0C7129D1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394" b="57998"/>
            <a:stretch/>
          </p:blipFill>
          <p:spPr bwMode="auto">
            <a:xfrm>
              <a:off x="465730" y="1151284"/>
              <a:ext cx="1730481" cy="5836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6E5EAE8-AC07-C0D4-8DE4-DD1699CBB96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1950" y="1152815"/>
              <a:ext cx="1587239" cy="492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38" tIns="45719" rIns="91438" bIns="45719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sz="2600" b="1">
                  <a:solidFill>
                    <a:srgbClr val="1807F3"/>
                  </a:solidFill>
                  <a:latin typeface="Times New Roman" pitchFamily="18" charset="0"/>
                  <a:cs typeface="Times New Roman" pitchFamily="18" charset="0"/>
                </a:rPr>
                <a:t>Nhóm </a:t>
              </a:r>
              <a:r>
                <a:rPr lang="en-US" sz="2600" b="1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en-US" sz="2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19530AC-927D-AA16-6BAB-F7D7C8BA4CA9}"/>
              </a:ext>
            </a:extLst>
          </p:cNvPr>
          <p:cNvGrpSpPr/>
          <p:nvPr/>
        </p:nvGrpSpPr>
        <p:grpSpPr>
          <a:xfrm>
            <a:off x="2497460" y="4386130"/>
            <a:ext cx="1730481" cy="583648"/>
            <a:chOff x="465730" y="1151284"/>
            <a:chExt cx="1730481" cy="583648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963E751F-4094-DCE6-6972-6E6F8C389A1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394" b="57998"/>
            <a:stretch/>
          </p:blipFill>
          <p:spPr bwMode="auto">
            <a:xfrm>
              <a:off x="465730" y="1151284"/>
              <a:ext cx="1730481" cy="5836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CD9FA27-B97F-8BDE-DC46-752046CD727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1950" y="1152815"/>
              <a:ext cx="1587239" cy="492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38" tIns="45719" rIns="91438" bIns="45719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sz="2600" b="1">
                  <a:solidFill>
                    <a:srgbClr val="1807F3"/>
                  </a:solidFill>
                  <a:latin typeface="Times New Roman" pitchFamily="18" charset="0"/>
                  <a:cs typeface="Times New Roman" pitchFamily="18" charset="0"/>
                </a:rPr>
                <a:t>Nhóm</a:t>
              </a:r>
              <a:r>
                <a:rPr lang="en-US" sz="2600" b="1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 4</a:t>
              </a:r>
              <a:endParaRPr lang="en-US" sz="2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6" name="KHÚC NHẠC TRÊN NƯƠNG XA KARAOKE - LỚP 3 KNTT">
            <a:hlinkClick r:id="" action="ppaction://media"/>
            <a:extLst>
              <a:ext uri="{FF2B5EF4-FFF2-40B4-BE49-F238E27FC236}">
                <a16:creationId xmlns:a16="http://schemas.microsoft.com/office/drawing/2014/main" id="{A9C8FA65-BA20-C3F4-8D37-51E3A0B880FC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3100" end="78406.87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019309" y="5077691"/>
            <a:ext cx="609600" cy="6096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686324" y="5906349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963405" y="5837174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531483" y="5860008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131096" y="5928119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440252" y="5845385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45816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5760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1">
            <a:hlinkClick r:id="" action="ppaction://media"/>
            <a:extLst>
              <a:ext uri="{FF2B5EF4-FFF2-40B4-BE49-F238E27FC236}">
                <a16:creationId xmlns:a16="http://schemas.microsoft.com/office/drawing/2014/main" id="{DD803FAF-870F-B07F-6012-EA8B07C7F641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2236.062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501749" y="4864360"/>
            <a:ext cx="609600" cy="60960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CFCE7356-1C86-3092-88E2-1B8A40A1D759}"/>
              </a:ext>
            </a:extLst>
          </p:cNvPr>
          <p:cNvGrpSpPr/>
          <p:nvPr/>
        </p:nvGrpSpPr>
        <p:grpSpPr>
          <a:xfrm>
            <a:off x="0" y="589507"/>
            <a:ext cx="11804073" cy="5395657"/>
            <a:chOff x="180109" y="561798"/>
            <a:chExt cx="11804073" cy="5395657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1133461-9756-EFE5-1E9A-1A3FBEC36BCD}"/>
                </a:ext>
              </a:extLst>
            </p:cNvPr>
            <p:cNvGrpSpPr/>
            <p:nvPr/>
          </p:nvGrpSpPr>
          <p:grpSpPr>
            <a:xfrm>
              <a:off x="180109" y="1317697"/>
              <a:ext cx="11804073" cy="4639758"/>
              <a:chOff x="180109" y="1317697"/>
              <a:chExt cx="11873346" cy="4639758"/>
            </a:xfrm>
          </p:grpSpPr>
          <p:pic>
            <p:nvPicPr>
              <p:cNvPr id="2" name="Picture 1">
                <a:extLst>
                  <a:ext uri="{FF2B5EF4-FFF2-40B4-BE49-F238E27FC236}">
                    <a16:creationId xmlns:a16="http://schemas.microsoft.com/office/drawing/2014/main" id="{4EF933C6-1FDA-FF0E-9766-9EB86C60879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80109" y="1317697"/>
                <a:ext cx="11873346" cy="4639758"/>
              </a:xfrm>
              <a:prstGeom prst="rect">
                <a:avLst/>
              </a:prstGeom>
            </p:spPr>
          </p:pic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633964B-A070-7E6B-5709-058B983328F8}"/>
                  </a:ext>
                </a:extLst>
              </p:cNvPr>
              <p:cNvSpPr txBox="1"/>
              <p:nvPr/>
            </p:nvSpPr>
            <p:spPr>
              <a:xfrm>
                <a:off x="2656800" y="1830803"/>
                <a:ext cx="666392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zh-CN" sz="3600" b="1" dirty="0" err="1">
                    <a:solidFill>
                      <a:srgbClr val="FF0000"/>
                    </a:solidFill>
                    <a:latin typeface="Times New Roman" panose="02020603050405020304" pitchFamily="18" charset="0"/>
                    <a:ea typeface="inpin heiti" charset="-122"/>
                    <a:cs typeface="Times New Roman" panose="02020603050405020304" pitchFamily="18" charset="0"/>
                  </a:rPr>
                  <a:t>Câu</a:t>
                </a:r>
                <a:r>
                  <a:rPr lang="en-US" altLang="zh-CN" sz="3600" b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inpin heiti" charset="-122"/>
                    <a:cs typeface="Times New Roman" panose="02020603050405020304" pitchFamily="18" charset="0"/>
                  </a:rPr>
                  <a:t> 1</a:t>
                </a:r>
              </a:p>
            </p:txBody>
          </p:sp>
        </p:grp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0E93DE0-124C-1C3F-BD4C-ED9CB315DC59}"/>
                </a:ext>
              </a:extLst>
            </p:cNvPr>
            <p:cNvSpPr/>
            <p:nvPr/>
          </p:nvSpPr>
          <p:spPr>
            <a:xfrm>
              <a:off x="2807911" y="561798"/>
              <a:ext cx="6931834" cy="677108"/>
            </a:xfrm>
            <a:prstGeom prst="rect">
              <a:avLst/>
            </a:prstGeom>
            <a:noFill/>
          </p:spPr>
          <p:txBody>
            <a:bodyPr wrap="square" lIns="121920" tIns="60960" rIns="121920" bIns="60960">
              <a:spAutoFit/>
            </a:bodyPr>
            <a:lstStyle/>
            <a:p>
              <a:pPr algn="ctr"/>
              <a:r>
                <a:rPr lang="en-US" sz="3600" b="1">
                  <a:ln w="18000">
                    <a:solidFill>
                      <a:srgbClr val="FFFF00"/>
                    </a:solidFill>
                    <a:prstDash val="solid"/>
                    <a:miter lim="800000"/>
                  </a:ln>
                  <a:solidFill>
                    <a:srgbClr val="FFFF00"/>
                  </a:solidFill>
                  <a:effectLst>
                    <a:outerShdw blurRad="25500" dist="23000" dir="7020000" algn="tl">
                      <a:srgbClr val="000000">
                        <a:alpha val="50000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Hát kết hợp gõ đệm theo phách</a:t>
              </a: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C6D19084-81E2-AE8D-0295-DD9C8DE60A0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167" r="13348"/>
            <a:stretch/>
          </p:blipFill>
          <p:spPr>
            <a:xfrm rot="16200000">
              <a:off x="5189909" y="-1540574"/>
              <a:ext cx="1687497" cy="10155383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FB1CC207-7764-E783-3C85-CAB9FF2939E7}"/>
                </a:ext>
              </a:extLst>
            </p:cNvPr>
            <p:cNvSpPr/>
            <p:nvPr/>
          </p:nvSpPr>
          <p:spPr>
            <a:xfrm>
              <a:off x="2202873" y="3962401"/>
              <a:ext cx="8492836" cy="53882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3AC790F-AC0C-499D-345B-91627EB13E42}"/>
                </a:ext>
              </a:extLst>
            </p:cNvPr>
            <p:cNvSpPr txBox="1"/>
            <p:nvPr/>
          </p:nvSpPr>
          <p:spPr>
            <a:xfrm>
              <a:off x="2202873" y="3919201"/>
              <a:ext cx="878378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Tiếng</a:t>
              </a:r>
              <a:r>
                <a:rPr lang="en-US" sz="2400">
                  <a:latin typeface="Times New Roman" panose="02020603050405020304" pitchFamily="18" charset="0"/>
                  <a:cs typeface="Times New Roman" panose="02020603050405020304" pitchFamily="18" charset="0"/>
                </a:rPr>
                <a:t> suối </a:t>
              </a:r>
              <a:r>
                <a:rPr lang="en-US" sz="24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hoà</a:t>
              </a:r>
              <a:r>
                <a:rPr lang="en-US" sz="2400">
                  <a:latin typeface="Times New Roman" panose="02020603050405020304" pitchFamily="18" charset="0"/>
                  <a:cs typeface="Times New Roman" panose="02020603050405020304" pitchFamily="18" charset="0"/>
                </a:rPr>
                <a:t> tiếng    </a:t>
              </a:r>
              <a:r>
                <a:rPr lang="en-US" sz="24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lá      rừng</a:t>
              </a:r>
              <a:r>
                <a:rPr lang="en-US" sz="2400">
                  <a:latin typeface="Times New Roman" panose="02020603050405020304" pitchFamily="18" charset="0"/>
                  <a:cs typeface="Times New Roman" panose="02020603050405020304" pitchFamily="18" charset="0"/>
                </a:rPr>
                <a:t>,    </a:t>
              </a:r>
              <a:r>
                <a:rPr lang="en-US" sz="24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núi</a:t>
              </a:r>
              <a:r>
                <a:rPr lang="en-US" sz="240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non      </a:t>
              </a:r>
              <a:r>
                <a:rPr lang="en-US" sz="24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cao</a:t>
              </a:r>
              <a:r>
                <a:rPr lang="en-US" sz="240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trập     </a:t>
              </a:r>
              <a:r>
                <a:rPr lang="en-US" sz="24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trùng</a:t>
              </a:r>
              <a:r>
                <a:rPr lang="en-US" sz="240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</p:txBody>
        </p:sp>
      </p:grpSp>
      <p:pic>
        <p:nvPicPr>
          <p:cNvPr id="9" name="c1">
            <a:hlinkClick r:id="" action="ppaction://media"/>
            <a:extLst>
              <a:ext uri="{FF2B5EF4-FFF2-40B4-BE49-F238E27FC236}">
                <a16:creationId xmlns:a16="http://schemas.microsoft.com/office/drawing/2014/main" id="{11C4CA6B-1ED6-0ED6-0E15-DEBBF70BB2E4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2236.062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681855" y="4914239"/>
            <a:ext cx="609600" cy="6096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13BF123-3211-E7AE-7D87-F182A0E58C9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9146" r="9939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789" y="4407403"/>
            <a:ext cx="331122" cy="29477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14793DD-59F5-727E-CD36-9AB8D63E483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9146" r="9939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2151" y="4333957"/>
            <a:ext cx="331122" cy="29477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599FA82-D4D7-030A-748D-646B52FE5E1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9146" r="9939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1925" y="4363658"/>
            <a:ext cx="331122" cy="29477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0D0234D-9313-0223-E744-18724FE4B5E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9146" r="9939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0627" y="4374219"/>
            <a:ext cx="331122" cy="29477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E0B0E38-E0B5-426A-0A6D-D2363E26724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9146" r="9939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0557" y="4347812"/>
            <a:ext cx="331122" cy="29477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42D1D54-1855-EF2A-557E-5D81CE2C7AE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9146" r="9939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6615" y="4360376"/>
            <a:ext cx="331122" cy="29477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95D70E6-96C4-E5BB-1C67-9A21CA1A3E6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9146" r="9939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9919" y="4347812"/>
            <a:ext cx="331122" cy="29477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5AB09C5-B3FF-2128-5618-E0F9E56DF9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9146" r="9939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0851" y="4362985"/>
            <a:ext cx="331122" cy="294779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686324" y="5906349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963405" y="5837174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531483" y="5860008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131096" y="5928119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440252" y="5845385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38413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09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04A14AF-0917-1BFB-9F86-8EF418E6484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0906F5-EAE9-EFCC-1465-72778FC7158B}"/>
              </a:ext>
            </a:extLst>
          </p:cNvPr>
          <p:cNvSpPr txBox="1"/>
          <p:nvPr/>
        </p:nvSpPr>
        <p:spPr>
          <a:xfrm>
            <a:off x="2307027" y="456373"/>
            <a:ext cx="673613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>
                <a:ln w="19050">
                  <a:solidFill>
                    <a:srgbClr val="FF0000"/>
                  </a:solidFill>
                </a:ln>
                <a:solidFill>
                  <a:srgbClr val="FF0000"/>
                </a:solidFill>
                <a:latin typeface="UTM A&amp;S Graceland" panose="02040603050506020204" pitchFamily="18" charset="0"/>
              </a:rPr>
              <a:t>Khúc nhạc trên nương xa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390BA7C-238D-FD42-89A8-4BC7007C1421}"/>
              </a:ext>
            </a:extLst>
          </p:cNvPr>
          <p:cNvSpPr/>
          <p:nvPr/>
        </p:nvSpPr>
        <p:spPr>
          <a:xfrm>
            <a:off x="0" y="5895804"/>
            <a:ext cx="12192000" cy="9621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085BBD6-BA79-47FD-AE68-85EEBD97F0CA}"/>
              </a:ext>
            </a:extLst>
          </p:cNvPr>
          <p:cNvSpPr txBox="1"/>
          <p:nvPr/>
        </p:nvSpPr>
        <p:spPr>
          <a:xfrm>
            <a:off x="6250182" y="3976050"/>
            <a:ext cx="4957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E647743-0FEF-4FB5-13F5-8162E3C04BC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7454" b="82192" l="54063" r="90625">
                        <a14:foregroundMark x1="73203" y1="58824" x2="73594" y2="72442"/>
                        <a14:foregroundMark x1="72109" y1="78163" x2="72969" y2="79049"/>
                        <a14:foregroundMark x1="81484" y1="68251" x2="84453" y2="77035"/>
                        <a14:foregroundMark x1="60859" y1="82272" x2="60859" y2="82272"/>
                        <a14:foregroundMark x1="87422" y1="70911" x2="87422" y2="70911"/>
                        <a14:foregroundMark x1="74297" y1="77438" x2="74297" y2="77438"/>
                        <a14:foregroundMark x1="54063" y1="70346" x2="54063" y2="70346"/>
                        <a14:foregroundMark x1="90625" y1="71475" x2="90625" y2="71475"/>
                        <a14:foregroundMark x1="71250" y1="64142" x2="71797" y2="66398"/>
                        <a14:foregroundMark x1="71797" y1="62772" x2="71797" y2="62772"/>
                        <a14:foregroundMark x1="85859" y1="82192" x2="85859" y2="82192"/>
                        <a14:foregroundMark x1="88906" y1="66962" x2="88906" y2="66962"/>
                      </a14:backgroundRemoval>
                    </a14:imgEffect>
                  </a14:imgLayer>
                </a14:imgProps>
              </a:ext>
            </a:extLst>
          </a:blip>
          <a:srcRect l="50000" t="54444" r="6396" b="15111"/>
          <a:stretch/>
        </p:blipFill>
        <p:spPr>
          <a:xfrm>
            <a:off x="11016455" y="4945988"/>
            <a:ext cx="1413347" cy="144750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FA1F4E3-1B84-C159-9CA2-7430C17FF1F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7454" b="82192" l="54063" r="90625">
                        <a14:foregroundMark x1="73203" y1="58824" x2="73594" y2="72442"/>
                        <a14:foregroundMark x1="72109" y1="78163" x2="72969" y2="79049"/>
                        <a14:foregroundMark x1="81484" y1="68251" x2="84453" y2="77035"/>
                        <a14:foregroundMark x1="60859" y1="82272" x2="60859" y2="82272"/>
                        <a14:foregroundMark x1="87422" y1="70911" x2="87422" y2="70911"/>
                        <a14:foregroundMark x1="74297" y1="77438" x2="74297" y2="77438"/>
                        <a14:foregroundMark x1="54063" y1="70346" x2="54063" y2="70346"/>
                        <a14:foregroundMark x1="90625" y1="71475" x2="90625" y2="71475"/>
                        <a14:foregroundMark x1="71250" y1="64142" x2="71797" y2="66398"/>
                        <a14:foregroundMark x1="71797" y1="62772" x2="71797" y2="62772"/>
                        <a14:foregroundMark x1="85859" y1="82192" x2="85859" y2="82192"/>
                        <a14:foregroundMark x1="88906" y1="66962" x2="88906" y2="66962"/>
                      </a14:backgroundRemoval>
                    </a14:imgEffect>
                  </a14:imgLayer>
                </a14:imgProps>
              </a:ext>
            </a:extLst>
          </a:blip>
          <a:srcRect l="50000" t="54444" r="6396" b="15111"/>
          <a:stretch/>
        </p:blipFill>
        <p:spPr>
          <a:xfrm flipH="1">
            <a:off x="-246497" y="4929399"/>
            <a:ext cx="1521115" cy="144750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4363F61-29E0-831A-5C40-D51306B82AE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59" r="13348"/>
          <a:stretch/>
        </p:blipFill>
        <p:spPr>
          <a:xfrm rot="16200000">
            <a:off x="3452897" y="-244270"/>
            <a:ext cx="4820432" cy="928254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B55634D-05B3-8FB8-A10F-33DA300753AB}"/>
              </a:ext>
            </a:extLst>
          </p:cNvPr>
          <p:cNvSpPr txBox="1"/>
          <p:nvPr/>
        </p:nvSpPr>
        <p:spPr>
          <a:xfrm>
            <a:off x="8070585" y="1643620"/>
            <a:ext cx="30031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Nhạc và lời: Hoàng Lân</a:t>
            </a:r>
          </a:p>
          <a:p>
            <a:r>
              <a:rPr 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(Dựa theo dân ca Gia-rai)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64B5EF9-4330-DF92-3C7C-421A5086FE8D}"/>
              </a:ext>
            </a:extLst>
          </p:cNvPr>
          <p:cNvSpPr txBox="1"/>
          <p:nvPr/>
        </p:nvSpPr>
        <p:spPr>
          <a:xfrm>
            <a:off x="2118097" y="1817509"/>
            <a:ext cx="23430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>
                <a:latin typeface="Times New Roman" panose="02020603050405020304" pitchFamily="18" charset="0"/>
                <a:cs typeface="Times New Roman" panose="02020603050405020304" pitchFamily="18" charset="0"/>
              </a:rPr>
              <a:t>Vừa phải- Nhịp nhàng</a:t>
            </a:r>
          </a:p>
        </p:txBody>
      </p:sp>
      <p:pic>
        <p:nvPicPr>
          <p:cNvPr id="3" name="cả bài">
            <a:hlinkClick r:id="" action="ppaction://media"/>
            <a:extLst>
              <a:ext uri="{FF2B5EF4-FFF2-40B4-BE49-F238E27FC236}">
                <a16:creationId xmlns:a16="http://schemas.microsoft.com/office/drawing/2014/main" id="{E5DD1667-53C7-0E43-C927-73497D78DD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073744" y="34767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6229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03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F74A052-D205-9610-29E2-A376BFAE6ACB}"/>
              </a:ext>
            </a:extLst>
          </p:cNvPr>
          <p:cNvGrpSpPr/>
          <p:nvPr/>
        </p:nvGrpSpPr>
        <p:grpSpPr>
          <a:xfrm>
            <a:off x="2431351" y="1913281"/>
            <a:ext cx="1882887" cy="710773"/>
            <a:chOff x="313324" y="1151284"/>
            <a:chExt cx="1882887" cy="583648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BE3E7834-CFC6-CB24-A5C3-8966A50558F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394" b="57998"/>
            <a:stretch/>
          </p:blipFill>
          <p:spPr bwMode="auto">
            <a:xfrm>
              <a:off x="465730" y="1151284"/>
              <a:ext cx="1730481" cy="5836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9954D80-8295-48AC-F1BB-27CDF8D08AC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3324" y="1219642"/>
              <a:ext cx="1587239" cy="492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38" tIns="45719" rIns="91438" bIns="45719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sz="26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Tổ 1</a:t>
              </a:r>
              <a:endParaRPr lang="en-US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B2FAB420-5A9E-7DC7-04DE-E9FCEB6C830D}"/>
              </a:ext>
            </a:extLst>
          </p:cNvPr>
          <p:cNvGrpSpPr/>
          <p:nvPr/>
        </p:nvGrpSpPr>
        <p:grpSpPr>
          <a:xfrm>
            <a:off x="2391319" y="3538557"/>
            <a:ext cx="1922918" cy="762380"/>
            <a:chOff x="273293" y="1151284"/>
            <a:chExt cx="1922918" cy="601073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A47D08B-40F5-9E06-E6B0-BC7C06E6609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394" b="57998"/>
            <a:stretch/>
          </p:blipFill>
          <p:spPr bwMode="auto">
            <a:xfrm>
              <a:off x="465730" y="1151284"/>
              <a:ext cx="1730481" cy="5836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B93891A-C8B5-5B30-99D7-BF5B62ECAC7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3293" y="1259917"/>
              <a:ext cx="1587239" cy="492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38" tIns="45719" rIns="91438" bIns="45719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sz="2600" b="1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Tổ 3</a:t>
              </a:r>
              <a:endParaRPr lang="en-US" sz="2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D63FDC1E-16B3-79F2-C821-2BFDA7EF47EA}"/>
              </a:ext>
            </a:extLst>
          </p:cNvPr>
          <p:cNvGrpSpPr/>
          <p:nvPr/>
        </p:nvGrpSpPr>
        <p:grpSpPr>
          <a:xfrm>
            <a:off x="2460588" y="2776567"/>
            <a:ext cx="1853650" cy="652433"/>
            <a:chOff x="342561" y="1151284"/>
            <a:chExt cx="1853650" cy="583648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29818A5-E5BA-E009-0871-6AB0C7129D1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394" b="57998"/>
            <a:stretch/>
          </p:blipFill>
          <p:spPr bwMode="auto">
            <a:xfrm>
              <a:off x="465730" y="1151284"/>
              <a:ext cx="1730481" cy="5836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6E5EAE8-AC07-C0D4-8DE4-DD1699CBB96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2561" y="1202391"/>
              <a:ext cx="1587239" cy="492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38" tIns="45719" rIns="91438" bIns="45719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sz="2600" b="1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Tổ  2</a:t>
              </a:r>
              <a:endParaRPr lang="en-US" sz="2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19530AC-927D-AA16-6BAB-F7D7C8BA4CA9}"/>
              </a:ext>
            </a:extLst>
          </p:cNvPr>
          <p:cNvGrpSpPr/>
          <p:nvPr/>
        </p:nvGrpSpPr>
        <p:grpSpPr>
          <a:xfrm>
            <a:off x="2431351" y="4403133"/>
            <a:ext cx="1895213" cy="710773"/>
            <a:chOff x="300998" y="1151284"/>
            <a:chExt cx="1895213" cy="583648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963E751F-4094-DCE6-6972-6E6F8C389A1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394" b="57998"/>
            <a:stretch/>
          </p:blipFill>
          <p:spPr bwMode="auto">
            <a:xfrm>
              <a:off x="465730" y="1151284"/>
              <a:ext cx="1730481" cy="5836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CD9FA27-B97F-8BDE-DC46-752046CD727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0998" y="1214656"/>
              <a:ext cx="1587239" cy="492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38" tIns="45719" rIns="91438" bIns="45719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sz="2600" b="1">
                  <a:solidFill>
                    <a:schemeClr val="accent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Tổ 4</a:t>
              </a:r>
              <a:endParaRPr lang="en-US" sz="26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0DCD1F56-F0B6-2274-1712-A742FEE4CE9B}"/>
              </a:ext>
            </a:extLst>
          </p:cNvPr>
          <p:cNvSpPr/>
          <p:nvPr/>
        </p:nvSpPr>
        <p:spPr>
          <a:xfrm>
            <a:off x="2723636" y="577858"/>
            <a:ext cx="6744727" cy="677108"/>
          </a:xfrm>
          <a:prstGeom prst="rect">
            <a:avLst/>
          </a:prstGeom>
          <a:noFill/>
        </p:spPr>
        <p:txBody>
          <a:bodyPr wrap="square" lIns="121920" tIns="60960" rIns="121920" bIns="60960">
            <a:spAutoFit/>
          </a:bodyPr>
          <a:lstStyle/>
          <a:p>
            <a:pPr algn="ctr"/>
            <a:r>
              <a:rPr lang="en-US" sz="3600" b="1">
                <a:ln w="18000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Hát kết hợp gõ đệm theo phách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3D5088FF-D3C0-7CBA-E283-9358FA88988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6036" y="2914352"/>
            <a:ext cx="512006" cy="50740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6B313A7-9C6C-FA60-545C-30ABC176A5A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89665" flipH="1">
            <a:off x="3607290" y="2027428"/>
            <a:ext cx="651336" cy="57167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0C19AE3-29DD-EF5C-63D5-8DB81E2405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8259" y="3638643"/>
            <a:ext cx="702798" cy="603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FCECFB3B-60DA-E338-ABFB-527D58451765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5349" r="93605">
                        <a14:foregroundMark x1="9186" y1="56977" x2="9186" y2="56977"/>
                        <a14:foregroundMark x1="5581" y1="56512" x2="5581" y2="56512"/>
                        <a14:foregroundMark x1="17093" y1="62209" x2="17093" y2="62209"/>
                        <a14:foregroundMark x1="15465" y1="61628" x2="15465" y2="61628"/>
                        <a14:foregroundMark x1="16860" y1="61163" x2="18023" y2="61163"/>
                        <a14:foregroundMark x1="91047" y1="64070" x2="91047" y2="64070"/>
                        <a14:foregroundMark x1="93605" y1="39651" x2="93605" y2="39651"/>
                        <a14:foregroundMark x1="75465" y1="24186" x2="75465" y2="24186"/>
                        <a14:foregroundMark x1="71628" y1="22442" x2="71628" y2="22442"/>
                        <a14:foregroundMark x1="34419" y1="41163" x2="38721" y2="37558"/>
                        <a14:foregroundMark x1="66512" y1="66628" x2="66512" y2="666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06555">
            <a:off x="3627626" y="4533086"/>
            <a:ext cx="488827" cy="48882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69B7C07-1611-E43B-3281-7DF878C75EFC}"/>
              </a:ext>
            </a:extLst>
          </p:cNvPr>
          <p:cNvSpPr txBox="1"/>
          <p:nvPr/>
        </p:nvSpPr>
        <p:spPr>
          <a:xfrm>
            <a:off x="4244963" y="1843895"/>
            <a:ext cx="5788764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 suối hoà tiếng lá rừng</a:t>
            </a:r>
            <a:endParaRPr lang="en-US" sz="2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Núi non cao trập trùng.</a:t>
            </a:r>
          </a:p>
          <a:p>
            <a:r>
              <a:rPr lang="en-US" sz="260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Âm vang nhạc rừng vang khắp buôn làng </a:t>
            </a:r>
          </a:p>
          <a:p>
            <a:r>
              <a:rPr lang="en-US" sz="260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Xôn xao bao lời ca.</a:t>
            </a:r>
          </a:p>
          <a:p>
            <a:r>
              <a:rPr lang="en-US" sz="2600">
                <a:solidFill>
                  <a:srgbClr val="181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 tiếng đàn t’rưng reo</a:t>
            </a:r>
          </a:p>
          <a:p>
            <a:r>
              <a:rPr lang="en-US" sz="2600">
                <a:solidFill>
                  <a:srgbClr val="181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Kìa cánh chim bay ngập ngừng.</a:t>
            </a:r>
          </a:p>
          <a:p>
            <a:r>
              <a:rPr lang="en-US" sz="2600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 nương chiều màu nắng đã phai dần</a:t>
            </a:r>
          </a:p>
          <a:p>
            <a:r>
              <a:rPr lang="en-US" sz="2600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Mênh mang trong lòng ta.</a:t>
            </a:r>
            <a:endParaRPr lang="en-US" sz="2600" dirty="0">
              <a:solidFill>
                <a:srgbClr val="FF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600" dirty="0">
              <a:solidFill>
                <a:srgbClr val="181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" name="KHÚC NHẠC TRÊN NƯƠNG XA KARAOKE - LỚP 3 KNTT">
            <a:hlinkClick r:id="" action="ppaction://media"/>
            <a:extLst>
              <a:ext uri="{FF2B5EF4-FFF2-40B4-BE49-F238E27FC236}">
                <a16:creationId xmlns:a16="http://schemas.microsoft.com/office/drawing/2014/main" id="{AAAC2C6F-2733-FDE5-DB05-F7E6155C2C2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3100" end="78406.875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019309" y="5077691"/>
            <a:ext cx="609600" cy="60960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4686324" y="5906349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5963405" y="5837174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6531483" y="5860008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5131096" y="5928119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5440252" y="5845385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80626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57600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5">
            <a:extLst>
              <a:ext uri="{FF2B5EF4-FFF2-40B4-BE49-F238E27FC236}">
                <a16:creationId xmlns:a16="http://schemas.microsoft.com/office/drawing/2014/main" id="{08613266-DC6A-639D-36B0-9CDA7E52A140}"/>
              </a:ext>
            </a:extLst>
          </p:cNvPr>
          <p:cNvSpPr txBox="1"/>
          <p:nvPr/>
        </p:nvSpPr>
        <p:spPr>
          <a:xfrm>
            <a:off x="5050018" y="687084"/>
            <a:ext cx="207781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3200" b="1">
                <a:solidFill>
                  <a:srgbClr val="FFFF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CHỦ ĐỀ 4</a:t>
            </a:r>
            <a:endParaRPr lang="en-US" altLang="zh-CN" sz="3200" b="1" dirty="0">
              <a:solidFill>
                <a:srgbClr val="FFFF00"/>
              </a:solidFill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27130F3-6FC8-19CB-87E0-FBB00597EA16}"/>
              </a:ext>
            </a:extLst>
          </p:cNvPr>
          <p:cNvSpPr txBox="1"/>
          <p:nvPr/>
        </p:nvSpPr>
        <p:spPr>
          <a:xfrm>
            <a:off x="2621973" y="2269200"/>
            <a:ext cx="6948054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Học bài hát: </a:t>
            </a:r>
            <a:r>
              <a:rPr lang="en-US" sz="32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Khúc nhạc trên nương xa</a:t>
            </a:r>
            <a:endParaRPr lang="vi-VN" sz="32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14" descr="C:\Users\HP\Pictures\hình động\hinh-nen-dong-day-ngang-dep-1-101_104237166.gif">
            <a:extLst>
              <a:ext uri="{FF2B5EF4-FFF2-40B4-BE49-F238E27FC236}">
                <a16:creationId xmlns:a16="http://schemas.microsoft.com/office/drawing/2014/main" id="{C6F4E81B-FDF9-2B96-337E-2711043E9F1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281355">
            <a:off x="847056" y="184320"/>
            <a:ext cx="2767051" cy="1792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C:\Users\HP\Pictures\hình động\hinh-nen-dong-day-ngang-dep-1-101_104237166.gif">
            <a:extLst>
              <a:ext uri="{FF2B5EF4-FFF2-40B4-BE49-F238E27FC236}">
                <a16:creationId xmlns:a16="http://schemas.microsoft.com/office/drawing/2014/main" id="{C27ED316-EAE8-C2F6-6DC8-039C355AD48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075365">
            <a:off x="9642816" y="1574092"/>
            <a:ext cx="2416175" cy="1761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4" descr="C:\Users\HP\Pictures\hình động\hinh-nen-dong-day-ngang-dep-1-101_104237166.gif">
            <a:extLst>
              <a:ext uri="{FF2B5EF4-FFF2-40B4-BE49-F238E27FC236}">
                <a16:creationId xmlns:a16="http://schemas.microsoft.com/office/drawing/2014/main" id="{419FDF9D-7DA3-D5AE-FE5C-2D05272308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062830">
            <a:off x="9875603" y="62820"/>
            <a:ext cx="1950605" cy="1421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5BB2686-1873-A1CF-8037-3FD3F300ABE1}"/>
              </a:ext>
            </a:extLst>
          </p:cNvPr>
          <p:cNvSpPr txBox="1"/>
          <p:nvPr/>
        </p:nvSpPr>
        <p:spPr>
          <a:xfrm>
            <a:off x="5215951" y="1842239"/>
            <a:ext cx="1527278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 13</a:t>
            </a:r>
            <a:endParaRPr lang="vi-VN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10D5D6C-BC19-F541-26D0-9F9A0B11856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4297" y="3280936"/>
            <a:ext cx="3410585" cy="22644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31A1AB0-DAD7-A8B9-C230-E433924AD41A}"/>
              </a:ext>
            </a:extLst>
          </p:cNvPr>
          <p:cNvSpPr txBox="1"/>
          <p:nvPr/>
        </p:nvSpPr>
        <p:spPr>
          <a:xfrm>
            <a:off x="7405567" y="2839352"/>
            <a:ext cx="30031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Nhạc và lời: Hoàng Lân</a:t>
            </a:r>
          </a:p>
          <a:p>
            <a:r>
              <a:rPr lang="en-US" sz="1600" i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(Dựa theo dân ca Gia-rai)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86324" y="5906349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63405" y="5837174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31483" y="5860008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31096" y="5928119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40252" y="5845385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20246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HÚC NHẠC TRÊN NƯƠNG XA KARAOKE - LỚP 3 KNTT">
            <a:hlinkClick r:id="" action="ppaction://media"/>
            <a:extLst>
              <a:ext uri="{FF2B5EF4-FFF2-40B4-BE49-F238E27FC236}">
                <a16:creationId xmlns:a16="http://schemas.microsoft.com/office/drawing/2014/main" id="{FA21DBB0-11E3-795A-98D6-51BEC37D4CAD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6958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10569" y="1524000"/>
            <a:ext cx="7806267" cy="410094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3D240F6-8E1A-5BB6-8C86-456F85F9C2F2}"/>
              </a:ext>
            </a:extLst>
          </p:cNvPr>
          <p:cNvSpPr/>
          <p:nvPr/>
        </p:nvSpPr>
        <p:spPr>
          <a:xfrm>
            <a:off x="3616036" y="561798"/>
            <a:ext cx="4959928" cy="677108"/>
          </a:xfrm>
          <a:prstGeom prst="rect">
            <a:avLst/>
          </a:prstGeom>
          <a:noFill/>
        </p:spPr>
        <p:txBody>
          <a:bodyPr wrap="square" lIns="121920" tIns="60960" rIns="121920" bIns="60960">
            <a:spAutoFit/>
          </a:bodyPr>
          <a:lstStyle/>
          <a:p>
            <a:pPr algn="ctr"/>
            <a:r>
              <a:rPr lang="en-US" sz="3600" b="1">
                <a:ln w="18000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Hát với nhạc đệm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86324" y="5906349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63405" y="5837174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31483" y="5860008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31096" y="5928119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40252" y="5845385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88279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4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Whiteboard&#10;&#10;Description automatically generated with low confidence">
            <a:extLst>
              <a:ext uri="{FF2B5EF4-FFF2-40B4-BE49-F238E27FC236}">
                <a16:creationId xmlns:a16="http://schemas.microsoft.com/office/drawing/2014/main" id="{E2082E0E-1368-4290-A889-7AE3F4FFD0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38" y="20489"/>
            <a:ext cx="12192000" cy="6837511"/>
          </a:xfrm>
          <a:prstGeom prst="rect">
            <a:avLst/>
          </a:prstGeom>
        </p:spPr>
      </p:pic>
      <p:sp>
        <p:nvSpPr>
          <p:cNvPr id="40" name="文本框 5">
            <a:extLst>
              <a:ext uri="{FF2B5EF4-FFF2-40B4-BE49-F238E27FC236}">
                <a16:creationId xmlns:a16="http://schemas.microsoft.com/office/drawing/2014/main" id="{611D74C6-420F-4B35-81F1-A4E12EF819F2}"/>
              </a:ext>
            </a:extLst>
          </p:cNvPr>
          <p:cNvSpPr txBox="1"/>
          <p:nvPr/>
        </p:nvSpPr>
        <p:spPr>
          <a:xfrm>
            <a:off x="2549225" y="1777700"/>
            <a:ext cx="7079673" cy="5617156"/>
          </a:xfrm>
          <a:prstGeom prst="rect">
            <a:avLst/>
          </a:prstGeom>
          <a:noFill/>
        </p:spPr>
        <p:txBody>
          <a:bodyPr wrap="none" rtlCol="0">
            <a:prstTxWarp prst="textArchUpPour">
              <a:avLst>
                <a:gd name="adj1" fmla="val 11067860"/>
                <a:gd name="adj2" fmla="val 66674"/>
              </a:avLst>
            </a:prstTxWarp>
            <a:spAutoFit/>
          </a:bodyPr>
          <a:lstStyle/>
          <a:p>
            <a:pPr algn="ctr"/>
            <a:r>
              <a:rPr lang="en-US" altLang="zh-CN" sz="3600" b="1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Cảm ơn các thầy cô giáo và các bạn</a:t>
            </a:r>
            <a:endParaRPr lang="en-US" altLang="zh-CN" sz="3600" b="1" dirty="0">
              <a:solidFill>
                <a:srgbClr val="FF0000"/>
              </a:solidFill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  <p:pic>
        <p:nvPicPr>
          <p:cNvPr id="3" name="Picture 2" descr="A blue bird with a yellow beak&#10;&#10;Description automatically generated with low confidence">
            <a:extLst>
              <a:ext uri="{FF2B5EF4-FFF2-40B4-BE49-F238E27FC236}">
                <a16:creationId xmlns:a16="http://schemas.microsoft.com/office/drawing/2014/main" id="{580B5505-84DF-47B0-BF3C-DAC11E1D38D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044" b="99046" l="1064" r="97518">
                        <a14:foregroundMark x1="27305" y1="7629" x2="27660" y2="6403"/>
                        <a14:foregroundMark x1="36170" y1="6131" x2="36170" y2="6131"/>
                        <a14:foregroundMark x1="26596" y1="2044" x2="26596" y2="2044"/>
                        <a14:foregroundMark x1="9220" y1="30381" x2="9220" y2="30381"/>
                        <a14:foregroundMark x1="34220" y1="24251" x2="34220" y2="24251"/>
                        <a14:foregroundMark x1="36702" y1="23569" x2="36702" y2="23569"/>
                        <a14:foregroundMark x1="37234" y1="24251" x2="37234" y2="24251"/>
                        <a14:foregroundMark x1="36525" y1="22752" x2="36525" y2="22752"/>
                        <a14:foregroundMark x1="35461" y1="24796" x2="34929" y2="22207"/>
                        <a14:foregroundMark x1="56915" y1="20300" x2="59220" y2="28883"/>
                        <a14:foregroundMark x1="59220" y1="28883" x2="59220" y2="28883"/>
                        <a14:foregroundMark x1="57447" y1="19619" x2="59043" y2="28747"/>
                        <a14:foregroundMark x1="59043" y1="28747" x2="59752" y2="29973"/>
                        <a14:foregroundMark x1="61348" y1="20708" x2="61879" y2="29155"/>
                        <a14:foregroundMark x1="61879" y1="29155" x2="61879" y2="29155"/>
                        <a14:foregroundMark x1="92199" y1="37466" x2="92199" y2="37466"/>
                        <a14:foregroundMark x1="97872" y1="43324" x2="97872" y2="43324"/>
                        <a14:foregroundMark x1="9220" y1="64169" x2="9220" y2="64169"/>
                        <a14:foregroundMark x1="4965" y1="62125" x2="4965" y2="62125"/>
                        <a14:foregroundMark x1="3369" y1="69755" x2="3369" y2="69755"/>
                        <a14:foregroundMark x1="1418" y1="81471" x2="1418" y2="81471"/>
                        <a14:foregroundMark x1="27128" y1="95232" x2="27128" y2="95232"/>
                        <a14:foregroundMark x1="29255" y1="99046" x2="29255" y2="99046"/>
                        <a14:foregroundMark x1="38298" y1="27929" x2="38298" y2="279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35515" flipH="1">
            <a:off x="9326176" y="683996"/>
            <a:ext cx="1301679" cy="1383844"/>
          </a:xfrm>
          <a:prstGeom prst="rect">
            <a:avLst/>
          </a:prstGeom>
        </p:spPr>
      </p:pic>
      <p:pic>
        <p:nvPicPr>
          <p:cNvPr id="6" name="Picture 5" descr="A picture containing clipart&#10;&#10;Description automatically generated">
            <a:extLst>
              <a:ext uri="{FF2B5EF4-FFF2-40B4-BE49-F238E27FC236}">
                <a16:creationId xmlns:a16="http://schemas.microsoft.com/office/drawing/2014/main" id="{3BBDDC68-A001-4053-B7FF-98A78807ED2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000" b="93667" l="2000" r="97556">
                        <a14:foregroundMark x1="33556" y1="5333" x2="33556" y2="5333"/>
                        <a14:foregroundMark x1="36000" y1="19667" x2="36000" y2="19667"/>
                        <a14:foregroundMark x1="47111" y1="19667" x2="47111" y2="19667"/>
                        <a14:foregroundMark x1="87333" y1="47000" x2="87333" y2="47000"/>
                        <a14:foregroundMark x1="91556" y1="44667" x2="91556" y2="44667"/>
                        <a14:foregroundMark x1="92000" y1="53667" x2="92000" y2="53667"/>
                        <a14:foregroundMark x1="93556" y1="65000" x2="93556" y2="65000"/>
                        <a14:foregroundMark x1="96444" y1="59000" x2="96444" y2="59000"/>
                        <a14:foregroundMark x1="86000" y1="93667" x2="86000" y2="93667"/>
                        <a14:foregroundMark x1="90889" y1="92333" x2="90889" y2="92333"/>
                        <a14:foregroundMark x1="8889" y1="63667" x2="8889" y2="63667"/>
                        <a14:foregroundMark x1="2222" y1="60667" x2="2222" y2="60667"/>
                        <a14:foregroundMark x1="81778" y1="73333" x2="81778" y2="73333"/>
                        <a14:foregroundMark x1="84000" y1="54333" x2="84000" y2="54333"/>
                        <a14:foregroundMark x1="97556" y1="65667" x2="97556" y2="65667"/>
                        <a14:foregroundMark x1="84000" y1="54333" x2="84000" y2="54333"/>
                        <a14:foregroundMark x1="88000" y1="50667" x2="88000" y2="50667"/>
                        <a14:foregroundMark x1="85333" y1="52333" x2="85333" y2="52333"/>
                        <a14:foregroundMark x1="82444" y1="54333" x2="86889" y2="50667"/>
                        <a14:foregroundMark x1="90044" y1="61333" x2="91556" y2="62667"/>
                        <a14:foregroundMark x1="88998" y1="60410" x2="90044" y2="61333"/>
                        <a14:foregroundMark x1="86705" y1="58387" x2="87866" y2="59411"/>
                        <a14:foregroundMark x1="84000" y1="56000" x2="85573" y2="57388"/>
                        <a14:foregroundMark x1="91085" y1="61333" x2="93556" y2="62667"/>
                        <a14:foregroundMark x1="89068" y1="60244" x2="91085" y2="61333"/>
                        <a14:foregroundMark x1="86504" y1="58859" x2="87803" y2="59560"/>
                        <a14:foregroundMark x1="82444" y1="56667" x2="85239" y2="58176"/>
                        <a14:foregroundMark x1="70222" y1="75667" x2="82444" y2="86333"/>
                        <a14:foregroundMark x1="73333" y1="75000" x2="80889" y2="73333"/>
                        <a14:foregroundMark x1="46000" y1="22667" x2="46000" y2="22667"/>
                        <a14:foregroundMark x1="44000" y1="17333" x2="44667" y2="24333"/>
                        <a14:backgroundMark x1="86889" y1="65667" x2="86889" y2="65667"/>
                        <a14:backgroundMark x1="88444" y1="61333" x2="88444" y2="61333"/>
                        <a14:backgroundMark x1="84889" y1="59000" x2="86444" y2="59000"/>
                        <a14:backgroundMark x1="89333" y1="63667" x2="89333" y2="63667"/>
                        <a14:backgroundMark x1="87333" y1="60667" x2="88889" y2="60667"/>
                        <a14:backgroundMark x1="91556" y1="61333" x2="91556" y2="61333"/>
                        <a14:backgroundMark x1="90000" y1="62667" x2="90000" y2="62667"/>
                        <a14:backgroundMark x1="88889" y1="62667" x2="88889" y2="62667"/>
                        <a14:backgroundMark x1="88889" y1="62667" x2="88889" y2="62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920" y="596400"/>
            <a:ext cx="2790395" cy="186026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F1C694A-EA26-0D03-7BEA-541DDE1ED1FC}"/>
              </a:ext>
            </a:extLst>
          </p:cNvPr>
          <p:cNvSpPr txBox="1"/>
          <p:nvPr/>
        </p:nvSpPr>
        <p:spPr>
          <a:xfrm>
            <a:off x="4031673" y="4807528"/>
            <a:ext cx="4357855" cy="5222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800" b="1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ĐÃ CHÚ Ý LẮNG NGHE</a:t>
            </a:r>
            <a:endParaRPr lang="en-US" sz="2800" b="1">
              <a:solidFill>
                <a:srgbClr val="000099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3F0B4E3-F8E1-03D0-4D6C-DF9E2106C3D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7454" b="82192" l="54063" r="90625">
                        <a14:foregroundMark x1="73203" y1="58824" x2="73594" y2="72442"/>
                        <a14:foregroundMark x1="72109" y1="78163" x2="72969" y2="79049"/>
                        <a14:foregroundMark x1="81484" y1="68251" x2="84453" y2="77035"/>
                        <a14:foregroundMark x1="60859" y1="82272" x2="60859" y2="82272"/>
                        <a14:foregroundMark x1="87422" y1="70911" x2="87422" y2="70911"/>
                        <a14:foregroundMark x1="74297" y1="77438" x2="74297" y2="77438"/>
                        <a14:foregroundMark x1="54063" y1="70346" x2="54063" y2="70346"/>
                        <a14:foregroundMark x1="90625" y1="71475" x2="90625" y2="71475"/>
                        <a14:foregroundMark x1="71250" y1="64142" x2="71797" y2="66398"/>
                        <a14:foregroundMark x1="71797" y1="62772" x2="71797" y2="62772"/>
                        <a14:foregroundMark x1="85859" y1="82192" x2="85859" y2="82192"/>
                        <a14:foregroundMark x1="88906" y1="66962" x2="88906" y2="66962"/>
                      </a14:backgroundRemoval>
                    </a14:imgEffect>
                  </a14:imgLayer>
                </a14:imgProps>
              </a:ext>
            </a:extLst>
          </a:blip>
          <a:srcRect l="50000" t="54444" r="6396" b="15111"/>
          <a:stretch/>
        </p:blipFill>
        <p:spPr>
          <a:xfrm>
            <a:off x="4911472" y="2665009"/>
            <a:ext cx="2091964" cy="2142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051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4" descr="C:\Users\HP\Pictures\hình động\hinh-nen-dong-day-ngang-dep-1-101_104237166.gif">
            <a:extLst>
              <a:ext uri="{FF2B5EF4-FFF2-40B4-BE49-F238E27FC236}">
                <a16:creationId xmlns:a16="http://schemas.microsoft.com/office/drawing/2014/main" id="{C6F4E81B-FDF9-2B96-337E-2711043E9F1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281355">
            <a:off x="847056" y="184320"/>
            <a:ext cx="2767051" cy="1792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C:\Users\HP\Pictures\hình động\hinh-nen-dong-day-ngang-dep-1-101_104237166.gif">
            <a:extLst>
              <a:ext uri="{FF2B5EF4-FFF2-40B4-BE49-F238E27FC236}">
                <a16:creationId xmlns:a16="http://schemas.microsoft.com/office/drawing/2014/main" id="{C27ED316-EAE8-C2F6-6DC8-039C355AD48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075365">
            <a:off x="9642816" y="1574092"/>
            <a:ext cx="2416175" cy="1761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4" descr="C:\Users\HP\Pictures\hình động\hinh-nen-dong-day-ngang-dep-1-101_104237166.gif">
            <a:extLst>
              <a:ext uri="{FF2B5EF4-FFF2-40B4-BE49-F238E27FC236}">
                <a16:creationId xmlns:a16="http://schemas.microsoft.com/office/drawing/2014/main" id="{419FDF9D-7DA3-D5AE-FE5C-2D05272308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062830">
            <a:off x="9875603" y="62820"/>
            <a:ext cx="1950605" cy="1421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5BB2686-1873-A1CF-8037-3FD3F300ABE1}"/>
              </a:ext>
            </a:extLst>
          </p:cNvPr>
          <p:cNvSpPr txBox="1"/>
          <p:nvPr/>
        </p:nvSpPr>
        <p:spPr>
          <a:xfrm>
            <a:off x="3123823" y="550504"/>
            <a:ext cx="5930199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Gọi tên nhạc cụ</a:t>
            </a:r>
            <a:endParaRPr lang="vi-VN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10D5D6C-BC19-F541-26D0-9F9A0B11856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4436" y="1648098"/>
            <a:ext cx="7689273" cy="39491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86324" y="5906349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63405" y="5837174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31483" y="5860008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31096" y="5928119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40252" y="5845385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888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51998990-7E54-4EE0-B27A-C70DF68A7748}"/>
              </a:ext>
            </a:extLst>
          </p:cNvPr>
          <p:cNvSpPr txBox="1"/>
          <p:nvPr/>
        </p:nvSpPr>
        <p:spPr>
          <a:xfrm>
            <a:off x="2727347" y="1910251"/>
            <a:ext cx="750360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err="1">
                <a:solidFill>
                  <a:srgbClr val="FF0000"/>
                </a:solidFill>
                <a:latin typeface="UTM Agin" panose="02040603050506020204" pitchFamily="18" charset="0"/>
              </a:rPr>
              <a:t>Bạn</a:t>
            </a:r>
            <a:r>
              <a:rPr lang="en-US" sz="9600" dirty="0">
                <a:solidFill>
                  <a:srgbClr val="FF0000"/>
                </a:solidFill>
                <a:latin typeface="UTM Agin" panose="02040603050506020204" pitchFamily="18" charset="0"/>
              </a:rPr>
              <a:t> </a:t>
            </a:r>
            <a:r>
              <a:rPr lang="en-US" sz="9600" dirty="0" err="1">
                <a:solidFill>
                  <a:srgbClr val="FF0000"/>
                </a:solidFill>
                <a:latin typeface="UTM Agin" panose="02040603050506020204" pitchFamily="18" charset="0"/>
              </a:rPr>
              <a:t>ơi</a:t>
            </a:r>
            <a:r>
              <a:rPr lang="en-US" sz="9600" dirty="0">
                <a:solidFill>
                  <a:srgbClr val="FF0000"/>
                </a:solidFill>
                <a:latin typeface="UTM Agin" panose="02040603050506020204" pitchFamily="18" charset="0"/>
              </a:rPr>
              <a:t> </a:t>
            </a:r>
            <a:r>
              <a:rPr lang="en-US" sz="9600" dirty="0" err="1">
                <a:solidFill>
                  <a:srgbClr val="FF0000"/>
                </a:solidFill>
                <a:latin typeface="UTM Agin" panose="02040603050506020204" pitchFamily="18" charset="0"/>
              </a:rPr>
              <a:t>lắng</a:t>
            </a:r>
            <a:r>
              <a:rPr lang="en-US" sz="9600" dirty="0">
                <a:solidFill>
                  <a:srgbClr val="FF0000"/>
                </a:solidFill>
                <a:latin typeface="UTM Agin" panose="02040603050506020204" pitchFamily="18" charset="0"/>
              </a:rPr>
              <a:t> </a:t>
            </a:r>
            <a:r>
              <a:rPr lang="en-US" sz="9600" dirty="0" err="1">
                <a:solidFill>
                  <a:srgbClr val="FF0000"/>
                </a:solidFill>
                <a:latin typeface="UTM Agin" panose="02040603050506020204" pitchFamily="18" charset="0"/>
              </a:rPr>
              <a:t>nghe</a:t>
            </a:r>
            <a:endParaRPr lang="en-US" sz="9600" dirty="0">
              <a:solidFill>
                <a:srgbClr val="FF0000"/>
              </a:solidFill>
              <a:latin typeface="UTM Agin" panose="02040603050506020204" pitchFamily="18" charset="0"/>
            </a:endParaRPr>
          </a:p>
        </p:txBody>
      </p:sp>
      <p:sp>
        <p:nvSpPr>
          <p:cNvPr id="10" name="Rectangle 12">
            <a:extLst>
              <a:ext uri="{FF2B5EF4-FFF2-40B4-BE49-F238E27FC236}">
                <a16:creationId xmlns:a16="http://schemas.microsoft.com/office/drawing/2014/main" id="{5D684B44-F395-4774-862E-AE8CC4156F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14144" y="3348739"/>
            <a:ext cx="5619761" cy="913199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algn="ctr">
              <a:defRPr/>
            </a:pPr>
            <a:r>
              <a:rPr lang="en-US" altLang="en-US" sz="2667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Dân</a:t>
            </a:r>
            <a:r>
              <a:rPr lang="en-US" altLang="en-US" sz="2667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ca Ba </a:t>
            </a:r>
            <a:r>
              <a:rPr lang="en-US" altLang="en-US" sz="2667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na</a:t>
            </a:r>
            <a:endParaRPr lang="en-US" altLang="en-US" sz="2667" i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ctr">
              <a:defRPr/>
            </a:pPr>
            <a:r>
              <a:rPr lang="en-US" altLang="en-US" sz="2667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Sưu</a:t>
            </a:r>
            <a:r>
              <a:rPr lang="en-US" altLang="en-US" sz="2667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67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tầm</a:t>
            </a:r>
            <a:r>
              <a:rPr lang="en-US" altLang="en-US" sz="2667" i="1" dirty="0">
                <a:solidFill>
                  <a:srgbClr val="FF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667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dịch</a:t>
            </a:r>
            <a:r>
              <a:rPr lang="en-US" altLang="en-US" sz="2667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67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lời</a:t>
            </a:r>
            <a:r>
              <a:rPr lang="en-US" altLang="en-US" sz="2667" i="1" dirty="0">
                <a:solidFill>
                  <a:srgbClr val="FF0000"/>
                </a:solidFill>
                <a:latin typeface="Times New Roman" panose="02020603050405020304" pitchFamily="18" charset="0"/>
              </a:rPr>
              <a:t>: </a:t>
            </a:r>
            <a:r>
              <a:rPr lang="en-US" altLang="en-US" sz="2667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Tô</a:t>
            </a:r>
            <a:r>
              <a:rPr lang="en-US" altLang="en-US" sz="2667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67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Ngọc</a:t>
            </a:r>
            <a:r>
              <a:rPr lang="en-US" altLang="en-US" sz="2667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Thanh</a:t>
            </a:r>
            <a:endParaRPr lang="en-US" altLang="en-US" sz="2667" i="1" dirty="0">
              <a:solidFill>
                <a:srgbClr val="FF0000"/>
              </a:solidFill>
              <a:latin typeface="VNI-Times" pitchFamily="2" charset="0"/>
            </a:endParaRPr>
          </a:p>
        </p:txBody>
      </p:sp>
      <p:pic>
        <p:nvPicPr>
          <p:cNvPr id="2" name="02 Track 2">
            <a:hlinkClick r:id="" action="ppaction://media"/>
            <a:extLst>
              <a:ext uri="{FF2B5EF4-FFF2-40B4-BE49-F238E27FC236}">
                <a16:creationId xmlns:a16="http://schemas.microsoft.com/office/drawing/2014/main" id="{8A314568-C474-4F49-BD57-8F46ED432AC6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79670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887969" y="5267178"/>
            <a:ext cx="609600" cy="609600"/>
          </a:xfrm>
          <a:prstGeom prst="rect">
            <a:avLst/>
          </a:prstGeom>
        </p:spPr>
      </p:pic>
      <p:sp>
        <p:nvSpPr>
          <p:cNvPr id="3" name="文本框 5">
            <a:extLst>
              <a:ext uri="{FF2B5EF4-FFF2-40B4-BE49-F238E27FC236}">
                <a16:creationId xmlns:a16="http://schemas.microsoft.com/office/drawing/2014/main" id="{0B475EC8-D76D-283C-E057-F1A5C8C7525D}"/>
              </a:ext>
            </a:extLst>
          </p:cNvPr>
          <p:cNvSpPr txBox="1"/>
          <p:nvPr/>
        </p:nvSpPr>
        <p:spPr>
          <a:xfrm>
            <a:off x="4362920" y="645520"/>
            <a:ext cx="3466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b="1">
                <a:solidFill>
                  <a:srgbClr val="FFFF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MỞ ĐẦU</a:t>
            </a:r>
            <a:endParaRPr lang="en-US" altLang="zh-CN" sz="3600" b="1" dirty="0">
              <a:solidFill>
                <a:srgbClr val="FFFF00"/>
              </a:solidFill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86324" y="5906349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63405" y="5837174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31483" y="5860008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31096" y="5928119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40252" y="5845385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86386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629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5">
            <a:extLst>
              <a:ext uri="{FF2B5EF4-FFF2-40B4-BE49-F238E27FC236}">
                <a16:creationId xmlns:a16="http://schemas.microsoft.com/office/drawing/2014/main" id="{08613266-DC6A-639D-36B0-9CDA7E52A140}"/>
              </a:ext>
            </a:extLst>
          </p:cNvPr>
          <p:cNvSpPr txBox="1"/>
          <p:nvPr/>
        </p:nvSpPr>
        <p:spPr>
          <a:xfrm>
            <a:off x="5050018" y="687084"/>
            <a:ext cx="207781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3200" b="1">
                <a:solidFill>
                  <a:srgbClr val="FFFF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CHỦ ĐỀ 4</a:t>
            </a:r>
            <a:endParaRPr lang="en-US" altLang="zh-CN" sz="3200" b="1" dirty="0">
              <a:solidFill>
                <a:srgbClr val="FFFF00"/>
              </a:solidFill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27130F3-6FC8-19CB-87E0-FBB00597EA16}"/>
              </a:ext>
            </a:extLst>
          </p:cNvPr>
          <p:cNvSpPr txBox="1"/>
          <p:nvPr/>
        </p:nvSpPr>
        <p:spPr>
          <a:xfrm>
            <a:off x="2410691" y="2304403"/>
            <a:ext cx="6888451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Học bài hát: </a:t>
            </a:r>
            <a:r>
              <a:rPr lang="en-US" sz="32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Khúc nhạc trên nương xa</a:t>
            </a:r>
            <a:endParaRPr lang="vi-VN" sz="32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14" descr="C:\Users\HP\Pictures\hình động\hinh-nen-dong-day-ngang-dep-1-101_104237166.gif">
            <a:extLst>
              <a:ext uri="{FF2B5EF4-FFF2-40B4-BE49-F238E27FC236}">
                <a16:creationId xmlns:a16="http://schemas.microsoft.com/office/drawing/2014/main" id="{C6F4E81B-FDF9-2B96-337E-2711043E9F1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281355">
            <a:off x="847056" y="184320"/>
            <a:ext cx="2767051" cy="1792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C:\Users\HP\Pictures\hình động\hinh-nen-dong-day-ngang-dep-1-101_104237166.gif">
            <a:extLst>
              <a:ext uri="{FF2B5EF4-FFF2-40B4-BE49-F238E27FC236}">
                <a16:creationId xmlns:a16="http://schemas.microsoft.com/office/drawing/2014/main" id="{C27ED316-EAE8-C2F6-6DC8-039C355AD48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075365">
            <a:off x="9642816" y="1574092"/>
            <a:ext cx="2416175" cy="1761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4" descr="C:\Users\HP\Pictures\hình động\hinh-nen-dong-day-ngang-dep-1-101_104237166.gif">
            <a:extLst>
              <a:ext uri="{FF2B5EF4-FFF2-40B4-BE49-F238E27FC236}">
                <a16:creationId xmlns:a16="http://schemas.microsoft.com/office/drawing/2014/main" id="{419FDF9D-7DA3-D5AE-FE5C-2D05272308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062830">
            <a:off x="9875603" y="62820"/>
            <a:ext cx="1950605" cy="1421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5BB2686-1873-A1CF-8037-3FD3F300ABE1}"/>
              </a:ext>
            </a:extLst>
          </p:cNvPr>
          <p:cNvSpPr txBox="1"/>
          <p:nvPr/>
        </p:nvSpPr>
        <p:spPr>
          <a:xfrm>
            <a:off x="5215951" y="1842239"/>
            <a:ext cx="1527278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 13</a:t>
            </a:r>
            <a:endParaRPr lang="vi-VN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10D5D6C-BC19-F541-26D0-9F9A0B11856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200" y="3298782"/>
            <a:ext cx="3410585" cy="22644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3214A591-6B06-8016-79A2-4E1249422AA9}"/>
              </a:ext>
            </a:extLst>
          </p:cNvPr>
          <p:cNvSpPr txBox="1"/>
          <p:nvPr/>
        </p:nvSpPr>
        <p:spPr>
          <a:xfrm>
            <a:off x="7240630" y="2855047"/>
            <a:ext cx="30031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Nhạc và lời: Hoàng Lân</a:t>
            </a:r>
          </a:p>
          <a:p>
            <a:r>
              <a:rPr lang="en-US" sz="1600" i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(Dựa theo dân ca Gia-rai)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86324" y="5906349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63405" y="5837174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31483" y="5860008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31096" y="5928119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40252" y="5845385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19567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25D9FE8-05F6-7A13-9342-1ECB8D34AB8E}"/>
              </a:ext>
            </a:extLst>
          </p:cNvPr>
          <p:cNvSpPr/>
          <p:nvPr/>
        </p:nvSpPr>
        <p:spPr>
          <a:xfrm>
            <a:off x="2210892" y="410873"/>
            <a:ext cx="7003906" cy="943785"/>
          </a:xfrm>
          <a:prstGeom prst="rect">
            <a:avLst/>
          </a:prstGeom>
          <a:noFill/>
        </p:spPr>
        <p:txBody>
          <a:bodyPr wrap="square" lIns="121920" tIns="60960" rIns="121920" bIns="60960">
            <a:spAutoFit/>
          </a:bodyPr>
          <a:lstStyle/>
          <a:p>
            <a:pPr algn="ctr"/>
            <a:r>
              <a:rPr lang="en-US" sz="5333" b="1">
                <a:ln w="18000">
                  <a:solidFill>
                    <a:srgbClr val="92D05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UTM A&amp;S Graceland" panose="02040603050506020204" pitchFamily="18" charset="0"/>
                <a:cs typeface="Times New Roman" panose="02020603050405020304" pitchFamily="18" charset="0"/>
              </a:rPr>
              <a:t>Tây  Nguyên</a:t>
            </a:r>
          </a:p>
        </p:txBody>
      </p:sp>
      <p:pic>
        <p:nvPicPr>
          <p:cNvPr id="5" name="Picture 4" descr="A group of people playing instruments&#10;&#10;Description automatically generated">
            <a:extLst>
              <a:ext uri="{FF2B5EF4-FFF2-40B4-BE49-F238E27FC236}">
                <a16:creationId xmlns:a16="http://schemas.microsoft.com/office/drawing/2014/main" id="{F73A5B41-8455-27F8-E0D1-5B8B50EF291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69" r="-2" b="5935"/>
          <a:stretch/>
        </p:blipFill>
        <p:spPr>
          <a:xfrm>
            <a:off x="5023366" y="1620981"/>
            <a:ext cx="4957742" cy="2064328"/>
          </a:xfrm>
          <a:custGeom>
            <a:avLst/>
            <a:gdLst/>
            <a:ahLst/>
            <a:cxnLst/>
            <a:rect l="l" t="t" r="r" b="b"/>
            <a:pathLst>
              <a:path w="7698564" h="3346705">
                <a:moveTo>
                  <a:pt x="1549963" y="0"/>
                </a:moveTo>
                <a:lnTo>
                  <a:pt x="1555540" y="0"/>
                </a:lnTo>
                <a:lnTo>
                  <a:pt x="2621768" y="0"/>
                </a:lnTo>
                <a:lnTo>
                  <a:pt x="6451640" y="0"/>
                </a:lnTo>
                <a:lnTo>
                  <a:pt x="6451640" y="479"/>
                </a:lnTo>
                <a:lnTo>
                  <a:pt x="7698564" y="479"/>
                </a:lnTo>
                <a:lnTo>
                  <a:pt x="7698564" y="3346705"/>
                </a:lnTo>
                <a:lnTo>
                  <a:pt x="0" y="3346705"/>
                </a:lnTo>
                <a:close/>
              </a:path>
            </a:pathLst>
          </a:custGeom>
        </p:spPr>
      </p:pic>
      <p:pic>
        <p:nvPicPr>
          <p:cNvPr id="7" name="Picture 6" descr="A picture containing sky, tree, outdoor, ground&#10;&#10;Description automatically generated">
            <a:extLst>
              <a:ext uri="{FF2B5EF4-FFF2-40B4-BE49-F238E27FC236}">
                <a16:creationId xmlns:a16="http://schemas.microsoft.com/office/drawing/2014/main" id="{E4BA35CA-3E3A-DB8B-BA0F-37DEAB05D09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" b="14435"/>
          <a:stretch/>
        </p:blipFill>
        <p:spPr>
          <a:xfrm>
            <a:off x="2210892" y="1620981"/>
            <a:ext cx="3773596" cy="2064328"/>
          </a:xfrm>
          <a:custGeom>
            <a:avLst/>
            <a:gdLst/>
            <a:ahLst/>
            <a:cxnLst/>
            <a:rect l="l" t="t" r="r" b="b"/>
            <a:pathLst>
              <a:path w="5859797" h="3346705">
                <a:moveTo>
                  <a:pt x="0" y="0"/>
                </a:moveTo>
                <a:lnTo>
                  <a:pt x="5859797" y="0"/>
                </a:lnTo>
                <a:lnTo>
                  <a:pt x="4309834" y="3346705"/>
                </a:lnTo>
                <a:lnTo>
                  <a:pt x="4304257" y="3346705"/>
                </a:lnTo>
                <a:lnTo>
                  <a:pt x="3238029" y="3346705"/>
                </a:lnTo>
                <a:lnTo>
                  <a:pt x="0" y="3346705"/>
                </a:lnTo>
                <a:close/>
              </a:path>
            </a:pathLst>
          </a:cu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BDC06B0-DD1B-BCDE-8A6D-10ADF14116C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13597"/>
          <a:stretch/>
        </p:blipFill>
        <p:spPr>
          <a:xfrm>
            <a:off x="6219006" y="3685309"/>
            <a:ext cx="3762089" cy="2024434"/>
          </a:xfrm>
          <a:custGeom>
            <a:avLst/>
            <a:gdLst/>
            <a:ahLst/>
            <a:cxnLst/>
            <a:rect l="l" t="t" r="r" b="b"/>
            <a:pathLst>
              <a:path w="5841911" h="3346705">
                <a:moveTo>
                  <a:pt x="1549963" y="0"/>
                </a:moveTo>
                <a:lnTo>
                  <a:pt x="1555540" y="0"/>
                </a:lnTo>
                <a:lnTo>
                  <a:pt x="2621768" y="0"/>
                </a:lnTo>
                <a:lnTo>
                  <a:pt x="5841911" y="0"/>
                </a:lnTo>
                <a:lnTo>
                  <a:pt x="5841911" y="3346705"/>
                </a:lnTo>
                <a:lnTo>
                  <a:pt x="0" y="3346705"/>
                </a:lnTo>
                <a:close/>
              </a:path>
            </a:pathLst>
          </a:custGeom>
        </p:spPr>
      </p:pic>
      <p:pic>
        <p:nvPicPr>
          <p:cNvPr id="9" name="Picture 8" descr="A picture containing sky, outdoor, people, group&#10;&#10;Description automatically generated">
            <a:extLst>
              <a:ext uri="{FF2B5EF4-FFF2-40B4-BE49-F238E27FC236}">
                <a16:creationId xmlns:a16="http://schemas.microsoft.com/office/drawing/2014/main" id="{5FBCFE44-A3A7-C790-BCD2-2EE9F9B780C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205" b="7247"/>
          <a:stretch/>
        </p:blipFill>
        <p:spPr>
          <a:xfrm>
            <a:off x="2210892" y="3685309"/>
            <a:ext cx="4957729" cy="2024434"/>
          </a:xfrm>
          <a:custGeom>
            <a:avLst/>
            <a:gdLst/>
            <a:ahLst/>
            <a:cxnLst/>
            <a:rect l="l" t="t" r="r" b="b"/>
            <a:pathLst>
              <a:path w="7698564" h="3346705">
                <a:moveTo>
                  <a:pt x="0" y="0"/>
                </a:moveTo>
                <a:lnTo>
                  <a:pt x="7698564" y="0"/>
                </a:lnTo>
                <a:lnTo>
                  <a:pt x="6148601" y="3346705"/>
                </a:lnTo>
                <a:lnTo>
                  <a:pt x="6143024" y="3346705"/>
                </a:lnTo>
                <a:lnTo>
                  <a:pt x="5076796" y="3346705"/>
                </a:lnTo>
                <a:lnTo>
                  <a:pt x="1246924" y="3346705"/>
                </a:lnTo>
                <a:lnTo>
                  <a:pt x="1246924" y="3346226"/>
                </a:lnTo>
                <a:lnTo>
                  <a:pt x="0" y="3346226"/>
                </a:lnTo>
                <a:close/>
              </a:path>
            </a:pathLst>
          </a:cu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686324" y="5906349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963405" y="5837174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531483" y="5860008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131096" y="5928119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440252" y="5845385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522744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6137565" y="1896297"/>
            <a:ext cx="3791527" cy="347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Nhạc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sĩ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Hoàng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Lân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18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1942,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Sơn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cư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trú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nhạc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Nhạc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viện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Viện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Sư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phạm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nhạc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Zoltan</a:t>
            </a:r>
            <a:r>
              <a:rPr lang="en-US" sz="20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Kodaly.</a:t>
            </a:r>
          </a:p>
          <a:p>
            <a:r>
              <a:rPr lang="en-US" sz="20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thiếu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mến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“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Cháu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mầm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non”, “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”, “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Thật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hay”….</a:t>
            </a:r>
          </a:p>
        </p:txBody>
      </p:sp>
      <p:sp>
        <p:nvSpPr>
          <p:cNvPr id="26632" name="Text Box 8"/>
          <p:cNvSpPr txBox="1">
            <a:spLocks noChangeArrowheads="1"/>
          </p:cNvSpPr>
          <p:nvPr/>
        </p:nvSpPr>
        <p:spPr bwMode="auto">
          <a:xfrm>
            <a:off x="3919294" y="471466"/>
            <a:ext cx="7376777" cy="666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3733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Nhạc </a:t>
            </a:r>
            <a:r>
              <a:rPr lang="en-US" sz="3733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sĩ</a:t>
            </a:r>
            <a:r>
              <a:rPr lang="en-US" sz="3733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Hoàng</a:t>
            </a:r>
            <a:r>
              <a:rPr lang="en-US" sz="3733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Lân</a:t>
            </a:r>
            <a:endParaRPr lang="en-US" sz="3733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6634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6036" y="1714983"/>
            <a:ext cx="3708401" cy="3813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6324" y="5906349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63405" y="5837174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31483" y="5860008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31096" y="5928119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40252" y="5845385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32586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gallery dir="l"/>
      </p:transition>
    </mc:Choice>
    <mc:Fallback xmlns="">
      <p:transition spd="slow" advClick="0" advTm="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HÚC NHẠC TRÊN NƯƠNG XA KARAOKE - LỚP 3 KNTT">
            <a:hlinkClick r:id="" action="ppaction://media"/>
            <a:extLst>
              <a:ext uri="{FF2B5EF4-FFF2-40B4-BE49-F238E27FC236}">
                <a16:creationId xmlns:a16="http://schemas.microsoft.com/office/drawing/2014/main" id="{FA21DBB0-11E3-795A-98D6-51BEC37D4CAD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6958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10569" y="1524000"/>
            <a:ext cx="7806267" cy="410094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86324" y="5906349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63405" y="5837174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31483" y="5860008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31096" y="5928119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40252" y="5845385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41658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4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04A14AF-0917-1BFB-9F86-8EF418E6484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0906F5-EAE9-EFCC-1465-72778FC7158B}"/>
              </a:ext>
            </a:extLst>
          </p:cNvPr>
          <p:cNvSpPr txBox="1"/>
          <p:nvPr/>
        </p:nvSpPr>
        <p:spPr>
          <a:xfrm>
            <a:off x="2307027" y="456373"/>
            <a:ext cx="673613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>
                <a:ln w="19050">
                  <a:solidFill>
                    <a:srgbClr val="FF0000"/>
                  </a:solidFill>
                </a:ln>
                <a:solidFill>
                  <a:srgbClr val="FF0000"/>
                </a:solidFill>
                <a:latin typeface="UTM A&amp;S Graceland" panose="02040603050506020204" pitchFamily="18" charset="0"/>
              </a:rPr>
              <a:t>Khúc nhạc trên nương xa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390BA7C-238D-FD42-89A8-4BC7007C1421}"/>
              </a:ext>
            </a:extLst>
          </p:cNvPr>
          <p:cNvSpPr/>
          <p:nvPr/>
        </p:nvSpPr>
        <p:spPr>
          <a:xfrm>
            <a:off x="0" y="5895804"/>
            <a:ext cx="12192000" cy="9621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085BBD6-BA79-47FD-AE68-85EEBD97F0CA}"/>
              </a:ext>
            </a:extLst>
          </p:cNvPr>
          <p:cNvSpPr txBox="1"/>
          <p:nvPr/>
        </p:nvSpPr>
        <p:spPr>
          <a:xfrm>
            <a:off x="6250182" y="3976050"/>
            <a:ext cx="4957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E647743-0FEF-4FB5-13F5-8162E3C04BC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7454" b="82192" l="54063" r="90625">
                        <a14:foregroundMark x1="73203" y1="58824" x2="73594" y2="72442"/>
                        <a14:foregroundMark x1="72109" y1="78163" x2="72969" y2="79049"/>
                        <a14:foregroundMark x1="81484" y1="68251" x2="84453" y2="77035"/>
                        <a14:foregroundMark x1="60859" y1="82272" x2="60859" y2="82272"/>
                        <a14:foregroundMark x1="87422" y1="70911" x2="87422" y2="70911"/>
                        <a14:foregroundMark x1="74297" y1="77438" x2="74297" y2="77438"/>
                        <a14:foregroundMark x1="54063" y1="70346" x2="54063" y2="70346"/>
                        <a14:foregroundMark x1="90625" y1="71475" x2="90625" y2="71475"/>
                        <a14:foregroundMark x1="71250" y1="64142" x2="71797" y2="66398"/>
                        <a14:foregroundMark x1="71797" y1="62772" x2="71797" y2="62772"/>
                        <a14:foregroundMark x1="85859" y1="82192" x2="85859" y2="82192"/>
                        <a14:foregroundMark x1="88906" y1="66962" x2="88906" y2="66962"/>
                      </a14:backgroundRemoval>
                    </a14:imgEffect>
                  </a14:imgLayer>
                </a14:imgProps>
              </a:ext>
            </a:extLst>
          </a:blip>
          <a:srcRect l="50000" t="54444" r="6396" b="15111"/>
          <a:stretch/>
        </p:blipFill>
        <p:spPr>
          <a:xfrm>
            <a:off x="11016455" y="4945988"/>
            <a:ext cx="1413347" cy="144750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FA1F4E3-1B84-C159-9CA2-7430C17FF1F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7454" b="82192" l="54063" r="90625">
                        <a14:foregroundMark x1="73203" y1="58824" x2="73594" y2="72442"/>
                        <a14:foregroundMark x1="72109" y1="78163" x2="72969" y2="79049"/>
                        <a14:foregroundMark x1="81484" y1="68251" x2="84453" y2="77035"/>
                        <a14:foregroundMark x1="60859" y1="82272" x2="60859" y2="82272"/>
                        <a14:foregroundMark x1="87422" y1="70911" x2="87422" y2="70911"/>
                        <a14:foregroundMark x1="74297" y1="77438" x2="74297" y2="77438"/>
                        <a14:foregroundMark x1="54063" y1="70346" x2="54063" y2="70346"/>
                        <a14:foregroundMark x1="90625" y1="71475" x2="90625" y2="71475"/>
                        <a14:foregroundMark x1="71250" y1="64142" x2="71797" y2="66398"/>
                        <a14:foregroundMark x1="71797" y1="62772" x2="71797" y2="62772"/>
                        <a14:foregroundMark x1="85859" y1="82192" x2="85859" y2="82192"/>
                        <a14:foregroundMark x1="88906" y1="66962" x2="88906" y2="66962"/>
                      </a14:backgroundRemoval>
                    </a14:imgEffect>
                  </a14:imgLayer>
                </a14:imgProps>
              </a:ext>
            </a:extLst>
          </a:blip>
          <a:srcRect l="50000" t="54444" r="6396" b="15111"/>
          <a:stretch/>
        </p:blipFill>
        <p:spPr>
          <a:xfrm flipH="1">
            <a:off x="-246497" y="4929399"/>
            <a:ext cx="1521115" cy="144750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4363F61-29E0-831A-5C40-D51306B82AE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59" r="13348"/>
          <a:stretch/>
        </p:blipFill>
        <p:spPr>
          <a:xfrm rot="16200000">
            <a:off x="3452897" y="-244270"/>
            <a:ext cx="4820432" cy="928254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B55634D-05B3-8FB8-A10F-33DA300753AB}"/>
              </a:ext>
            </a:extLst>
          </p:cNvPr>
          <p:cNvSpPr txBox="1"/>
          <p:nvPr/>
        </p:nvSpPr>
        <p:spPr>
          <a:xfrm>
            <a:off x="8070585" y="1643620"/>
            <a:ext cx="30031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Nhạc và lời: Hoàng Lân</a:t>
            </a:r>
          </a:p>
          <a:p>
            <a:r>
              <a:rPr 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(Dựa theo dân ca Gia-rai)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64B5EF9-4330-DF92-3C7C-421A5086FE8D}"/>
              </a:ext>
            </a:extLst>
          </p:cNvPr>
          <p:cNvSpPr txBox="1"/>
          <p:nvPr/>
        </p:nvSpPr>
        <p:spPr>
          <a:xfrm>
            <a:off x="2118097" y="1817509"/>
            <a:ext cx="23430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>
                <a:latin typeface="Times New Roman" panose="02020603050405020304" pitchFamily="18" charset="0"/>
                <a:cs typeface="Times New Roman" panose="02020603050405020304" pitchFamily="18" charset="0"/>
              </a:rPr>
              <a:t>Vừa phải- Nhịp nhàng</a:t>
            </a:r>
          </a:p>
        </p:txBody>
      </p:sp>
    </p:spTree>
    <p:extLst>
      <p:ext uri="{BB962C8B-B14F-4D97-AF65-F5344CB8AC3E}">
        <p14:creationId xmlns:p14="http://schemas.microsoft.com/office/powerpoint/2010/main" val="1269213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8195</TotalTime>
  <Words>629</Words>
  <Application>Microsoft Office PowerPoint</Application>
  <PresentationFormat>Widescreen</PresentationFormat>
  <Paragraphs>117</Paragraphs>
  <Slides>27</Slides>
  <Notes>2</Notes>
  <HiddenSlides>0</HiddenSlides>
  <MMClips>17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45" baseType="lpstr">
      <vt:lpstr>微软雅黑</vt:lpstr>
      <vt:lpstr>宋体</vt:lpstr>
      <vt:lpstr>Arial</vt:lpstr>
      <vt:lpstr>Calibri</vt:lpstr>
      <vt:lpstr>Calibri Light</vt:lpstr>
      <vt:lpstr>等线</vt:lpstr>
      <vt:lpstr>inpin heiti</vt:lpstr>
      <vt:lpstr>Times New Roman</vt:lpstr>
      <vt:lpstr>UTM A&amp;S Graceland</vt:lpstr>
      <vt:lpstr>UTM Agin</vt:lpstr>
      <vt:lpstr>UTM Alberta Heavy</vt:lpstr>
      <vt:lpstr>UTM Showcard</vt:lpstr>
      <vt:lpstr>VNI-Times</vt:lpstr>
      <vt:lpstr>字体管家天蝎座</vt:lpstr>
      <vt:lpstr>字体管家棉花糖</vt:lpstr>
      <vt:lpstr>字魂59号-创粗黑</vt:lpstr>
      <vt:lpstr>站酷快乐体2016修订版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Nguyễn Giang</dc:creator>
  <cp:lastModifiedBy>Nguyen Thi Phuong Thao</cp:lastModifiedBy>
  <cp:revision>122</cp:revision>
  <dcterms:created xsi:type="dcterms:W3CDTF">2021-07-19T18:28:24Z</dcterms:created>
  <dcterms:modified xsi:type="dcterms:W3CDTF">2022-09-24T02:43:34Z</dcterms:modified>
</cp:coreProperties>
</file>