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256" r:id="rId4"/>
    <p:sldId id="257" r:id="rId5"/>
    <p:sldId id="288" r:id="rId6"/>
    <p:sldId id="275" r:id="rId7"/>
    <p:sldId id="280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80" d="100"/>
          <a:sy n="80" d="100"/>
        </p:scale>
        <p:origin x="25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0BA4A-1B6E-495D-BED9-07363A364E90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1B596-8F8A-44E1-94EB-7E6590647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43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1B596-8F8A-44E1-94EB-7E65906477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14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2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39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5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00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9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46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88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1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4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3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49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08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5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6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8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38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62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60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8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3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87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5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8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3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0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8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media" Target="../media/media5.mp3"/><Relationship Id="rId7" Type="http://schemas.openxmlformats.org/officeDocument/2006/relationships/slideLayout" Target="../slideLayouts/slideLayout24.xml"/><Relationship Id="rId12" Type="http://schemas.openxmlformats.org/officeDocument/2006/relationships/image" Target="../media/image1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4.png"/><Relationship Id="rId5" Type="http://schemas.microsoft.com/office/2007/relationships/media" Target="../media/media6.mp3"/><Relationship Id="rId10" Type="http://schemas.openxmlformats.org/officeDocument/2006/relationships/image" Target="../media/image12.png"/><Relationship Id="rId4" Type="http://schemas.openxmlformats.org/officeDocument/2006/relationships/audio" Target="../media/media5.mp3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8" y="1556792"/>
            <a:ext cx="5854642" cy="1509266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Chào mừng quý thầy cô và các bạn học sinh đến với tiết âm nhạc</a:t>
            </a:r>
          </a:p>
        </p:txBody>
      </p:sp>
    </p:spTree>
    <p:extLst>
      <p:ext uri="{BB962C8B-B14F-4D97-AF65-F5344CB8AC3E}">
        <p14:creationId xmlns:p14="http://schemas.microsoft.com/office/powerpoint/2010/main" val="7758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6632"/>
            <a:ext cx="554461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>
              <a:latin typeface="Times New Roman"/>
              <a:ea typeface="Calibri"/>
            </a:endParaRPr>
          </a:p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2. Vận dụng − Sáng tạo</a:t>
            </a:r>
            <a:endParaRPr lang="en-US" sz="280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en-US" sz="2800" b="1">
                <a:solidFill>
                  <a:srgbClr val="002060"/>
                </a:solidFill>
                <a:latin typeface="Times New Roman"/>
                <a:ea typeface="Times New Roman"/>
              </a:rPr>
              <a:t>* Nghe và gõ theo hình tiết tấu.</a:t>
            </a:r>
            <a:endParaRPr lang="en-US" sz="28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0"/>
            <a:ext cx="432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VẬN DỤNG – SÁNG TẠO</a:t>
            </a:r>
            <a:endParaRPr lang="en-US" sz="2800">
              <a:solidFill>
                <a:srgbClr val="002060"/>
              </a:solidFill>
            </a:endParaRPr>
          </a:p>
        </p:txBody>
      </p:sp>
      <p:pic>
        <p:nvPicPr>
          <p:cNvPr id="3074" name="Picture 2" descr="t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8025"/>
            <a:ext cx="9144000" cy="145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8620" y="1818402"/>
            <a:ext cx="9145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-Nghe mẫu và HD HS gõ theo hình tiết tấu với các hình thức</a:t>
            </a:r>
          </a:p>
        </p:txBody>
      </p:sp>
      <p:pic>
        <p:nvPicPr>
          <p:cNvPr id="7" name="1 NGHE VA GO THEO H T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7792" y="496635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192688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5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038" y="-15343"/>
            <a:ext cx="8568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vi-VN" sz="2400" b="1">
                <a:latin typeface="Times New Roman"/>
                <a:ea typeface="Times New Roman"/>
              </a:rPr>
              <a:t>*</a:t>
            </a:r>
            <a:r>
              <a:rPr lang="vi-VN" sz="4400" b="1">
                <a:solidFill>
                  <a:srgbClr val="002060"/>
                </a:solidFill>
                <a:latin typeface="Times New Roman"/>
                <a:ea typeface="Times New Roman"/>
              </a:rPr>
              <a:t>Hát kết hợp vận động phụ hoạ theo bài </a:t>
            </a:r>
            <a:r>
              <a:rPr lang="vi-VN" sz="4400" b="1" i="1">
                <a:solidFill>
                  <a:srgbClr val="002060"/>
                </a:solidFill>
                <a:latin typeface="Times New Roman"/>
                <a:ea typeface="Times New Roman"/>
              </a:rPr>
              <a:t>Con chim chích choè.</a:t>
            </a:r>
            <a:endParaRPr lang="en-US" sz="4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" name="CON CHIM CHICH CHOE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6216" y="3107432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192688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53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34076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>
                <a:solidFill>
                  <a:srgbClr val="000000"/>
                </a:solidFill>
                <a:latin typeface="Times New Roman"/>
                <a:ea typeface="Times New Roman"/>
              </a:rPr>
              <a:t>-Trình chiếu hình ảnh múa sạp và giới thiệu:</a:t>
            </a: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en-US" sz="3600"/>
          </a:p>
        </p:txBody>
      </p:sp>
      <p:sp>
        <p:nvSpPr>
          <p:cNvPr id="5" name="Rectangle 4"/>
          <p:cNvSpPr/>
          <p:nvPr/>
        </p:nvSpPr>
        <p:spPr>
          <a:xfrm>
            <a:off x="0" y="-99392"/>
            <a:ext cx="7467109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tabLst>
                <a:tab pos="1828800" algn="l"/>
              </a:tabLst>
            </a:pPr>
            <a:r>
              <a:rPr lang="vi-VN" sz="3200">
                <a:solidFill>
                  <a:srgbClr val="002060"/>
                </a:solidFill>
                <a:latin typeface="Times New Roman"/>
                <a:ea typeface="Times New Roman"/>
              </a:rPr>
              <a:t>*</a:t>
            </a:r>
            <a:r>
              <a:rPr lang="vi-VN" sz="3200" b="1">
                <a:solidFill>
                  <a:srgbClr val="002060"/>
                </a:solidFill>
                <a:latin typeface="Times New Roman"/>
                <a:ea typeface="Times New Roman"/>
              </a:rPr>
              <a:t>Nghe và gõ đệm theo nhịp điệu </a:t>
            </a:r>
            <a:r>
              <a:rPr lang="vi-VN" sz="3200" b="1" i="1">
                <a:solidFill>
                  <a:srgbClr val="002060"/>
                </a:solidFill>
                <a:latin typeface="Times New Roman"/>
                <a:ea typeface="Times New Roman"/>
              </a:rPr>
              <a:t>Múa sạp</a:t>
            </a:r>
            <a:r>
              <a:rPr lang="vi-VN" sz="3200" b="1">
                <a:solidFill>
                  <a:srgbClr val="002060"/>
                </a:solidFill>
                <a:latin typeface="Times New Roman"/>
                <a:ea typeface="Times New Roman"/>
              </a:rPr>
              <a:t>.</a:t>
            </a:r>
            <a:endParaRPr lang="en-US" sz="32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55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06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407" y="162880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Sòn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sòn 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/Sòn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sòn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sòn đô</a:t>
            </a:r>
            <a:r>
              <a:rPr lang="en-US" sz="3600" i="1" u="sng">
                <a:solidFill>
                  <a:srgbClr val="1D2129"/>
                </a:solidFill>
                <a:latin typeface="Times New Roman"/>
                <a:ea typeface="Calibri"/>
              </a:rPr>
              <a:t>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/rê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rê mí đồ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/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rê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rê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mí rê 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 u="sng">
                <a:solidFill>
                  <a:srgbClr val="1D2129"/>
                </a:solidFill>
                <a:latin typeface="Times New Roman"/>
                <a:ea typeface="Calibri"/>
              </a:rPr>
              <a:t>.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/rê đô</a:t>
            </a:r>
            <a:r>
              <a:rPr lang="en-US" sz="3600" i="1" u="sng">
                <a:solidFill>
                  <a:srgbClr val="1D2129"/>
                </a:solidFill>
                <a:latin typeface="Times New Roman"/>
                <a:ea typeface="Calibri"/>
              </a:rPr>
              <a:t>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đô la sòn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/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rê 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đô là son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rề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/Son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rề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son rề son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/Son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la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 son la đô </a:t>
            </a:r>
            <a:r>
              <a:rPr lang="en-US" sz="3600" i="1" u="sng">
                <a:solidFill>
                  <a:srgbClr val="FF0000"/>
                </a:solidFill>
                <a:latin typeface="Times New Roman"/>
                <a:ea typeface="Calibri"/>
              </a:rPr>
              <a:t>đô</a:t>
            </a:r>
            <a:r>
              <a:rPr lang="en-US" sz="3600" i="1">
                <a:solidFill>
                  <a:srgbClr val="FF0000"/>
                </a:solidFill>
                <a:latin typeface="Times New Roman"/>
                <a:ea typeface="Calibri"/>
              </a:rPr>
              <a:t>.</a:t>
            </a:r>
            <a:r>
              <a:rPr lang="en-US" sz="3600" i="1">
                <a:solidFill>
                  <a:srgbClr val="1D2129"/>
                </a:solidFill>
                <a:latin typeface="Times New Roman"/>
                <a:ea typeface="Calibri"/>
              </a:rPr>
              <a:t>...</a:t>
            </a:r>
            <a:endParaRPr lang="en-US" sz="3600"/>
          </a:p>
        </p:txBody>
      </p:sp>
      <p:sp>
        <p:nvSpPr>
          <p:cNvPr id="3" name="Rectangle 2"/>
          <p:cNvSpPr/>
          <p:nvPr/>
        </p:nvSpPr>
        <p:spPr>
          <a:xfrm>
            <a:off x="22417" y="-4445"/>
            <a:ext cx="76459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28800" algn="l"/>
              </a:tabLst>
            </a:pPr>
            <a:r>
              <a:rPr lang="en-US" sz="2800">
                <a:solidFill>
                  <a:srgbClr val="000000"/>
                </a:solidFill>
                <a:latin typeface="Times New Roman"/>
                <a:ea typeface="Calibri"/>
              </a:rPr>
              <a:t>- Đọc mẫu và nghe mẫu sau đó HD HS dùng trống con gõ theo nhịp bài múa sạp với các hình thức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  <p:pic>
        <p:nvPicPr>
          <p:cNvPr id="6" name="3 GO THEO NHIP MUA SAP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56176" y="342900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658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92696"/>
            <a:ext cx="840107" cy="67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5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45" y="5532203"/>
            <a:ext cx="1266014" cy="1014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6488668"/>
            <a:ext cx="583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err="1">
                <a:solidFill>
                  <a:prstClr val="black"/>
                </a:solidFill>
              </a:rPr>
              <a:t>Chú</a:t>
            </a:r>
            <a:r>
              <a:rPr lang="en-US" i="1">
                <a:solidFill>
                  <a:prstClr val="black"/>
                </a:solidFill>
              </a:rPr>
              <a:t> ý </a:t>
            </a:r>
            <a:r>
              <a:rPr lang="en-US" i="1" err="1">
                <a:solidFill>
                  <a:prstClr val="black"/>
                </a:solidFill>
              </a:rPr>
              <a:t>bản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quyền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của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tác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giả</a:t>
            </a:r>
            <a:r>
              <a:rPr lang="en-US" i="1">
                <a:solidFill>
                  <a:prstClr val="black"/>
                </a:solidFill>
              </a:rPr>
              <a:t>, </a:t>
            </a:r>
            <a:r>
              <a:rPr lang="en-US" i="1" err="1">
                <a:solidFill>
                  <a:prstClr val="black"/>
                </a:solidFill>
              </a:rPr>
              <a:t>cấm</a:t>
            </a:r>
            <a:r>
              <a:rPr lang="en-US" i="1">
                <a:solidFill>
                  <a:prstClr val="black"/>
                </a:solidFill>
              </a:rPr>
              <a:t> chia </a:t>
            </a:r>
            <a:r>
              <a:rPr lang="en-US" i="1" err="1">
                <a:solidFill>
                  <a:prstClr val="black"/>
                </a:solidFill>
              </a:rPr>
              <a:t>sẻ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dưới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mọi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hình</a:t>
            </a:r>
            <a:r>
              <a:rPr lang="en-US" i="1">
                <a:solidFill>
                  <a:prstClr val="black"/>
                </a:solidFill>
              </a:rPr>
              <a:t> </a:t>
            </a:r>
            <a:r>
              <a:rPr lang="en-US" i="1" err="1">
                <a:solidFill>
                  <a:prstClr val="black"/>
                </a:solidFill>
              </a:rPr>
              <a:t>thức</a:t>
            </a:r>
            <a:endParaRPr lang="en-US" i="1">
              <a:solidFill>
                <a:prstClr val="black"/>
              </a:solidFill>
            </a:endParaRPr>
          </a:p>
        </p:txBody>
      </p:sp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6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31839" y="764704"/>
            <a:ext cx="30392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>
                <a:solidFill>
                  <a:srgbClr val="002060"/>
                </a:solidFill>
                <a:latin typeface="Times New Roman"/>
              </a:rPr>
              <a:t>KHỞI ĐỘNG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1165" y="3473572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65100" algn="l"/>
              </a:tabLst>
            </a:pP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giai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điệu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bức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tranh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bài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hát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/>
                <a:ea typeface="Calibri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Calibri"/>
              </a:rPr>
              <a:t>?</a:t>
            </a:r>
            <a:endParaRPr lang="en-US" sz="24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9" name="C1+2  CON C C 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1700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1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71600" y="236547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165100" algn="l"/>
              </a:tabLst>
            </a:pPr>
            <a:r>
              <a:rPr lang="en-US" sz="3600">
                <a:solidFill>
                  <a:srgbClr val="FF0000"/>
                </a:solidFill>
                <a:latin typeface="Times New Roman"/>
                <a:ea typeface="Arial"/>
              </a:rPr>
              <a:t>H</a:t>
            </a:r>
            <a:r>
              <a:rPr lang="vi-VN" sz="3600">
                <a:solidFill>
                  <a:srgbClr val="FF0000"/>
                </a:solidFill>
                <a:latin typeface="Times New Roman"/>
                <a:ea typeface="Arial"/>
              </a:rPr>
              <a:t>át lại bài Con chim chích chòe gõ đệm theo phách</a:t>
            </a:r>
            <a:endParaRPr lang="en-US" sz="36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3345873"/>
            <a:ext cx="396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2060"/>
                </a:solidFill>
              </a:rPr>
              <a:t>Giới thiệu bài </a:t>
            </a:r>
          </a:p>
        </p:txBody>
      </p:sp>
      <p:pic>
        <p:nvPicPr>
          <p:cNvPr id="3" name="CON CHIM CHICH CHOE bea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51176" y="181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0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5734" y="-31754"/>
            <a:ext cx="8208811" cy="2924944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>
                <a:solidFill>
                  <a:srgbClr val="002060"/>
                </a:solidFill>
              </a:rPr>
              <a:t>ÂM NHẠC LỚP 2</a:t>
            </a:r>
          </a:p>
        </p:txBody>
      </p:sp>
      <p:sp>
        <p:nvSpPr>
          <p:cNvPr id="6" name="Rectangle 5"/>
          <p:cNvSpPr/>
          <p:nvPr/>
        </p:nvSpPr>
        <p:spPr>
          <a:xfrm>
            <a:off x="4066316" y="1118708"/>
            <a:ext cx="146764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7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564" y="616617"/>
            <a:ext cx="584205" cy="5842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394" y="6204459"/>
            <a:ext cx="420054" cy="3367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4234" y="2521934"/>
            <a:ext cx="4572000" cy="7425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* vận dụng - sáng tạo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39521" y="1844824"/>
            <a:ext cx="7321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lnSpc>
                <a:spcPct val="150000"/>
              </a:lnSpc>
            </a:pP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*</a:t>
            </a:r>
            <a:r>
              <a:rPr lang="en-US" sz="3200" b="1">
                <a:solidFill>
                  <a:srgbClr val="FF0000"/>
                </a:solidFill>
                <a:latin typeface="Times New Roman"/>
                <a:ea typeface="Arial"/>
              </a:rPr>
              <a:t>T</a:t>
            </a:r>
            <a:r>
              <a:rPr lang="vi-VN" sz="3200" b="1">
                <a:solidFill>
                  <a:srgbClr val="FF0000"/>
                </a:solidFill>
                <a:latin typeface="Times New Roman"/>
                <a:ea typeface="Arial"/>
              </a:rPr>
              <a:t>hường thức âm nhạc </a:t>
            </a:r>
            <a:r>
              <a:rPr lang="vi-VN" sz="3200" b="1" i="1">
                <a:solidFill>
                  <a:srgbClr val="FF0000"/>
                </a:solidFill>
                <a:latin typeface="Times New Roman"/>
                <a:ea typeface="Arial"/>
              </a:rPr>
              <a:t>đàn bầu việt nam</a:t>
            </a:r>
            <a:endParaRPr lang="en-US" sz="32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739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021288"/>
            <a:ext cx="840107" cy="6735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26106" y="1319050"/>
            <a:ext cx="55707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vi-VN" sz="2400">
                <a:solidFill>
                  <a:srgbClr val="FF0000"/>
                </a:solidFill>
                <a:latin typeface="+mj-lt"/>
              </a:rPr>
              <a:t>-  </a:t>
            </a:r>
            <a:r>
              <a:rPr lang="en-US" sz="2400">
                <a:solidFill>
                  <a:srgbClr val="FF0000"/>
                </a:solidFill>
                <a:latin typeface="+mj-lt"/>
              </a:rPr>
              <a:t>G</a:t>
            </a:r>
            <a:r>
              <a:rPr lang="vi-VN" sz="2400">
                <a:solidFill>
                  <a:srgbClr val="FF0000"/>
                </a:solidFill>
                <a:latin typeface="+mj-lt"/>
              </a:rPr>
              <a:t>iới thiệu</a:t>
            </a:r>
            <a:r>
              <a:rPr lang="en-US" sz="2400">
                <a:solidFill>
                  <a:srgbClr val="FF0000"/>
                </a:solidFill>
                <a:latin typeface="+mj-lt"/>
              </a:rPr>
              <a:t>, nghe độc tấu </a:t>
            </a:r>
            <a:r>
              <a:rPr lang="vi-VN" sz="2400">
                <a:solidFill>
                  <a:srgbClr val="FF0000"/>
                </a:solidFill>
                <a:latin typeface="+mj-lt"/>
              </a:rPr>
              <a:t>về đàn bầu</a:t>
            </a:r>
            <a:r>
              <a:rPr lang="en-US" sz="240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>
                <a:solidFill>
                  <a:srgbClr val="FF0000"/>
                </a:solidFill>
                <a:latin typeface="+mj-lt"/>
              </a:rPr>
              <a:t> </a:t>
            </a:r>
            <a:endParaRPr lang="en-US" sz="2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6105" y="835411"/>
            <a:ext cx="2975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b="1">
                <a:solidFill>
                  <a:srgbClr val="002060"/>
                </a:solidFill>
              </a:rPr>
              <a:t>* Giới thiệu đàn bầu.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38377" y="0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2400" b="1">
                <a:solidFill>
                  <a:srgbClr val="002060"/>
                </a:solidFill>
              </a:rPr>
              <a:t>KHÁM PHÁ</a:t>
            </a:r>
            <a:endParaRPr lang="en-US" sz="240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56557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b="1">
                <a:solidFill>
                  <a:srgbClr val="002060"/>
                </a:solidFill>
              </a:rPr>
              <a:t>Thường thức âm nhạc </a:t>
            </a:r>
            <a:r>
              <a:rPr lang="vi-VN" b="1" i="1">
                <a:solidFill>
                  <a:srgbClr val="002060"/>
                </a:solidFill>
              </a:rPr>
              <a:t>Đàn bầu Việt Nam</a:t>
            </a:r>
            <a:endParaRPr lang="en-US">
              <a:solidFill>
                <a:srgbClr val="002060"/>
              </a:solidFill>
            </a:endParaRPr>
          </a:p>
        </p:txBody>
      </p:sp>
      <p:pic>
        <p:nvPicPr>
          <p:cNvPr id="11" name="GIOI THIEU DAN BAU 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56265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675" y="6093296"/>
            <a:ext cx="840107" cy="673522"/>
          </a:xfrm>
          <a:prstGeom prst="rect">
            <a:avLst/>
          </a:prstGeom>
        </p:spPr>
      </p:pic>
      <p:pic>
        <p:nvPicPr>
          <p:cNvPr id="2" name="1 TIEG SA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2384" y="2392247"/>
            <a:ext cx="609600" cy="609600"/>
          </a:xfrm>
          <a:prstGeom prst="rect">
            <a:avLst/>
          </a:prstGeom>
        </p:spPr>
      </p:pic>
      <p:pic>
        <p:nvPicPr>
          <p:cNvPr id="3" name="2 DAN NH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458428" y="2392247"/>
            <a:ext cx="609600" cy="609600"/>
          </a:xfrm>
          <a:prstGeom prst="rect">
            <a:avLst/>
          </a:prstGeom>
        </p:spPr>
      </p:pic>
      <p:pic>
        <p:nvPicPr>
          <p:cNvPr id="5" name="3 DAN BAU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43675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3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5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038" y="4077072"/>
            <a:ext cx="49120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- Giới thiệu :</a:t>
            </a:r>
          </a:p>
          <a:p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+ Bài nghe nhạc Trống cơm</a:t>
            </a:r>
          </a:p>
          <a:p>
            <a:r>
              <a:rPr lang="en-US" sz="3200">
                <a:solidFill>
                  <a:srgbClr val="FF0000"/>
                </a:solidFill>
                <a:latin typeface="Times New Roman"/>
                <a:ea typeface="Times New Roman"/>
              </a:rPr>
              <a:t>+Dân ca quan họ Bắc Ninh</a:t>
            </a:r>
          </a:p>
          <a:p>
            <a:r>
              <a:rPr lang="en-US" sz="3200">
                <a:solidFill>
                  <a:srgbClr val="FF0000"/>
                </a:solidFill>
                <a:latin typeface="Times New Roman"/>
              </a:rPr>
              <a:t>+Nhạc cụ Trống cơm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03648" y="-17245"/>
            <a:ext cx="8243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</a:rPr>
              <a:t>Nghe đàn bầu bài </a:t>
            </a:r>
            <a:r>
              <a:rPr lang="en-US" sz="2400" b="1" i="1">
                <a:solidFill>
                  <a:srgbClr val="002060"/>
                </a:solidFill>
                <a:latin typeface="Times New Roman"/>
                <a:ea typeface="Times New Roman"/>
              </a:rPr>
              <a:t>Trống cơm</a:t>
            </a:r>
            <a:r>
              <a:rPr lang="en-US" sz="2400" b="1">
                <a:solidFill>
                  <a:srgbClr val="002060"/>
                </a:solidFill>
                <a:latin typeface="Times New Roman"/>
                <a:ea typeface="Times New Roman"/>
              </a:rPr>
              <a:t> – Dân ca quan họ Bắc Ninh.</a:t>
            </a:r>
            <a:endParaRPr lang="en-US" sz="24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3" descr="Description: Trống cơm | Đọt Chuối N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18" y="5373217"/>
            <a:ext cx="2412466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529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pic>
        <p:nvPicPr>
          <p:cNvPr id="3" name="NGHE  TROG 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08104" y="5027040"/>
            <a:ext cx="609600" cy="609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2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" y="10019"/>
            <a:ext cx="9144000" cy="63831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04" y="4437112"/>
            <a:ext cx="73765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Nghe nhạc vận động nhịp nhàng trái, phải. Nghe song hỏi</a:t>
            </a:r>
          </a:p>
          <a:p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1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:Em có nhận biết được tiếng đàn bầu sau khi nghe nhạc không?</a:t>
            </a:r>
          </a:p>
          <a:p>
            <a:r>
              <a:rPr lang="en-US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Câu 2: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Tên của bản nhạc em vừa được nghe là gì?</a:t>
            </a:r>
          </a:p>
          <a:p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5" name="NGHE  TROG 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280298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067" y="6525344"/>
            <a:ext cx="414933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5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345</Words>
  <Application>Microsoft Office PowerPoint</Application>
  <PresentationFormat>On-screen Show (4:3)</PresentationFormat>
  <Paragraphs>34</Paragraphs>
  <Slides>15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Lê Thuận</cp:lastModifiedBy>
  <cp:revision>64</cp:revision>
  <dcterms:created xsi:type="dcterms:W3CDTF">2021-06-17T04:40:15Z</dcterms:created>
  <dcterms:modified xsi:type="dcterms:W3CDTF">2022-10-20T09:58:44Z</dcterms:modified>
</cp:coreProperties>
</file>