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6"/>
  </p:notesMasterIdLst>
  <p:sldIdLst>
    <p:sldId id="256" r:id="rId5"/>
    <p:sldId id="275" r:id="rId6"/>
    <p:sldId id="296" r:id="rId7"/>
    <p:sldId id="295" r:id="rId8"/>
    <p:sldId id="297" r:id="rId9"/>
    <p:sldId id="299" r:id="rId10"/>
    <p:sldId id="300" r:id="rId11"/>
    <p:sldId id="298" r:id="rId12"/>
    <p:sldId id="301" r:id="rId13"/>
    <p:sldId id="273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0BA4A-1B6E-495D-BED9-07363A364E90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1B596-8F8A-44E1-94EB-7E6590647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43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1B596-8F8A-44E1-94EB-7E65906477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1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0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2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39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58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00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598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46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88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1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94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1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4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334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449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08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95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34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65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584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382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62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609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958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53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87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565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8165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3681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1390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53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84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913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4376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629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370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8312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25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8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8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1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1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3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0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8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59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4.xml"/><Relationship Id="rId4" Type="http://schemas.openxmlformats.org/officeDocument/2006/relationships/audio" Target="../media/media3.mp3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8" y="1556792"/>
            <a:ext cx="5854642" cy="1509266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200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3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92696"/>
            <a:ext cx="840107" cy="67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745" y="5532203"/>
            <a:ext cx="1266014" cy="1014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6488668"/>
            <a:ext cx="58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>
                <a:solidFill>
                  <a:prstClr val="black"/>
                </a:solidFill>
              </a:rPr>
              <a:t>Chú</a:t>
            </a:r>
            <a:r>
              <a:rPr lang="en-US" i="1">
                <a:solidFill>
                  <a:prstClr val="black"/>
                </a:solidFill>
              </a:rPr>
              <a:t> ý </a:t>
            </a:r>
            <a:r>
              <a:rPr lang="en-US" i="1" err="1">
                <a:solidFill>
                  <a:prstClr val="black"/>
                </a:solidFill>
              </a:rPr>
              <a:t>bản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quyền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của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tác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giả</a:t>
            </a:r>
            <a:r>
              <a:rPr lang="en-US" i="1">
                <a:solidFill>
                  <a:prstClr val="black"/>
                </a:solidFill>
              </a:rPr>
              <a:t>, </a:t>
            </a:r>
            <a:r>
              <a:rPr lang="en-US" i="1" err="1">
                <a:solidFill>
                  <a:prstClr val="black"/>
                </a:solidFill>
              </a:rPr>
              <a:t>cấm</a:t>
            </a:r>
            <a:r>
              <a:rPr lang="en-US" i="1">
                <a:solidFill>
                  <a:prstClr val="black"/>
                </a:solidFill>
              </a:rPr>
              <a:t> chia </a:t>
            </a:r>
            <a:r>
              <a:rPr lang="en-US" i="1" err="1">
                <a:solidFill>
                  <a:prstClr val="black"/>
                </a:solidFill>
              </a:rPr>
              <a:t>sẻ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dưới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mọi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hình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thức</a:t>
            </a:r>
            <a:endParaRPr lang="en-US" i="1">
              <a:solidFill>
                <a:prstClr val="black"/>
              </a:solidFill>
            </a:endParaRPr>
          </a:p>
        </p:txBody>
      </p:sp>
      <p:pic>
        <p:nvPicPr>
          <p:cNvPr id="6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6952" y="1196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3855" y="2027924"/>
            <a:ext cx="11456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2400" b="1">
                <a:solidFill>
                  <a:srgbClr val="FF0000"/>
                </a:solidFill>
                <a:latin typeface="Times New Roman"/>
                <a:ea typeface="Times New Roman"/>
              </a:rPr>
              <a:t>TIẾT 8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49" y="0"/>
            <a:ext cx="952453" cy="9524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205" y="6637694"/>
            <a:ext cx="274795" cy="2203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28344" y="603029"/>
            <a:ext cx="18261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3200" b="1" smtClean="0">
                <a:solidFill>
                  <a:srgbClr val="FF0000"/>
                </a:solidFill>
                <a:latin typeface="Times New Roman"/>
                <a:ea typeface="Times New Roman"/>
              </a:rPr>
              <a:t>Chủ Đề 2</a:t>
            </a:r>
            <a:endParaRPr lang="en-AU" sz="32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63055" y="103746"/>
            <a:ext cx="3067179" cy="1741078"/>
          </a:xfrm>
          <a:prstGeom prst="rect">
            <a:avLst/>
          </a:prstGeom>
        </p:spPr>
        <p:txBody>
          <a:bodyPr wrap="none">
            <a:prstTxWarp prst="textArchUpPour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2400" b="1" smtClean="0">
                <a:solidFill>
                  <a:srgbClr val="FF0000"/>
                </a:solidFill>
                <a:latin typeface="Times New Roman"/>
                <a:ea typeface="Times New Roman"/>
              </a:rPr>
              <a:t>ÂM NHẠC LỚP 2</a:t>
            </a:r>
            <a:endParaRPr lang="en-AU" sz="24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pic>
        <p:nvPicPr>
          <p:cNvPr id="1026" name="Picture 2" descr="C:\Users\Administrator\Desktop\hinh nen dep pp\ah dog\ae5dd510c5a7be2659f12ea8482a845f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81" y="3501008"/>
            <a:ext cx="1021158" cy="90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20813" y="2674255"/>
            <a:ext cx="492468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3510" algn="ctr">
              <a:lnSpc>
                <a:spcPct val="150000"/>
              </a:lnSpc>
              <a:spcAft>
                <a:spcPts val="0"/>
              </a:spcAft>
              <a:tabLst>
                <a:tab pos="816610" algn="l"/>
              </a:tabLst>
            </a:pPr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LUYỆN TẬP VÀ BIỂU DIỄN</a:t>
            </a:r>
            <a:endParaRPr lang="en-US" sz="28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1027" name="Picture 3" descr="C:\Users\Administrator\Desktop\hinh nen dep pp\CON VAT+CAY, HIH ANH NHONGHEP TRAH\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056789"/>
            <a:ext cx="792088" cy="68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7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55" y="6525344"/>
            <a:ext cx="414933" cy="3326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43808" y="25339"/>
            <a:ext cx="2941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solidFill>
                  <a:srgbClr val="FC330E"/>
                </a:solidFill>
                <a:latin typeface="Times New Roman"/>
                <a:ea typeface="Arial"/>
              </a:rPr>
              <a:t>KHỞI ĐỘNG</a:t>
            </a:r>
            <a:endParaRPr lang="en-US" sz="360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5956" y="1556792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mtClean="0">
                <a:latin typeface="Times New Roman"/>
                <a:ea typeface="Times New Roman"/>
              </a:rPr>
              <a:t>Giới thiệu lại: </a:t>
            </a:r>
            <a:r>
              <a:rPr lang="vi-VN" sz="4000" smtClean="0">
                <a:latin typeface="Times New Roman"/>
                <a:ea typeface="Times New Roman"/>
              </a:rPr>
              <a:t>Múa </a:t>
            </a:r>
            <a:r>
              <a:rPr lang="vi-VN" sz="4000">
                <a:latin typeface="Times New Roman"/>
                <a:ea typeface="Times New Roman"/>
              </a:rPr>
              <a:t>sạp là điệu múa dân gian đặc sắc của dân tộc Mường trong những dịp vui, trong lễ hội </a:t>
            </a:r>
            <a:r>
              <a:rPr lang="vi-VN" sz="4000" smtClean="0">
                <a:latin typeface="Times New Roman"/>
                <a:ea typeface="Times New Roman"/>
              </a:rPr>
              <a:t>xuân</a:t>
            </a:r>
            <a:r>
              <a:rPr lang="en-US" sz="4000" smtClean="0">
                <a:latin typeface="Times New Roman"/>
                <a:ea typeface="Times New Roman"/>
              </a:rPr>
              <a:t>…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37102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55" y="6525344"/>
            <a:ext cx="414933" cy="3326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6978" y="1916832"/>
            <a:ext cx="8460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latin typeface="Times New Roman"/>
                <a:ea typeface="Times New Roman"/>
              </a:rPr>
              <a:t>HD 6 </a:t>
            </a:r>
            <a:r>
              <a:rPr lang="en-US" sz="3600">
                <a:latin typeface="Times New Roman"/>
                <a:ea typeface="Times New Roman"/>
              </a:rPr>
              <a:t>HS cách đập sạp theo nhịp điệu </a:t>
            </a:r>
            <a:r>
              <a:rPr lang="en-US" sz="3600" i="1">
                <a:latin typeface="Times New Roman"/>
                <a:ea typeface="Times New Roman"/>
              </a:rPr>
              <a:t>Múa </a:t>
            </a:r>
            <a:r>
              <a:rPr lang="en-US" sz="3600" i="1" smtClean="0">
                <a:latin typeface="Times New Roman"/>
                <a:ea typeface="Times New Roman"/>
              </a:rPr>
              <a:t>sạp</a:t>
            </a:r>
            <a:r>
              <a:rPr lang="en-US" sz="3600" smtClean="0">
                <a:latin typeface="Times New Roman"/>
                <a:ea typeface="Times New Roman"/>
              </a:rPr>
              <a:t>, 4 </a:t>
            </a:r>
            <a:r>
              <a:rPr lang="en-US" sz="3600">
                <a:latin typeface="Times New Roman"/>
                <a:ea typeface="Times New Roman"/>
              </a:rPr>
              <a:t>HS múa sạp. </a:t>
            </a:r>
            <a:r>
              <a:rPr lang="en-US" sz="3600" smtClean="0">
                <a:latin typeface="Times New Roman"/>
                <a:ea typeface="Times New Roman"/>
              </a:rPr>
              <a:t>Và </a:t>
            </a:r>
            <a:r>
              <a:rPr lang="en-US" sz="3600">
                <a:latin typeface="Times New Roman"/>
                <a:ea typeface="Times New Roman"/>
              </a:rPr>
              <a:t>thay đổi </a:t>
            </a:r>
            <a:r>
              <a:rPr lang="en-US" sz="3600" smtClean="0">
                <a:latin typeface="Times New Roman"/>
                <a:ea typeface="Times New Roman"/>
              </a:rPr>
              <a:t>người chơi.</a:t>
            </a:r>
            <a:endParaRPr lang="en-US" sz="3600">
              <a:effectLst/>
              <a:latin typeface="Times New Roman"/>
              <a:ea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47664" y="0"/>
            <a:ext cx="4578305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tabLst>
                <a:tab pos="283210" algn="l"/>
              </a:tabLst>
            </a:pPr>
            <a:r>
              <a:rPr lang="vi-VN" sz="4400" b="1">
                <a:solidFill>
                  <a:srgbClr val="002060"/>
                </a:solidFill>
                <a:latin typeface="Times New Roman"/>
                <a:ea typeface="Times New Roman"/>
              </a:rPr>
              <a:t>Trò chơi: </a:t>
            </a:r>
            <a:r>
              <a:rPr lang="vi-VN" sz="4400" b="1" i="1">
                <a:solidFill>
                  <a:srgbClr val="002060"/>
                </a:solidFill>
                <a:latin typeface="Times New Roman"/>
                <a:ea typeface="Times New Roman"/>
              </a:rPr>
              <a:t>Múa sạp</a:t>
            </a:r>
            <a:endParaRPr lang="en-US" sz="44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4" name="3 GO THEO NHIP MUA SAP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28" y="0"/>
            <a:ext cx="27637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" algn="just">
              <a:spcAft>
                <a:spcPts val="0"/>
              </a:spcAft>
            </a:pPr>
            <a:r>
              <a:rPr lang="en-US" sz="2400" b="1">
                <a:solidFill>
                  <a:srgbClr val="FC330E"/>
                </a:solidFill>
                <a:latin typeface="Times New Roman"/>
                <a:ea typeface="Arial"/>
              </a:rPr>
              <a:t>THỰC HÀNH − LUYỆN TẬP</a:t>
            </a:r>
            <a:endParaRPr lang="en-US" sz="24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  <a:tabLst>
                <a:tab pos="156210" algn="l"/>
              </a:tabLst>
            </a:pPr>
            <a:r>
              <a:rPr lang="en-US" sz="2400" b="1">
                <a:latin typeface="Times New Roman"/>
                <a:ea typeface="Arial"/>
              </a:rPr>
              <a:t>Ôn tập bài hát </a:t>
            </a:r>
            <a:r>
              <a:rPr lang="en-US" sz="2400" b="1" i="1">
                <a:latin typeface="Times New Roman"/>
                <a:ea typeface="Arial"/>
              </a:rPr>
              <a:t>Con chim chích choè</a:t>
            </a:r>
            <a:endParaRPr lang="en-US" sz="2400"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28" y="1938992"/>
            <a:ext cx="31958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mtClean="0">
                <a:latin typeface="Times New Roman"/>
                <a:ea typeface="Times New Roman"/>
              </a:rPr>
              <a:t>Xem video và HD HS </a:t>
            </a:r>
            <a:r>
              <a:rPr lang="en-US">
                <a:latin typeface="Times New Roman"/>
                <a:ea typeface="Times New Roman"/>
              </a:rPr>
              <a:t>biểu diễn bài hát </a:t>
            </a:r>
            <a:r>
              <a:rPr lang="en-US" i="1">
                <a:latin typeface="Times New Roman"/>
                <a:ea typeface="Times New Roman"/>
              </a:rPr>
              <a:t>Con chim chích choè</a:t>
            </a:r>
            <a:endParaRPr lang="en-US">
              <a:effectLst/>
              <a:latin typeface="Times New Roman"/>
              <a:ea typeface="Calibri"/>
            </a:endParaRPr>
          </a:p>
        </p:txBody>
      </p:sp>
      <p:pic>
        <p:nvPicPr>
          <p:cNvPr id="6" name="Tiết mục Múa hát Bài- -Thật đáng chê- do các em học sinh Lớp 1-1 biểu diễn. 00_00_28-00_01_0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08428" y="0"/>
            <a:ext cx="5935572" cy="4154163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  <p:pic>
        <p:nvPicPr>
          <p:cNvPr id="7" name="BAC KIM THA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8846" y="3140968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38" y="6058342"/>
            <a:ext cx="664960" cy="53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8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8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3" y="3068960"/>
            <a:ext cx="8907703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41027" y="512883"/>
            <a:ext cx="60452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latin typeface="Times New Roman" pitchFamily="18" charset="0"/>
                <a:ea typeface="Times New Roman" pitchFamily="18" charset="0"/>
                <a:cs typeface="Arial" pitchFamily="34" charset="0"/>
              </a:rPr>
              <a:t>Ôn hát </a:t>
            </a:r>
            <a:r>
              <a:rPr lang="en-US" sz="3200">
                <a:latin typeface="Times New Roman" pitchFamily="18" charset="0"/>
                <a:ea typeface="Times New Roman" pitchFamily="18" charset="0"/>
                <a:cs typeface="Arial" pitchFamily="34" charset="0"/>
              </a:rPr>
              <a:t>kết hợp gõ đệm theo </a:t>
            </a:r>
            <a:r>
              <a:rPr lang="en-US" sz="3200" smtClean="0">
                <a:latin typeface="Times New Roman" pitchFamily="18" charset="0"/>
                <a:ea typeface="Times New Roman" pitchFamily="18" charset="0"/>
                <a:cs typeface="Arial" pitchFamily="34" charset="0"/>
              </a:rPr>
              <a:t>phách .</a:t>
            </a:r>
            <a:endParaRPr lang="en-US" sz="3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47864" y="185528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890" y="6424775"/>
            <a:ext cx="509930" cy="40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3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2586" y="3569002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448" y="6425436"/>
            <a:ext cx="539552" cy="4325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2" y="0"/>
            <a:ext cx="682430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FF0000"/>
                </a:solidFill>
                <a:latin typeface="Times New Roman"/>
                <a:ea typeface="Times New Roman"/>
              </a:rPr>
              <a:t>Ôn hát </a:t>
            </a:r>
            <a:r>
              <a:rPr lang="en-US" sz="2800">
                <a:solidFill>
                  <a:srgbClr val="FF0000"/>
                </a:solidFill>
                <a:latin typeface="Times New Roman"/>
                <a:ea typeface="Times New Roman"/>
              </a:rPr>
              <a:t>kết hợp vỗ tay theo theo tiết tấu lời ca</a:t>
            </a:r>
            <a:endParaRPr lang="en-US" sz="28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pic>
        <p:nvPicPr>
          <p:cNvPr id="3074" name="Picture 2" descr="2021-06-11_14513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" y="638046"/>
            <a:ext cx="9144000" cy="279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4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2195" y="195898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>
                <a:latin typeface="Times New Roman"/>
                <a:ea typeface="Times New Roman"/>
              </a:rPr>
              <a:t>– Tập biểu diễn bài hát với các hình thức: hát đối đáp, song ca, tốp ca, đồng ca có lĩnh xướng.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pic>
        <p:nvPicPr>
          <p:cNvPr id="7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1481" y="2492896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094110"/>
            <a:ext cx="664960" cy="53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63787"/>
            <a:ext cx="835998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2. Sử dụng song loan gõ đệm theo mẫu tiết tấu.</a:t>
            </a: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 descr="2021-06-11_2104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5" y="2492896"/>
            <a:ext cx="914400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752" y="3861048"/>
            <a:ext cx="903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</a:rPr>
              <a:t>     Có     con                                                   chim             là   chim chích                    chòe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2" y="764704"/>
            <a:ext cx="9165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-Làm mẫu và HD HS tập song loan gõ theo tiết tấu sau đó ứng dụng vào bài Con chim chích chích chòe với các hình thức</a:t>
            </a:r>
            <a:endParaRPr lang="en-US" sz="2800"/>
          </a:p>
        </p:txBody>
      </p:sp>
      <p:pic>
        <p:nvPicPr>
          <p:cNvPr id="7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9672" y="5589240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441" y="6324895"/>
            <a:ext cx="664960" cy="53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1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229</Words>
  <Application>Microsoft Office PowerPoint</Application>
  <PresentationFormat>On-screen Show (4:3)</PresentationFormat>
  <Paragraphs>21</Paragraphs>
  <Slides>11</Slides>
  <Notes>1</Notes>
  <HiddenSlides>0</HiddenSlides>
  <MMClips>8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77</cp:revision>
  <dcterms:created xsi:type="dcterms:W3CDTF">2021-06-17T04:40:15Z</dcterms:created>
  <dcterms:modified xsi:type="dcterms:W3CDTF">2021-06-21T11:49:13Z</dcterms:modified>
</cp:coreProperties>
</file>