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5" r:id="rId2"/>
    <p:sldId id="266" r:id="rId3"/>
    <p:sldId id="260" r:id="rId4"/>
    <p:sldId id="258" r:id="rId5"/>
    <p:sldId id="261" r:id="rId6"/>
    <p:sldId id="262" r:id="rId7"/>
    <p:sldId id="263" r:id="rId8"/>
    <p:sldId id="264" r:id="rId9"/>
    <p:sldId id="267" r:id="rId10"/>
    <p:sldId id="268" r:id="rId11"/>
    <p:sldId id="269" r:id="rId12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52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9A7226-EDDE-4770-90CB-7B306E9DA2F7}" type="datetimeFigureOut">
              <a:rPr lang="vi-VN" smtClean="0"/>
              <a:t>24/08/2022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43421A-79FE-4C04-B3D9-A49DA8B91D1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74099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4D2E83-BF93-41E1-BF38-D922D5494FF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2193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4D2E83-BF93-41E1-BF38-D922D5494FF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8803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4D2E83-BF93-41E1-BF38-D922D5494FF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3523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4D2E83-BF93-41E1-BF38-D922D5494FF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6599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A387E-FE07-4A5C-90D5-CF7F61DDF42D}" type="datetimeFigureOut">
              <a:rPr lang="vi-VN" smtClean="0"/>
              <a:t>24/08/2022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19F6-1877-42EB-AB3B-E2FEAD34E9E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39983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A387E-FE07-4A5C-90D5-CF7F61DDF42D}" type="datetimeFigureOut">
              <a:rPr lang="vi-VN" smtClean="0"/>
              <a:t>24/08/2022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19F6-1877-42EB-AB3B-E2FEAD34E9E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65576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A387E-FE07-4A5C-90D5-CF7F61DDF42D}" type="datetimeFigureOut">
              <a:rPr lang="vi-VN" smtClean="0"/>
              <a:t>24/08/2022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19F6-1877-42EB-AB3B-E2FEAD34E9E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4624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A387E-FE07-4A5C-90D5-CF7F61DDF42D}" type="datetimeFigureOut">
              <a:rPr lang="vi-VN" smtClean="0"/>
              <a:t>24/08/2022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19F6-1877-42EB-AB3B-E2FEAD34E9E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47772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A387E-FE07-4A5C-90D5-CF7F61DDF42D}" type="datetimeFigureOut">
              <a:rPr lang="vi-VN" smtClean="0"/>
              <a:t>24/08/2022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19F6-1877-42EB-AB3B-E2FEAD34E9E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27952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A387E-FE07-4A5C-90D5-CF7F61DDF42D}" type="datetimeFigureOut">
              <a:rPr lang="vi-VN" smtClean="0"/>
              <a:t>24/08/2022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19F6-1877-42EB-AB3B-E2FEAD34E9E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3917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A387E-FE07-4A5C-90D5-CF7F61DDF42D}" type="datetimeFigureOut">
              <a:rPr lang="vi-VN" smtClean="0"/>
              <a:t>24/08/2022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19F6-1877-42EB-AB3B-E2FEAD34E9E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89528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A387E-FE07-4A5C-90D5-CF7F61DDF42D}" type="datetimeFigureOut">
              <a:rPr lang="vi-VN" smtClean="0"/>
              <a:t>24/08/2022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19F6-1877-42EB-AB3B-E2FEAD34E9E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00657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A387E-FE07-4A5C-90D5-CF7F61DDF42D}" type="datetimeFigureOut">
              <a:rPr lang="vi-VN" smtClean="0"/>
              <a:t>24/08/2022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19F6-1877-42EB-AB3B-E2FEAD34E9E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97116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A387E-FE07-4A5C-90D5-CF7F61DDF42D}" type="datetimeFigureOut">
              <a:rPr lang="vi-VN" smtClean="0"/>
              <a:t>24/08/2022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19F6-1877-42EB-AB3B-E2FEAD34E9E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40052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A387E-FE07-4A5C-90D5-CF7F61DDF42D}" type="datetimeFigureOut">
              <a:rPr lang="vi-VN" smtClean="0"/>
              <a:t>24/08/2022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19F6-1877-42EB-AB3B-E2FEAD34E9E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52486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A387E-FE07-4A5C-90D5-CF7F61DDF42D}" type="datetimeFigureOut">
              <a:rPr lang="vi-VN" smtClean="0"/>
              <a:t>24/08/2022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519F6-1877-42EB-AB3B-E2FEAD34E9E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47533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240" y="-31750"/>
            <a:ext cx="12222480" cy="6920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A4B728-183A-400E-B702-162C142EA09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71" b="18648"/>
          <a:stretch/>
        </p:blipFill>
        <p:spPr>
          <a:xfrm>
            <a:off x="-286438" y="-866660"/>
            <a:ext cx="13549516" cy="7647542"/>
          </a:xfrm>
          <a:prstGeom prst="rect">
            <a:avLst/>
          </a:prstGeom>
        </p:spPr>
      </p:pic>
      <p:pic>
        <p:nvPicPr>
          <p:cNvPr id="12" name="Picture 11" descr="Map&#10;&#10;Description automatically generated">
            <a:extLst>
              <a:ext uri="{FF2B5EF4-FFF2-40B4-BE49-F238E27FC236}">
                <a16:creationId xmlns:a16="http://schemas.microsoft.com/office/drawing/2014/main" id="{65FA76D8-1AFE-4594-BB04-1B2B925134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587" y="3831815"/>
            <a:ext cx="3548653" cy="3548653"/>
          </a:xfrm>
          <a:prstGeom prst="rect">
            <a:avLst/>
          </a:prstGeom>
        </p:spPr>
      </p:pic>
      <p:sp>
        <p:nvSpPr>
          <p:cNvPr id="11" name="Subtitle 1"/>
          <p:cNvSpPr txBox="1">
            <a:spLocks/>
          </p:cNvSpPr>
          <p:nvPr/>
        </p:nvSpPr>
        <p:spPr bwMode="auto">
          <a:xfrm>
            <a:off x="3583759" y="2762477"/>
            <a:ext cx="5074828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2: </a:t>
            </a: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yêu tổ quốc </a:t>
            </a:r>
            <a:endParaRPr lang="en-US" altLang="en-US" sz="4000" b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Tx/>
              <a:buNone/>
            </a:pPr>
            <a:r>
              <a:rPr lang="en-US" alt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 </a:t>
            </a: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 ( tiết 1)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5240" y="0"/>
            <a:ext cx="2803175" cy="59521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37675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797826" y="141387"/>
            <a:ext cx="3578181" cy="1144074"/>
            <a:chOff x="3451538" y="450761"/>
            <a:chExt cx="5394102" cy="1144074"/>
          </a:xfrm>
        </p:grpSpPr>
        <p:sp>
          <p:nvSpPr>
            <p:cNvPr id="5" name="Round Diagonal Corner Rectangle 4"/>
            <p:cNvSpPr/>
            <p:nvPr/>
          </p:nvSpPr>
          <p:spPr>
            <a:xfrm>
              <a:off x="3451538" y="450761"/>
              <a:ext cx="5241702" cy="991674"/>
            </a:xfrm>
            <a:prstGeom prst="round2DiagRect">
              <a:avLst/>
            </a:prstGeom>
            <a:solidFill>
              <a:schemeClr val="bg1"/>
            </a:solidFill>
            <a:ln w="76200">
              <a:solidFill>
                <a:schemeClr val="accent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Dặn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dò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ound Diagonal Corner Rectangle 7"/>
            <p:cNvSpPr/>
            <p:nvPr/>
          </p:nvSpPr>
          <p:spPr>
            <a:xfrm>
              <a:off x="3603938" y="603161"/>
              <a:ext cx="5241702" cy="991674"/>
            </a:xfrm>
            <a:prstGeom prst="round2DiagRect">
              <a:avLst/>
            </a:prstGeom>
            <a:noFill/>
            <a:ln w="76200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-1159831" y="214194"/>
            <a:ext cx="9983552" cy="3429000"/>
            <a:chOff x="-1328670" y="870327"/>
            <a:chExt cx="9983552" cy="3429000"/>
          </a:xfrm>
        </p:grpSpPr>
        <p:sp>
          <p:nvSpPr>
            <p:cNvPr id="10" name="TextBox 9"/>
            <p:cNvSpPr txBox="1"/>
            <p:nvPr/>
          </p:nvSpPr>
          <p:spPr>
            <a:xfrm>
              <a:off x="1328563" y="2292440"/>
              <a:ext cx="7326319" cy="11767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200" dirty="0" err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Sưu</a:t>
              </a:r>
              <a:r>
                <a:rPr lang="en-US" sz="3200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tầm</a:t>
              </a:r>
              <a:r>
                <a:rPr lang="en-US" sz="3200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được</a:t>
              </a:r>
              <a:r>
                <a:rPr lang="en-US" sz="3200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các</a:t>
              </a:r>
              <a:r>
                <a:rPr lang="en-US" sz="3200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câu</a:t>
              </a:r>
              <a:r>
                <a:rPr lang="en-US" sz="3200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ca </a:t>
              </a:r>
              <a:r>
                <a:rPr lang="en-US" sz="3200" dirty="0" err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dao</a:t>
              </a:r>
              <a:r>
                <a:rPr lang="en-US" sz="3200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, </a:t>
              </a:r>
              <a:r>
                <a:rPr lang="en-US" sz="3200" dirty="0" err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tục</a:t>
              </a:r>
              <a:r>
                <a:rPr lang="en-US" sz="3200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ngữ</a:t>
              </a:r>
              <a:r>
                <a:rPr lang="en-US" sz="3200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về</a:t>
              </a:r>
              <a:r>
                <a:rPr lang="en-US" sz="3200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tình</a:t>
              </a:r>
              <a:r>
                <a:rPr lang="en-US" sz="3200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yêu</a:t>
              </a:r>
              <a:r>
                <a:rPr lang="en-US" sz="3200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quê</a:t>
              </a:r>
              <a:r>
                <a:rPr lang="en-US" sz="3200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hương</a:t>
              </a:r>
              <a:r>
                <a:rPr lang="en-US" sz="3200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, </a:t>
              </a:r>
              <a:r>
                <a:rPr lang="en-US" sz="3200" dirty="0" err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đất</a:t>
              </a:r>
              <a:r>
                <a:rPr lang="en-US" sz="3200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nước</a:t>
              </a:r>
              <a:r>
                <a:rPr lang="en-US" sz="3200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endParaRPr lang="en-US" sz="32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28670" y="870327"/>
              <a:ext cx="4572000" cy="3429000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-1174803" y="1735912"/>
            <a:ext cx="9841283" cy="3429000"/>
            <a:chOff x="-1328670" y="2181826"/>
            <a:chExt cx="9841283" cy="3429000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28670" y="2181826"/>
              <a:ext cx="4572000" cy="3429000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328563" y="3581401"/>
              <a:ext cx="7184050" cy="1743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200" dirty="0" err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Vận</a:t>
              </a:r>
              <a:r>
                <a:rPr lang="en-US" sz="3200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dụng</a:t>
              </a:r>
              <a:r>
                <a:rPr lang="en-US" sz="3200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vào</a:t>
              </a:r>
              <a:r>
                <a:rPr lang="en-US" sz="3200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thực</a:t>
              </a:r>
              <a:r>
                <a:rPr lang="en-US" sz="3200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tiễn</a:t>
              </a:r>
              <a:r>
                <a:rPr lang="en-US" sz="3200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để</a:t>
              </a:r>
              <a:r>
                <a:rPr lang="en-US" sz="3200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thực</a:t>
              </a:r>
              <a:r>
                <a:rPr lang="en-US" sz="3200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hiện</a:t>
              </a:r>
              <a:r>
                <a:rPr lang="en-US" sz="3200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tốt</a:t>
              </a:r>
              <a:r>
                <a:rPr lang="en-US" sz="3200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nl-NL" sz="3200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hành vi, việc làm để thể hiện tình yêu Tổ quốc</a:t>
              </a:r>
              <a:r>
                <a:rPr lang="en-US" sz="3200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.</a:t>
              </a:r>
              <a:endParaRPr lang="en-US" sz="32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306" b="95027" l="48939" r="964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872"/>
          <a:stretch/>
        </p:blipFill>
        <p:spPr>
          <a:xfrm>
            <a:off x="8316876" y="637224"/>
            <a:ext cx="3455576" cy="6628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49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" y="-31750"/>
            <a:ext cx="12222480" cy="6920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28C623-B6C3-4033-8149-FA03D9F61E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1222" y="2075096"/>
            <a:ext cx="6170382" cy="23592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3616DDA-602E-4CDC-BC46-C7557C7792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419" y="2456427"/>
            <a:ext cx="4401573" cy="440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018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ello Viet Nam">
            <a:hlinkClick r:id="" action="ppaction://media"/>
            <a:extLst>
              <a:ext uri="{FF2B5EF4-FFF2-40B4-BE49-F238E27FC236}">
                <a16:creationId xmlns:a16="http://schemas.microsoft.com/office/drawing/2014/main" id="{C4B559D1-C8C3-4C91-93F1-DADF9A321F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27775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52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502" t="5893" r="4954"/>
          <a:stretch/>
        </p:blipFill>
        <p:spPr>
          <a:xfrm rot="16200000">
            <a:off x="3611880" y="-2749733"/>
            <a:ext cx="4872447" cy="11756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21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alt.tikicdn.com/cache/w1200/ts/product/18/67/9d/582a53cee179443cafc9e992fff3753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2327" y="-222070"/>
            <a:ext cx="8634548" cy="7393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479177" y="209006"/>
            <a:ext cx="5342709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 sát bản đồ Việt nam </a:t>
            </a:r>
            <a:endParaRPr lang="vi-VN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71411" y="1797430"/>
            <a:ext cx="592643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 thành phố lớp của Việt Nam: </a:t>
            </a:r>
          </a:p>
          <a:p>
            <a:endParaRPr lang="en-US" sz="30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37921" y="2535133"/>
            <a:ext cx="138211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 Nội</a:t>
            </a:r>
            <a:endParaRPr lang="vi-VN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66492" y="3186104"/>
            <a:ext cx="2939394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TP Hồ Chí Minh</a:t>
            </a:r>
            <a:endParaRPr lang="vi-VN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77987" y="3799734"/>
            <a:ext cx="1656223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Đà Nẵng</a:t>
            </a:r>
            <a:endParaRPr lang="vi-VN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58738" y="4433542"/>
            <a:ext cx="1928733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Hải Phòng</a:t>
            </a:r>
            <a:endParaRPr lang="vi-VN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29429" y="5069311"/>
            <a:ext cx="1613519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Cần Thơ</a:t>
            </a:r>
            <a:endParaRPr lang="vi-VN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967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83408" t="7721" b="57316"/>
          <a:stretch/>
        </p:blipFill>
        <p:spPr>
          <a:xfrm rot="16200000">
            <a:off x="1286865" y="-1286864"/>
            <a:ext cx="783770" cy="33574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661173"/>
            <a:ext cx="63257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Quan sát tranh và trả lời câu hỏi</a:t>
            </a:r>
            <a:endParaRPr lang="vi-VN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802" t="23215" r="23995" b="5305"/>
          <a:stretch/>
        </p:blipFill>
        <p:spPr>
          <a:xfrm rot="16200000">
            <a:off x="7312459" y="-179865"/>
            <a:ext cx="3953145" cy="56844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4259" y="2383485"/>
            <a:ext cx="6000361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Hãy chỉ ra những hành vi không 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nghiêm trang khi chào cờ.</a:t>
            </a:r>
          </a:p>
          <a:p>
            <a:endParaRPr lang="en-US" sz="32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Khi chào cờ em cần phải làm gì?</a:t>
            </a:r>
            <a:endParaRPr lang="vi-VN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573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749" r="6376" b="4170"/>
          <a:stretch/>
        </p:blipFill>
        <p:spPr>
          <a:xfrm rot="10800000">
            <a:off x="1476103" y="888261"/>
            <a:ext cx="9287691" cy="42029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2942" y="168642"/>
            <a:ext cx="39549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Chọn hành vi đúng</a:t>
            </a:r>
            <a:endParaRPr lang="vi-VN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1951" y="5212956"/>
            <a:ext cx="80457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Hành vi nào thể hiện tình yêu thiên nhiên, đất nước?</a:t>
            </a:r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1951" y="5736176"/>
            <a:ext cx="1135599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b. Em sẽ nói gì với những bạn có hành vi chưa đúng trong các bức tranh trên?</a:t>
            </a:r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sz="2800"/>
          </a:p>
        </p:txBody>
      </p:sp>
    </p:spTree>
    <p:extLst>
      <p:ext uri="{BB962C8B-B14F-4D97-AF65-F5344CB8AC3E}">
        <p14:creationId xmlns:p14="http://schemas.microsoft.com/office/powerpoint/2010/main" val="1614102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592851" y="712743"/>
            <a:ext cx="9163050" cy="5772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11542" y="0"/>
            <a:ext cx="71256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  sát từng bức tranh rồi thảo luận:</a:t>
            </a:r>
            <a:endParaRPr lang="vi-VN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2851" y="712742"/>
            <a:ext cx="9163050" cy="61452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1592851" y="712742"/>
            <a:ext cx="9334500" cy="60769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1592851" y="731793"/>
            <a:ext cx="8972550" cy="590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686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6754" y="0"/>
            <a:ext cx="5230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Đọc thông tin và thảo luận</a:t>
            </a:r>
            <a:endParaRPr lang="vi-VN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533" y="710024"/>
            <a:ext cx="10343590" cy="42146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0445" y="5159828"/>
            <a:ext cx="1168518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Tình yêu Tổ quốc của anh Kim Đồng được thể hiện qua hành động nào?</a:t>
            </a:r>
            <a:endParaRPr lang="vi-VN" sz="3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3971109" y="2965269"/>
            <a:ext cx="6387737" cy="391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2090057" y="3278777"/>
            <a:ext cx="6518366" cy="1306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0019211" y="3265714"/>
            <a:ext cx="1110343" cy="1306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1293223" y="3618411"/>
            <a:ext cx="1959428" cy="1306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00445" y="5713826"/>
            <a:ext cx="919944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Em và các bạn cần làm gì để thể hiện tình yêu Tổ quốc?</a:t>
            </a:r>
            <a:endParaRPr lang="vi-VN" sz="3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48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875" y="-31750"/>
            <a:ext cx="12222480" cy="69208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8" t="6067" r="49145" b="65764"/>
          <a:stretch/>
        </p:blipFill>
        <p:spPr>
          <a:xfrm>
            <a:off x="436726" y="666163"/>
            <a:ext cx="7015733" cy="55250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059" y="1551401"/>
            <a:ext cx="6831746" cy="58920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19EF87-8E4B-436B-B952-3BC111A209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0519" y="2623235"/>
            <a:ext cx="5188146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93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214</Words>
  <Application>Microsoft Office PowerPoint</Application>
  <PresentationFormat>Widescreen</PresentationFormat>
  <Paragraphs>28</Paragraphs>
  <Slides>11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等线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84356949900</dc:creator>
  <cp:lastModifiedBy>84356949900</cp:lastModifiedBy>
  <cp:revision>9</cp:revision>
  <dcterms:created xsi:type="dcterms:W3CDTF">2022-08-24T05:10:43Z</dcterms:created>
  <dcterms:modified xsi:type="dcterms:W3CDTF">2022-08-24T06:35:45Z</dcterms:modified>
</cp:coreProperties>
</file>