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72" r:id="rId2"/>
    <p:sldId id="313" r:id="rId3"/>
    <p:sldId id="315" r:id="rId4"/>
    <p:sldId id="314" r:id="rId5"/>
    <p:sldId id="271" r:id="rId6"/>
    <p:sldId id="335" r:id="rId7"/>
    <p:sldId id="310" r:id="rId8"/>
    <p:sldId id="299" r:id="rId9"/>
    <p:sldId id="322" r:id="rId10"/>
    <p:sldId id="323" r:id="rId11"/>
    <p:sldId id="324" r:id="rId12"/>
    <p:sldId id="325" r:id="rId13"/>
    <p:sldId id="326" r:id="rId14"/>
    <p:sldId id="328" r:id="rId15"/>
    <p:sldId id="329" r:id="rId16"/>
    <p:sldId id="331" r:id="rId17"/>
    <p:sldId id="332" r:id="rId18"/>
    <p:sldId id="333" r:id="rId19"/>
    <p:sldId id="320" r:id="rId20"/>
    <p:sldId id="265" r:id="rId21"/>
    <p:sldId id="302" r:id="rId22"/>
    <p:sldId id="266" r:id="rId23"/>
    <p:sldId id="267" r:id="rId24"/>
    <p:sldId id="300" r:id="rId25"/>
    <p:sldId id="301" r:id="rId26"/>
    <p:sldId id="305" r:id="rId27"/>
    <p:sldId id="317" r:id="rId28"/>
    <p:sldId id="306" r:id="rId29"/>
    <p:sldId id="307" r:id="rId30"/>
    <p:sldId id="308" r:id="rId31"/>
    <p:sldId id="269" r:id="rId32"/>
    <p:sldId id="318" r:id="rId33"/>
    <p:sldId id="334" r:id="rId34"/>
    <p:sldId id="311" r:id="rId35"/>
    <p:sldId id="278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1" autoAdjust="0"/>
    <p:restoredTop sz="94660"/>
  </p:normalViewPr>
  <p:slideViewPr>
    <p:cSldViewPr>
      <p:cViewPr varScale="1">
        <p:scale>
          <a:sx n="131" d="100"/>
          <a:sy n="131" d="100"/>
        </p:scale>
        <p:origin x="960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93A2A-A58D-40B1-907E-E7539E1528AC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C2016-029F-4612-9A8C-27BFB7B86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41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45F960-96FA-449B-AE47-04DF9D2F18D1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6251A-ACAB-49EB-95F3-AA910E5C9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930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650B0-919E-44FD-813C-E945D1A839FE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98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6812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7436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513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395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8332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461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0591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08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94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225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98828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33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815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942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6305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0015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79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23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795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527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6251A-ACAB-49EB-95F3-AA910E5C91C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193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559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5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1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50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951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58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041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088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41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156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04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122DF0-FECF-41ED-AA21-5DCD929F6871}" type="datetimeFigureOut">
              <a:rPr lang="en-US" smtClean="0"/>
              <a:t>5/15/2023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6A0AC-78EA-4064-9C35-95FB7CE7EC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2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wmf"/><Relationship Id="rId5" Type="http://schemas.openxmlformats.org/officeDocument/2006/relationships/image" Target="../media/image3.jpeg"/><Relationship Id="rId10" Type="http://schemas.openxmlformats.org/officeDocument/2006/relationships/image" Target="../media/image8.gif"/><Relationship Id="rId4" Type="http://schemas.openxmlformats.org/officeDocument/2006/relationships/image" Target="../media/image2.png"/><Relationship Id="rId9" Type="http://schemas.openxmlformats.org/officeDocument/2006/relationships/image" Target="../media/image7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1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Tro%20choi%20Lat%20manh%20ghep.pptx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WordArt 4"/>
          <p:cNvSpPr>
            <a:spLocks noChangeArrowheads="1" noChangeShapeType="1" noTextEdit="1"/>
          </p:cNvSpPr>
          <p:nvPr/>
        </p:nvSpPr>
        <p:spPr bwMode="auto">
          <a:xfrm>
            <a:off x="3563888" y="1315230"/>
            <a:ext cx="4038600" cy="64082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TIN </a:t>
            </a:r>
            <a:r>
              <a:rPr lang="en-US" sz="3600" b="1" kern="1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HỌC</a:t>
            </a:r>
            <a:r>
              <a:rPr lang="en-US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b="1" kern="1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LỚP</a:t>
            </a:r>
            <a:r>
              <a:rPr lang="en-US" sz="3600" b="1" kern="1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4</a:t>
            </a:r>
            <a:endParaRPr lang="en-US" sz="3600" b="1" kern="1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4358125" y="2360783"/>
            <a:ext cx="2438400" cy="1314450"/>
            <a:chOff x="5225" y="9335"/>
            <a:chExt cx="2520" cy="1750"/>
          </a:xfrm>
        </p:grpSpPr>
        <p:sp>
          <p:nvSpPr>
            <p:cNvPr id="13" name="AutoShape 27" descr="2"/>
            <p:cNvSpPr>
              <a:spLocks noChangeArrowheads="1"/>
            </p:cNvSpPr>
            <p:nvPr/>
          </p:nvSpPr>
          <p:spPr bwMode="auto">
            <a:xfrm>
              <a:off x="5225" y="10187"/>
              <a:ext cx="2520" cy="898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5"/>
              <a:srcRect/>
              <a:stretch>
                <a:fillRect/>
              </a:stretch>
            </a:blipFill>
            <a:ln>
              <a:noFill/>
            </a:ln>
            <a:effectLst>
              <a:outerShdw dist="107763" dir="2700000" algn="ctr" rotWithShape="0">
                <a:srgbClr val="C0C0C0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Arial" charset="0"/>
              </a:endParaRPr>
            </a:p>
          </p:txBody>
        </p:sp>
        <p:pic>
          <p:nvPicPr>
            <p:cNvPr id="14" name="Picture 26" descr="cosmo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25" descr="BOOK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4" descr="BOOK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3" descr="QUILLPE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r" eaLnBrk="1" hangingPunct="1"/>
              <a:r>
                <a:rPr lang="en-US" sz="800">
                  <a:solidFill>
                    <a:schemeClr val="tx1"/>
                  </a:solidFill>
                  <a:latin typeface="VnBangkok"/>
                  <a:cs typeface="Times New Roman" pitchFamily="18" charset="0"/>
                </a:rPr>
                <a:t> </a:t>
              </a:r>
              <a:endParaRPr lang="en-US" sz="48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800">
                <a:solidFill>
                  <a:schemeClr val="tx1"/>
                </a:solidFill>
                <a:latin typeface="Calibri" pitchFamily="34" charset="0"/>
              </a:endParaRPr>
            </a:p>
          </p:txBody>
        </p:sp>
        <p:sp>
          <p:nvSpPr>
            <p:cNvPr id="20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r>
                <a:rPr lang="en-US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21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35" tIns="45718" rIns="91435" bIns="45718"/>
            <a:lstStyle>
              <a:lvl1pPr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000" b="1" i="1">
                  <a:solidFill>
                    <a:srgbClr val="5A0FF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US" sz="4800">
                <a:solidFill>
                  <a:schemeClr val="tx1"/>
                </a:solidFill>
                <a:latin typeface="Calibri" pitchFamily="34" charset="0"/>
              </a:endParaRPr>
            </a:p>
          </p:txBody>
        </p:sp>
      </p:grpSp>
      <p:pic>
        <p:nvPicPr>
          <p:cNvPr id="22" name="Picture 6" descr="Gio hoa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56000"/>
            <a:ext cx="2133600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2541149" y="123478"/>
            <a:ext cx="5784276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MỪNG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QUÍ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THẦY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CÔ</a:t>
            </a:r>
            <a:r>
              <a:rPr lang="en-US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GIÁO</a:t>
            </a:r>
            <a:endParaRPr lang="en-US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47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555464" y="2911431"/>
            <a:ext cx="1865598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26572" y="569430"/>
            <a:ext cx="1923383" cy="6168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651444" y="3607536"/>
            <a:ext cx="1904020" cy="48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3059832" y="4297399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228184" y="600769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6335588" y="2068867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669951" y="1773942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96136" y="3118088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00192" y="4227934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1300522" y="2520874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2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378685" y="1440034"/>
            <a:ext cx="1923383" cy="6168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137552" y="3450453"/>
            <a:ext cx="1904020" cy="48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372200" y="2684082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995936" y="371169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140554" y="1479009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339752" y="4286901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659410" y="2594197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24128" y="3505311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335669" y="4371950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28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937477" y="3379710"/>
            <a:ext cx="1904020" cy="48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2286317" y="4371950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923928" y="2135382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830802" y="591161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588224" y="2071171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292080" y="4227934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384899" y="3210017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419872" y="1098476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42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769080" y="2266225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228184" y="601839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339848" y="1335148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536929" y="4201862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275856" y="4083918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45048" y="3219229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3923928" y="2556992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2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4355976" y="367883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940152" y="3409318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6300192" y="1788662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365478" y="2626872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283968" y="1257304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912805" y="4257090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01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067944" y="2449016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655589" y="978688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652120" y="1591933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39796" y="3288015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067944" y="4198219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15" y="1099211"/>
            <a:ext cx="888038" cy="4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94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24129" y="1100406"/>
            <a:ext cx="2117369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923928" y="1810416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94947" y="2566948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211960" y="3289875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508104" y="4056587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15" y="1099211"/>
            <a:ext cx="888038" cy="4708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55" y="1742595"/>
            <a:ext cx="818701" cy="61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24129" y="1100406"/>
            <a:ext cx="2117369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724128" y="1878163"/>
            <a:ext cx="2117369" cy="47756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4860032" y="3291830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067944" y="2499742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099282" y="4087442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15" y="1099211"/>
            <a:ext cx="888038" cy="4708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55" y="1742595"/>
            <a:ext cx="818701" cy="6131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899" y="2626320"/>
            <a:ext cx="827213" cy="52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3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24129" y="1100406"/>
            <a:ext cx="2117369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724128" y="1878163"/>
            <a:ext cx="2117369" cy="47756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41968" y="2658366"/>
            <a:ext cx="2117368" cy="4894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24128" y="3505311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55466" y="4297399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15" y="1099211"/>
            <a:ext cx="888038" cy="47087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55" y="1742595"/>
            <a:ext cx="818701" cy="61313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899" y="2626320"/>
            <a:ext cx="827213" cy="5214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14" y="3363838"/>
            <a:ext cx="732076" cy="72126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"/>
          <a:stretch/>
        </p:blipFill>
        <p:spPr>
          <a:xfrm>
            <a:off x="7886899" y="4299942"/>
            <a:ext cx="848258" cy="4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52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11" y="1788662"/>
            <a:ext cx="845305" cy="47756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319538" y="1014277"/>
            <a:ext cx="1861796" cy="486054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15735" y="1748478"/>
            <a:ext cx="1865598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257949" y="2571750"/>
            <a:ext cx="1923383" cy="61688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1257949" y="3508687"/>
            <a:ext cx="1904020" cy="489449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24129" y="1100406"/>
            <a:ext cx="2117369" cy="463232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5724128" y="1878163"/>
            <a:ext cx="2117369" cy="47756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741968" y="2658366"/>
            <a:ext cx="2117368" cy="489448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724128" y="3505311"/>
            <a:ext cx="2117369" cy="434591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55466" y="4297399"/>
            <a:ext cx="2086031" cy="434591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8" r="1"/>
          <a:stretch/>
        </p:blipFill>
        <p:spPr>
          <a:xfrm>
            <a:off x="395536" y="2499742"/>
            <a:ext cx="761765" cy="55665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3411356"/>
            <a:ext cx="783792" cy="6262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53" y="4198219"/>
            <a:ext cx="1035368" cy="58591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812" y="362375"/>
            <a:ext cx="755229" cy="41140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315" y="1099211"/>
            <a:ext cx="888038" cy="47087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55" y="1742595"/>
            <a:ext cx="818701" cy="61313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899" y="2626320"/>
            <a:ext cx="827213" cy="52149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614" y="3363838"/>
            <a:ext cx="732076" cy="72126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4"/>
          <a:stretch/>
        </p:blipFill>
        <p:spPr>
          <a:xfrm>
            <a:off x="7886899" y="4299942"/>
            <a:ext cx="848258" cy="48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53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25985" y="2110085"/>
            <a:ext cx="36920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I.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Khởi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động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73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61595" y="305282"/>
            <a:ext cx="4456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kern="0" dirty="0">
                <a:solidFill>
                  <a:srgbClr val="0070C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A. HOẠT ĐỘNG THỰC HÀNH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8088" y="865353"/>
            <a:ext cx="22188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30155" y="1869672"/>
            <a:ext cx="1752600" cy="61607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2235156" y="1869672"/>
            <a:ext cx="1328733" cy="61607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742568" y="1869672"/>
            <a:ext cx="1075696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932040" y="1869672"/>
            <a:ext cx="2037477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092280" y="1869672"/>
            <a:ext cx="1752600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27952" y="3869408"/>
            <a:ext cx="1075696" cy="628979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1757526" y="3867894"/>
            <a:ext cx="1734354" cy="63049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862608" y="3869696"/>
            <a:ext cx="1429473" cy="628691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940154" y="3867719"/>
            <a:ext cx="1368151" cy="63066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37"/>
          <p:cNvGrpSpPr>
            <a:grpSpLocks/>
          </p:cNvGrpSpPr>
          <p:nvPr/>
        </p:nvGrpSpPr>
        <p:grpSpPr bwMode="auto">
          <a:xfrm>
            <a:off x="390364" y="2731290"/>
            <a:ext cx="8471479" cy="703727"/>
            <a:chOff x="457200" y="3657599"/>
            <a:chExt cx="8079830" cy="902677"/>
          </a:xfrm>
        </p:grpSpPr>
        <p:pic>
          <p:nvPicPr>
            <p:cNvPr id="40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810000"/>
              <a:ext cx="72813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1754" y="3852171"/>
              <a:ext cx="571500" cy="557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630" y="3657599"/>
              <a:ext cx="533400" cy="902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8068" y="3689132"/>
              <a:ext cx="558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9790" y="3852171"/>
              <a:ext cx="553278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" name="Pictur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3820" y="3825977"/>
              <a:ext cx="348343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014" y="3865403"/>
              <a:ext cx="528461" cy="509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607" y="3829535"/>
              <a:ext cx="884664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2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4151" y="3721894"/>
              <a:ext cx="497758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" name="Picture 2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9652" y="3748880"/>
              <a:ext cx="533400" cy="642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0" name="Picture 2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5770" y="3692051"/>
              <a:ext cx="523875" cy="717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" name="Rounded Rectangle 70"/>
          <p:cNvSpPr/>
          <p:nvPr/>
        </p:nvSpPr>
        <p:spPr>
          <a:xfrm>
            <a:off x="7812360" y="3869695"/>
            <a:ext cx="830424" cy="628692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536952" y="2486560"/>
            <a:ext cx="4767153" cy="41837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>
            <a:endCxn id="49" idx="0"/>
          </p:cNvCxnSpPr>
          <p:nvPr/>
        </p:nvCxnSpPr>
        <p:spPr>
          <a:xfrm>
            <a:off x="3077023" y="2431724"/>
            <a:ext cx="279628" cy="370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/>
          <p:nvPr/>
        </p:nvCxnSpPr>
        <p:spPr>
          <a:xfrm flipH="1">
            <a:off x="2425960" y="2438085"/>
            <a:ext cx="1854456" cy="3496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28" idx="2"/>
          </p:cNvCxnSpPr>
          <p:nvPr/>
        </p:nvCxnSpPr>
        <p:spPr>
          <a:xfrm>
            <a:off x="5950779" y="2486560"/>
            <a:ext cx="1594803" cy="370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endCxn id="46" idx="0"/>
          </p:cNvCxnSpPr>
          <p:nvPr/>
        </p:nvCxnSpPr>
        <p:spPr>
          <a:xfrm flipH="1">
            <a:off x="4169106" y="2455549"/>
            <a:ext cx="3895335" cy="4377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748748" y="3337801"/>
            <a:ext cx="4710513" cy="5476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35" idx="0"/>
            <a:endCxn id="45" idx="2"/>
          </p:cNvCxnSpPr>
          <p:nvPr/>
        </p:nvCxnSpPr>
        <p:spPr>
          <a:xfrm flipV="1">
            <a:off x="2624703" y="3337801"/>
            <a:ext cx="4602530" cy="530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36" idx="0"/>
            <a:endCxn id="40" idx="2"/>
          </p:cNvCxnSpPr>
          <p:nvPr/>
        </p:nvCxnSpPr>
        <p:spPr>
          <a:xfrm flipH="1" flipV="1">
            <a:off x="772078" y="3206535"/>
            <a:ext cx="3805267" cy="66316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37" idx="0"/>
          </p:cNvCxnSpPr>
          <p:nvPr/>
        </p:nvCxnSpPr>
        <p:spPr>
          <a:xfrm flipH="1" flipV="1">
            <a:off x="1757527" y="3290567"/>
            <a:ext cx="4866703" cy="5771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>
            <a:stCxn id="71" idx="0"/>
          </p:cNvCxnSpPr>
          <p:nvPr/>
        </p:nvCxnSpPr>
        <p:spPr>
          <a:xfrm flipV="1">
            <a:off x="8227573" y="3472489"/>
            <a:ext cx="198383" cy="3972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182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97446"/>
            <a:ext cx="680724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 err="1" smtClean="0"/>
              <a:t>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hãy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nhắc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lại</a:t>
            </a:r>
            <a:r>
              <a:rPr lang="en-US" sz="2800" b="1" dirty="0" smtClean="0"/>
              <a:t>, </a:t>
            </a:r>
            <a:r>
              <a:rPr lang="en-US" sz="2800" b="1" dirty="0" err="1" smtClean="0"/>
              <a:t>có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nhiêu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tạo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bảng</a:t>
            </a:r>
            <a:r>
              <a:rPr lang="en-US" sz="2800" b="1" dirty="0" smtClean="0"/>
              <a:t> </a:t>
            </a:r>
          </a:p>
          <a:p>
            <a:pPr algn="ctr"/>
            <a:r>
              <a:rPr lang="en-US" sz="2800" b="1" dirty="0" err="1" smtClean="0"/>
              <a:t>trong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văn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bản</a:t>
            </a:r>
            <a:r>
              <a:rPr lang="en-US" sz="2800" b="1" dirty="0" smtClean="0"/>
              <a:t>?</a:t>
            </a:r>
            <a:endParaRPr lang="en-US" sz="2800" b="1" dirty="0"/>
          </a:p>
        </p:txBody>
      </p:sp>
      <p:pic>
        <p:nvPicPr>
          <p:cNvPr id="2050" name="Picture 2" descr="Microsoft Word – Wikipedia tiếng Việ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13097"/>
            <a:ext cx="1489572" cy="138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49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99626" y="349865"/>
            <a:ext cx="184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endParaRPr lang="en-US" b="1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15984" y="250651"/>
            <a:ext cx="84969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i="1" dirty="0" smtClean="0">
                <a:latin typeface="Times New Roman" pitchFamily="18" charset="0"/>
                <a:cs typeface="Times New Roman" pitchFamily="18" charset="0"/>
              </a:rPr>
              <a:t>2. Thực hi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ệ</a:t>
            </a:r>
            <a:r>
              <a:rPr lang="vi-VN" sz="2800" b="1" i="1" dirty="0" smtClean="0">
                <a:latin typeface="Times New Roman" pitchFamily="18" charset="0"/>
                <a:cs typeface="Times New Roman" pitchFamily="18" charset="0"/>
              </a:rPr>
              <a:t>n các yêu cầu sau:</a:t>
            </a:r>
          </a:p>
          <a:p>
            <a:pPr algn="just">
              <a:lnSpc>
                <a:spcPct val="150000"/>
              </a:lnSpc>
            </a:pP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a) Tạo bảng theo mẫu.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52" y="1779662"/>
            <a:ext cx="7682377" cy="23346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052" y="4155925"/>
            <a:ext cx="7960449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Em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hãy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cho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biết</a:t>
            </a:r>
            <a:r>
              <a:rPr lang="en-US" sz="2400" b="1" dirty="0" smtClean="0">
                <a:solidFill>
                  <a:srgbClr val="0070C0"/>
                </a:solidFill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</a:rPr>
              <a:t>bảng</a:t>
            </a:r>
            <a:r>
              <a:rPr lang="en-US" sz="2400" b="1" dirty="0" smtClean="0">
                <a:solidFill>
                  <a:srgbClr val="0070C0"/>
                </a:solidFill>
              </a:rPr>
              <a:t>  </a:t>
            </a:r>
            <a:r>
              <a:rPr lang="en-US" sz="2400" b="1" dirty="0" err="1" smtClean="0">
                <a:solidFill>
                  <a:srgbClr val="0070C0"/>
                </a:solidFill>
              </a:rPr>
              <a:t>này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được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tạo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bởi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hàng</a:t>
            </a:r>
            <a:r>
              <a:rPr lang="en-US" sz="2400" b="1" dirty="0" smtClean="0">
                <a:solidFill>
                  <a:srgbClr val="0070C0"/>
                </a:solidFill>
              </a:rPr>
              <a:t>, </a:t>
            </a:r>
            <a:r>
              <a:rPr lang="en-US" sz="2400" b="1" dirty="0" err="1" smtClean="0">
                <a:solidFill>
                  <a:srgbClr val="0070C0"/>
                </a:solidFill>
              </a:rPr>
              <a:t>mấy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cột</a:t>
            </a:r>
            <a:r>
              <a:rPr lang="en-US" sz="2400" b="1" dirty="0" smtClean="0">
                <a:solidFill>
                  <a:srgbClr val="0070C0"/>
                </a:solidFill>
              </a:rPr>
              <a:t>?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7040" y="1877799"/>
            <a:ext cx="39305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2</a:t>
            </a:r>
          </a:p>
          <a:p>
            <a:r>
              <a:rPr lang="en-US" sz="3200" b="1" dirty="0" smtClean="0">
                <a:solidFill>
                  <a:srgbClr val="FF0000"/>
                </a:solidFill>
              </a:rPr>
              <a:t>3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36232" y="1407526"/>
            <a:ext cx="49936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1                       2                      3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66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3" grpId="0" animBg="1"/>
      <p:bldP spid="4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334711" y="411510"/>
            <a:ext cx="8413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b) Chỉnh sửa bảng đã tạo ở hoạt động a thành bảng 1 và bảng 2 theo mẫu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331640" y="3723878"/>
            <a:ext cx="1754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20348" y="3780884"/>
            <a:ext cx="1209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11" y="1707654"/>
            <a:ext cx="3866172" cy="20728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35" y="1685695"/>
            <a:ext cx="4390438" cy="207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97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5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2" y="449610"/>
            <a:ext cx="7141253" cy="3828727"/>
          </a:xfrm>
          <a:prstGeom prst="rect">
            <a:avLst/>
          </a:prstGeom>
        </p:spPr>
      </p:pic>
      <p:pic>
        <p:nvPicPr>
          <p:cNvPr id="1026" name="Picture 2" descr="C:\Users\MTTG\Desktop\Picture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4" r="21758"/>
          <a:stretch/>
        </p:blipFill>
        <p:spPr bwMode="auto">
          <a:xfrm>
            <a:off x="4992921" y="521618"/>
            <a:ext cx="1506334" cy="35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TTG\Desktop\Picture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49"/>
          <a:stretch/>
        </p:blipFill>
        <p:spPr bwMode="auto">
          <a:xfrm>
            <a:off x="1090534" y="3468142"/>
            <a:ext cx="6923087" cy="6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MTTG\Desktop\Picture1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49"/>
          <a:stretch/>
        </p:blipFill>
        <p:spPr bwMode="auto">
          <a:xfrm>
            <a:off x="1101830" y="2884458"/>
            <a:ext cx="6923087" cy="6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MTTG\Desktop\Picture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84" r="21758"/>
          <a:stretch/>
        </p:blipFill>
        <p:spPr bwMode="auto">
          <a:xfrm>
            <a:off x="6486182" y="526018"/>
            <a:ext cx="1506334" cy="357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29524" y="51470"/>
            <a:ext cx="3021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1             2               3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1560" y="637689"/>
            <a:ext cx="367408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smtClean="0"/>
              <a:t>1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2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3</a:t>
            </a:r>
          </a:p>
          <a:p>
            <a:pPr>
              <a:spcAft>
                <a:spcPts val="1200"/>
              </a:spcAft>
            </a:pPr>
            <a:r>
              <a:rPr lang="en-US" sz="2800" b="1" dirty="0" smtClean="0"/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5214" y="51470"/>
            <a:ext cx="16129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4</a:t>
            </a:r>
            <a:r>
              <a:rPr lang="en-US" sz="2800" b="1" dirty="0" smtClean="0"/>
              <a:t>             5</a:t>
            </a:r>
            <a:endParaRPr lang="en-US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14044" y="2984098"/>
            <a:ext cx="3674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b="1" dirty="0" smtClean="0"/>
              <a:t>5</a:t>
            </a:r>
          </a:p>
          <a:p>
            <a:pPr>
              <a:spcAft>
                <a:spcPts val="1200"/>
              </a:spcAft>
            </a:pPr>
            <a:r>
              <a:rPr lang="en-US" sz="2800" b="1" dirty="0"/>
              <a:t>6</a:t>
            </a:r>
            <a:endParaRPr lang="en-US" sz="2800" b="1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3537855" y="4043149"/>
            <a:ext cx="1754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69903" y="4587974"/>
            <a:ext cx="6786473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Em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hãy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nhận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xét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về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bảng</a:t>
            </a:r>
            <a:r>
              <a:rPr lang="en-US" sz="2400" b="1" dirty="0" smtClean="0">
                <a:solidFill>
                  <a:srgbClr val="0070C0"/>
                </a:solidFill>
              </a:rPr>
              <a:t> 1 </a:t>
            </a:r>
            <a:r>
              <a:rPr lang="en-US" sz="2400" b="1" dirty="0" err="1" smtClean="0">
                <a:solidFill>
                  <a:srgbClr val="0070C0"/>
                </a:solidFill>
              </a:rPr>
              <a:t>này</a:t>
            </a:r>
            <a:r>
              <a:rPr lang="en-US" sz="2400" b="1" dirty="0" smtClean="0">
                <a:solidFill>
                  <a:srgbClr val="0070C0"/>
                </a:solidFill>
              </a:rPr>
              <a:t> so </a:t>
            </a:r>
            <a:r>
              <a:rPr lang="en-US" sz="2400" b="1" dirty="0" err="1" smtClean="0">
                <a:solidFill>
                  <a:srgbClr val="0070C0"/>
                </a:solidFill>
              </a:rPr>
              <a:t>với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bảng</a:t>
            </a:r>
            <a:r>
              <a:rPr lang="en-US" sz="2400" b="1" dirty="0" smtClean="0">
                <a:solidFill>
                  <a:srgbClr val="0070C0"/>
                </a:solidFill>
              </a:rPr>
              <a:t> ở </a:t>
            </a:r>
            <a:r>
              <a:rPr lang="en-US" sz="2400" b="1" dirty="0" err="1" smtClean="0">
                <a:solidFill>
                  <a:srgbClr val="0070C0"/>
                </a:solidFill>
              </a:rPr>
              <a:t>câu</a:t>
            </a:r>
            <a:r>
              <a:rPr lang="en-US" sz="2400" b="1" dirty="0" smtClean="0">
                <a:solidFill>
                  <a:srgbClr val="0070C0"/>
                </a:solidFill>
              </a:rPr>
              <a:t> a?</a:t>
            </a:r>
            <a:endParaRPr lang="en-US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941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  <p:bldP spid="17" grpId="0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9502"/>
            <a:ext cx="7200800" cy="33996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65792" y="4126309"/>
            <a:ext cx="6012415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70C0"/>
                </a:solidFill>
              </a:rPr>
              <a:t>Em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hãy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nhận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xét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về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bảng</a:t>
            </a:r>
            <a:r>
              <a:rPr lang="en-US" sz="2400" b="1" dirty="0" smtClean="0">
                <a:solidFill>
                  <a:srgbClr val="0070C0"/>
                </a:solidFill>
              </a:rPr>
              <a:t> 2 </a:t>
            </a:r>
            <a:r>
              <a:rPr lang="en-US" sz="2400" b="1" dirty="0" err="1" smtClean="0">
                <a:solidFill>
                  <a:srgbClr val="0070C0"/>
                </a:solidFill>
              </a:rPr>
              <a:t>này</a:t>
            </a:r>
            <a:r>
              <a:rPr lang="en-US" sz="2400" b="1" dirty="0" smtClean="0">
                <a:solidFill>
                  <a:srgbClr val="0070C0"/>
                </a:solidFill>
              </a:rPr>
              <a:t> so </a:t>
            </a:r>
            <a:r>
              <a:rPr lang="en-US" sz="2400" b="1" dirty="0" err="1" smtClean="0">
                <a:solidFill>
                  <a:srgbClr val="0070C0"/>
                </a:solidFill>
              </a:rPr>
              <a:t>với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bảng</a:t>
            </a:r>
            <a:r>
              <a:rPr lang="en-US" sz="2400" b="1" dirty="0" smtClean="0">
                <a:solidFill>
                  <a:srgbClr val="0070C0"/>
                </a:solidFill>
              </a:rPr>
              <a:t> 1?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48242" y="514493"/>
            <a:ext cx="5577840" cy="47308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48242" y="1029846"/>
            <a:ext cx="2578608" cy="4617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15616" y="522262"/>
            <a:ext cx="1296144" cy="9647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563888" y="3507854"/>
            <a:ext cx="1754225" cy="57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087908" y="1004654"/>
            <a:ext cx="133262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737546" y="504398"/>
            <a:ext cx="0" cy="5002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037523" y="487318"/>
            <a:ext cx="0" cy="5002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536997" y="500639"/>
            <a:ext cx="0" cy="5002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740779" y="1005832"/>
            <a:ext cx="0" cy="50025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46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997446"/>
            <a:ext cx="7100662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 err="1" smtClean="0"/>
              <a:t>Em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hãy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trình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bày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lại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cách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gộp</a:t>
            </a:r>
            <a:r>
              <a:rPr lang="en-US" sz="2800" b="1" dirty="0" smtClean="0"/>
              <a:t> ô </a:t>
            </a:r>
            <a:r>
              <a:rPr lang="en-US" sz="2800" b="1" dirty="0" err="1" smtClean="0"/>
              <a:t>trong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văn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bản</a:t>
            </a:r>
            <a:r>
              <a:rPr lang="en-US" sz="2800" b="1" dirty="0"/>
              <a:t>?</a:t>
            </a:r>
          </a:p>
        </p:txBody>
      </p:sp>
      <p:pic>
        <p:nvPicPr>
          <p:cNvPr id="2050" name="Picture 2" descr="Microsoft Word – Wikipedia tiếng Việ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13097"/>
            <a:ext cx="1489572" cy="138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00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89792" y="2110085"/>
            <a:ext cx="3764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III.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Vận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dụng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64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5032" y="339502"/>
            <a:ext cx="842142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7391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7544" y="2028785"/>
            <a:ext cx="8147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Voi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(hay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23528" y="3036897"/>
            <a:ext cx="83529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Hươu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hươu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bởi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23528" y="4045009"/>
            <a:ext cx="83529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85192" y="660633"/>
            <a:ext cx="8229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cọp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Mèo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thịt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400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95536" y="165869"/>
            <a:ext cx="822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68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hlinkClick r:id="rId3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" y="8404"/>
            <a:ext cx="9129057" cy="513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52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ình ảnh làm việc nhóm, hợp tác nhóm cực đẹp dành cho các TE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87"/>
          <a:stretch/>
        </p:blipFill>
        <p:spPr bwMode="auto">
          <a:xfrm>
            <a:off x="1835696" y="2434216"/>
            <a:ext cx="5400600" cy="247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426026"/>
            <a:ext cx="8064896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3200" dirty="0" err="1" smtClean="0"/>
              <a:t>Vận</a:t>
            </a:r>
            <a:r>
              <a:rPr lang="en-US" sz="3200" dirty="0" smtClean="0"/>
              <a:t> </a:t>
            </a:r>
            <a:r>
              <a:rPr lang="en-US" sz="3200" dirty="0" err="1" smtClean="0"/>
              <a:t>dụng</a:t>
            </a:r>
            <a:r>
              <a:rPr lang="en-US" sz="3200" dirty="0" smtClean="0"/>
              <a:t> </a:t>
            </a:r>
            <a:r>
              <a:rPr lang="en-US" sz="3200" dirty="0" err="1" smtClean="0"/>
              <a:t>những</a:t>
            </a:r>
            <a:r>
              <a:rPr lang="en-US" sz="3200" dirty="0" smtClean="0"/>
              <a:t> </a:t>
            </a:r>
            <a:r>
              <a:rPr lang="en-US" sz="3200" dirty="0" err="1" smtClean="0"/>
              <a:t>kiến</a:t>
            </a:r>
            <a:r>
              <a:rPr lang="en-US" sz="3200" dirty="0" smtClean="0"/>
              <a:t> </a:t>
            </a:r>
            <a:r>
              <a:rPr lang="en-US" sz="3200" dirty="0" err="1" smtClean="0"/>
              <a:t>thức</a:t>
            </a:r>
            <a:r>
              <a:rPr lang="en-US" sz="3200" dirty="0" smtClean="0"/>
              <a:t> </a:t>
            </a:r>
            <a:r>
              <a:rPr lang="en-US" sz="3200" dirty="0" err="1" smtClean="0"/>
              <a:t>đã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, </a:t>
            </a:r>
            <a:r>
              <a:rPr lang="en-US" sz="3200" dirty="0" err="1" smtClean="0"/>
              <a:t>em</a:t>
            </a:r>
            <a:r>
              <a:rPr lang="en-US" sz="3200" dirty="0" smtClean="0"/>
              <a:t> </a:t>
            </a:r>
            <a:r>
              <a:rPr lang="en-US" sz="3200" dirty="0" err="1" smtClean="0"/>
              <a:t>hãy</a:t>
            </a:r>
            <a:r>
              <a:rPr lang="en-US" sz="3200" dirty="0" smtClean="0"/>
              <a:t> </a:t>
            </a:r>
            <a:r>
              <a:rPr lang="en-US" sz="3200" dirty="0" err="1" smtClean="0"/>
              <a:t>trình</a:t>
            </a:r>
            <a:r>
              <a:rPr lang="en-US" sz="3200" dirty="0" smtClean="0"/>
              <a:t> </a:t>
            </a:r>
            <a:r>
              <a:rPr lang="en-US" sz="3200" dirty="0" err="1" smtClean="0"/>
              <a:t>bày</a:t>
            </a:r>
            <a:r>
              <a:rPr lang="en-US" sz="3200" dirty="0" smtClean="0"/>
              <a:t> </a:t>
            </a:r>
            <a:r>
              <a:rPr lang="en-US" sz="3200" dirty="0" err="1" smtClean="0"/>
              <a:t>nội</a:t>
            </a:r>
            <a:r>
              <a:rPr lang="en-US" sz="3200" dirty="0" smtClean="0"/>
              <a:t> dung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b="1" i="1" dirty="0" err="1" smtClean="0"/>
              <a:t>Tìm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hiểu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một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số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loài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động</a:t>
            </a:r>
            <a:r>
              <a:rPr lang="en-US" sz="3200" b="1" i="1" dirty="0" smtClean="0"/>
              <a:t> </a:t>
            </a:r>
            <a:r>
              <a:rPr lang="en-US" sz="3200" b="1" i="1" dirty="0" err="1" smtClean="0"/>
              <a:t>vật</a:t>
            </a:r>
            <a:r>
              <a:rPr lang="en-US" sz="3200" b="1" i="1" dirty="0" smtClean="0"/>
              <a:t> </a:t>
            </a:r>
            <a:r>
              <a:rPr lang="en-US" sz="3200" dirty="0" err="1" smtClean="0"/>
              <a:t>sao</a:t>
            </a:r>
            <a:r>
              <a:rPr lang="en-US" sz="3200" dirty="0" smtClean="0"/>
              <a:t> </a:t>
            </a:r>
            <a:r>
              <a:rPr lang="en-US" sz="3200" dirty="0" err="1" smtClean="0"/>
              <a:t>cho</a:t>
            </a:r>
            <a:r>
              <a:rPr lang="en-US" sz="3200" dirty="0" smtClean="0"/>
              <a:t> </a:t>
            </a:r>
            <a:r>
              <a:rPr lang="en-US" sz="3200" dirty="0" err="1" smtClean="0"/>
              <a:t>đẹp</a:t>
            </a:r>
            <a:r>
              <a:rPr lang="en-US" sz="3200" dirty="0" smtClean="0"/>
              <a:t> </a:t>
            </a:r>
            <a:r>
              <a:rPr lang="en-US" sz="3200" dirty="0" err="1" smtClean="0"/>
              <a:t>nhất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834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0472" y="339502"/>
            <a:ext cx="17916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Ghi nhớ: </a:t>
            </a:r>
            <a:endParaRPr lang="vi-VN" sz="2800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18"/>
          <p:cNvSpPr>
            <a:spLocks noChangeArrowheads="1"/>
          </p:cNvSpPr>
          <p:nvPr/>
        </p:nvSpPr>
        <p:spPr bwMode="auto">
          <a:xfrm>
            <a:off x="323528" y="775452"/>
            <a:ext cx="8424490" cy="4080752"/>
          </a:xfrm>
          <a:prstGeom prst="cloudCallout">
            <a:avLst>
              <a:gd name="adj1" fmla="val -95405"/>
              <a:gd name="adj2" fmla="val 2014"/>
            </a:avLst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AutoShape 18"/>
          <p:cNvSpPr>
            <a:spLocks noChangeArrowheads="1"/>
          </p:cNvSpPr>
          <p:nvPr/>
        </p:nvSpPr>
        <p:spPr bwMode="auto">
          <a:xfrm>
            <a:off x="440472" y="927852"/>
            <a:ext cx="8163976" cy="3804138"/>
          </a:xfrm>
          <a:prstGeom prst="cloudCallout">
            <a:avLst>
              <a:gd name="adj1" fmla="val -95405"/>
              <a:gd name="adj2" fmla="val 2014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115616" y="1476771"/>
            <a:ext cx="86868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mềm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Gõ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kí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tệp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bổ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Chìn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xóa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/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In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05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734" y="2110085"/>
            <a:ext cx="58845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IV.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Củng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cố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Dặn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dò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16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7624" y="817136"/>
            <a:ext cx="683918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err="1"/>
              <a:t>học</a:t>
            </a:r>
            <a:r>
              <a:rPr lang="en-US" sz="2800" b="1" dirty="0"/>
              <a:t> </a:t>
            </a:r>
            <a:r>
              <a:rPr lang="en-US" sz="2800" b="1" dirty="0" err="1"/>
              <a:t>vừa</a:t>
            </a:r>
            <a:r>
              <a:rPr lang="en-US" sz="2800" b="1" dirty="0"/>
              <a:t> </a:t>
            </a:r>
            <a:r>
              <a:rPr lang="en-US" sz="2800" b="1" dirty="0" err="1"/>
              <a:t>rồi</a:t>
            </a:r>
            <a:r>
              <a:rPr lang="en-US" sz="2800" b="1" dirty="0"/>
              <a:t> </a:t>
            </a:r>
            <a:r>
              <a:rPr lang="en-US" sz="2800" b="1" dirty="0" err="1"/>
              <a:t>em</a:t>
            </a:r>
            <a:r>
              <a:rPr lang="en-US" sz="2800" b="1" dirty="0"/>
              <a:t> </a:t>
            </a:r>
            <a:r>
              <a:rPr lang="en-US" sz="2800" b="1" dirty="0" err="1"/>
              <a:t>đã</a:t>
            </a:r>
            <a:r>
              <a:rPr lang="en-US" sz="2800" b="1" dirty="0"/>
              <a:t> </a:t>
            </a:r>
            <a:r>
              <a:rPr lang="en-US" sz="2800" b="1" dirty="0" err="1"/>
              <a:t>học</a:t>
            </a:r>
            <a:r>
              <a:rPr lang="en-US" sz="2800" b="1" dirty="0"/>
              <a:t> </a:t>
            </a:r>
            <a:r>
              <a:rPr lang="en-US" sz="2800" b="1" dirty="0" err="1"/>
              <a:t>được</a:t>
            </a:r>
            <a:r>
              <a:rPr lang="en-US" sz="2800" b="1" dirty="0"/>
              <a:t> </a:t>
            </a:r>
            <a:r>
              <a:rPr lang="en-US" sz="2800" b="1" dirty="0" err="1"/>
              <a:t>nội</a:t>
            </a:r>
            <a:r>
              <a:rPr lang="en-US" sz="2800" b="1" dirty="0"/>
              <a:t> dung </a:t>
            </a:r>
            <a:r>
              <a:rPr lang="en-US" sz="2800" b="1" dirty="0" err="1"/>
              <a:t>gì</a:t>
            </a:r>
            <a:r>
              <a:rPr lang="en-US" sz="2800" b="1" dirty="0"/>
              <a:t>?</a:t>
            </a:r>
            <a:endParaRPr lang="en-US" sz="2800" dirty="0"/>
          </a:p>
        </p:txBody>
      </p:sp>
      <p:sp>
        <p:nvSpPr>
          <p:cNvPr id="6" name="Rectangle: Folded Corner 26">
            <a:extLst/>
          </p:cNvPr>
          <p:cNvSpPr/>
          <p:nvPr/>
        </p:nvSpPr>
        <p:spPr>
          <a:xfrm>
            <a:off x="1211660" y="1681232"/>
            <a:ext cx="6815144" cy="661987"/>
          </a:xfrm>
          <a:prstGeom prst="foldedCorner">
            <a:avLst>
              <a:gd name="adj" fmla="val 4707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defRPr/>
            </a:pPr>
            <a:endParaRPr lang="en-US" sz="2400" dirty="0">
              <a:ln>
                <a:solidFill>
                  <a:srgbClr val="006600"/>
                </a:solidFill>
              </a:ln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1254840" y="1722761"/>
            <a:ext cx="480020" cy="576063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1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16064" y="1681748"/>
            <a:ext cx="63298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solidFill>
                  <a:srgbClr val="FFFF00"/>
                </a:solidFill>
              </a:rPr>
              <a:t>Tìm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hiểu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chức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năng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của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các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nút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lệnh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trong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phần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mềm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soạn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thảo</a:t>
            </a:r>
            <a:r>
              <a:rPr lang="en-US" sz="2000" b="1" dirty="0">
                <a:solidFill>
                  <a:srgbClr val="FFFF00"/>
                </a:solidFill>
              </a:rPr>
              <a:t>.</a:t>
            </a:r>
          </a:p>
        </p:txBody>
      </p:sp>
      <p:sp>
        <p:nvSpPr>
          <p:cNvPr id="9" name="Rectangle: Folded Corner 26">
            <a:extLst/>
          </p:cNvPr>
          <p:cNvSpPr/>
          <p:nvPr/>
        </p:nvSpPr>
        <p:spPr>
          <a:xfrm>
            <a:off x="1211660" y="2545328"/>
            <a:ext cx="6815144" cy="661987"/>
          </a:xfrm>
          <a:prstGeom prst="foldedCorner">
            <a:avLst>
              <a:gd name="adj" fmla="val 4707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defRPr/>
            </a:pPr>
            <a:endParaRPr lang="en-US" sz="2400" dirty="0">
              <a:ln>
                <a:solidFill>
                  <a:srgbClr val="006600"/>
                </a:solidFill>
              </a:ln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1254840" y="2586857"/>
            <a:ext cx="480020" cy="576063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16064" y="2689344"/>
            <a:ext cx="6329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err="1">
                <a:solidFill>
                  <a:srgbClr val="FFFF00"/>
                </a:solidFill>
              </a:rPr>
              <a:t>Tạo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bảng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và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trình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bày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bảng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trong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văn</a:t>
            </a:r>
            <a:r>
              <a:rPr lang="en-US" sz="2000" b="1" dirty="0" smtClean="0">
                <a:solidFill>
                  <a:srgbClr val="FFFF00"/>
                </a:solidFill>
              </a:rPr>
              <a:t> </a:t>
            </a:r>
            <a:r>
              <a:rPr lang="en-US" sz="2000" b="1" dirty="0" err="1" smtClean="0">
                <a:solidFill>
                  <a:srgbClr val="FFFF00"/>
                </a:solidFill>
              </a:rPr>
              <a:t>bản</a:t>
            </a:r>
            <a:r>
              <a:rPr lang="en-US" sz="2000" b="1" dirty="0" smtClean="0">
                <a:solidFill>
                  <a:srgbClr val="FFFF00"/>
                </a:solidFill>
              </a:rPr>
              <a:t>.</a:t>
            </a:r>
            <a:endParaRPr lang="en-US" sz="2000" b="1" dirty="0">
              <a:solidFill>
                <a:srgbClr val="FFFF00"/>
              </a:solidFill>
            </a:endParaRPr>
          </a:p>
        </p:txBody>
      </p:sp>
      <p:sp>
        <p:nvSpPr>
          <p:cNvPr id="13" name="Rectangle: Folded Corner 26">
            <a:extLst/>
          </p:cNvPr>
          <p:cNvSpPr/>
          <p:nvPr/>
        </p:nvSpPr>
        <p:spPr>
          <a:xfrm>
            <a:off x="1211660" y="3409424"/>
            <a:ext cx="6815144" cy="661987"/>
          </a:xfrm>
          <a:prstGeom prst="foldedCorner">
            <a:avLst>
              <a:gd name="adj" fmla="val 47070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>
              <a:defRPr/>
            </a:pPr>
            <a:endParaRPr lang="en-US" sz="2400" dirty="0">
              <a:ln>
                <a:solidFill>
                  <a:srgbClr val="006600"/>
                </a:solidFill>
              </a:ln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entagon 13"/>
          <p:cNvSpPr/>
          <p:nvPr/>
        </p:nvSpPr>
        <p:spPr>
          <a:xfrm>
            <a:off x="1254840" y="3450953"/>
            <a:ext cx="480020" cy="576063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3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16064" y="3553440"/>
            <a:ext cx="6329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>
                <a:solidFill>
                  <a:srgbClr val="FFFF00"/>
                </a:solidFill>
              </a:rPr>
              <a:t>Chèn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hình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ảnh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và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điều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chỉnh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văn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2000" b="1" dirty="0" err="1">
                <a:solidFill>
                  <a:srgbClr val="FFFF00"/>
                </a:solidFill>
              </a:rPr>
              <a:t>bản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476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  <p:bldP spid="9" grpId="0" animBg="1"/>
      <p:bldP spid="10" grpId="0" animBg="1"/>
      <p:bldP spid="11" grpId="0"/>
      <p:bldP spid="13" grpId="0" animBg="1"/>
      <p:bldP spid="14" grpId="0" animBg="1"/>
      <p:bldP spid="1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864106"/>
            <a:ext cx="8156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- </a:t>
            </a:r>
            <a:r>
              <a:rPr lang="en-US" sz="3200" b="1" dirty="0" err="1" smtClean="0"/>
              <a:t>Tìm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hiểu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chức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năng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của</a:t>
            </a:r>
            <a:r>
              <a:rPr lang="en-US" sz="3200" b="1" dirty="0" smtClean="0"/>
              <a:t>          </a:t>
            </a:r>
            <a:r>
              <a:rPr lang="en-US" sz="3200" b="1" dirty="0" err="1" smtClean="0"/>
              <a:t>trong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thẻ</a:t>
            </a:r>
            <a:r>
              <a:rPr lang="en-US" sz="3200" b="1" dirty="0" smtClean="0"/>
              <a:t> Home.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050"/>
          <a:stretch/>
        </p:blipFill>
        <p:spPr bwMode="auto">
          <a:xfrm>
            <a:off x="4602480" y="708466"/>
            <a:ext cx="882412" cy="773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6" t="39999" r="17120" b="19326"/>
          <a:stretch/>
        </p:blipFill>
        <p:spPr bwMode="auto">
          <a:xfrm>
            <a:off x="1198247" y="2355726"/>
            <a:ext cx="6808466" cy="252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635646"/>
            <a:ext cx="4937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/>
              <a:t>- </a:t>
            </a:r>
            <a:r>
              <a:rPr lang="en-US" sz="3200" b="1" dirty="0" err="1"/>
              <a:t>Xem</a:t>
            </a:r>
            <a:r>
              <a:rPr lang="en-US" sz="3200" b="1" dirty="0"/>
              <a:t> </a:t>
            </a:r>
            <a:r>
              <a:rPr lang="en-US" sz="3200" b="1" dirty="0" err="1"/>
              <a:t>trước</a:t>
            </a:r>
            <a:r>
              <a:rPr lang="en-US" sz="3200" b="1" dirty="0"/>
              <a:t> </a:t>
            </a:r>
            <a:r>
              <a:rPr lang="en-US" sz="3200" b="1" dirty="0" err="1"/>
              <a:t>thời</a:t>
            </a:r>
            <a:r>
              <a:rPr lang="en-US" sz="3200" b="1" dirty="0"/>
              <a:t> </a:t>
            </a:r>
            <a:r>
              <a:rPr lang="en-US" sz="3200" b="1" dirty="0" err="1"/>
              <a:t>khóa</a:t>
            </a:r>
            <a:r>
              <a:rPr lang="en-US" sz="3200" b="1" dirty="0"/>
              <a:t> </a:t>
            </a:r>
            <a:r>
              <a:rPr lang="en-US" sz="3200" b="1" dirty="0" err="1"/>
              <a:t>biểu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57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381"/>
            <a:ext cx="9139767" cy="5141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44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76291" y="2110085"/>
            <a:ext cx="37914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II.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Khám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phá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62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699542"/>
            <a:ext cx="8229600" cy="936104"/>
          </a:xfrm>
        </p:spPr>
        <p:txBody>
          <a:bodyPr>
            <a:noAutofit/>
          </a:bodyPr>
          <a:lstStyle/>
          <a:p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ăm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2022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11710"/>
            <a:ext cx="8229600" cy="118022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7030A0"/>
                </a:solidFill>
              </a:rPr>
              <a:t>CHỦ ĐỀ 3: SOẠN THẢO VĂN BẢN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6: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48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4724792" y="895254"/>
            <a:ext cx="3560008" cy="342317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83387" y="1085430"/>
            <a:ext cx="3042818" cy="304281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entagon 9"/>
          <p:cNvSpPr/>
          <p:nvPr/>
        </p:nvSpPr>
        <p:spPr>
          <a:xfrm>
            <a:off x="827584" y="2144854"/>
            <a:ext cx="3744416" cy="792088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475656" y="2186955"/>
            <a:ext cx="22653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vi-VN" sz="4000" b="1" cap="none" spc="0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Mục tiêu</a:t>
            </a:r>
            <a:endParaRPr lang="en-US" sz="4000" b="1" cap="none" spc="0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06260" y="1589767"/>
            <a:ext cx="2892138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0070C0"/>
                </a:solidFill>
              </a:rPr>
              <a:t>Ôn, luyện tập </a:t>
            </a:r>
          </a:p>
          <a:p>
            <a:pPr algn="ctr"/>
            <a:r>
              <a:rPr lang="vi-VN" sz="3200" b="1" dirty="0" smtClean="0">
                <a:solidFill>
                  <a:srgbClr val="0070C0"/>
                </a:solidFill>
              </a:rPr>
              <a:t>các thao tác </a:t>
            </a:r>
          </a:p>
          <a:p>
            <a:pPr algn="ctr"/>
            <a:r>
              <a:rPr lang="vi-VN" sz="3200" b="1" dirty="0" smtClean="0">
                <a:solidFill>
                  <a:srgbClr val="0070C0"/>
                </a:solidFill>
              </a:rPr>
              <a:t>trên trang </a:t>
            </a:r>
          </a:p>
          <a:p>
            <a:pPr algn="ctr"/>
            <a:r>
              <a:rPr lang="vi-VN" sz="3200" b="1" dirty="0" smtClean="0">
                <a:solidFill>
                  <a:srgbClr val="0070C0"/>
                </a:solidFill>
              </a:rPr>
              <a:t>soạn thảo</a:t>
            </a:r>
            <a:endParaRPr lang="en-US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80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361595" y="305282"/>
            <a:ext cx="4456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kern="0" dirty="0">
                <a:solidFill>
                  <a:srgbClr val="0070C0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A. HOẠT ĐỘNG THỰC HÀNH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8088" y="865353"/>
            <a:ext cx="22541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mẫu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330155" y="1869672"/>
            <a:ext cx="1752600" cy="61607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2235156" y="1869672"/>
            <a:ext cx="1328733" cy="61607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3742568" y="1869672"/>
            <a:ext cx="1075696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4932040" y="1869672"/>
            <a:ext cx="2037477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ounded Rectangle 95"/>
          <p:cNvSpPr/>
          <p:nvPr/>
        </p:nvSpPr>
        <p:spPr>
          <a:xfrm>
            <a:off x="7092280" y="1869672"/>
            <a:ext cx="1752600" cy="61688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ounded Rectangle 96"/>
          <p:cNvSpPr/>
          <p:nvPr/>
        </p:nvSpPr>
        <p:spPr>
          <a:xfrm>
            <a:off x="327952" y="3869408"/>
            <a:ext cx="1075696" cy="628979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ounded Rectangle 97"/>
          <p:cNvSpPr/>
          <p:nvPr/>
        </p:nvSpPr>
        <p:spPr>
          <a:xfrm>
            <a:off x="1757526" y="3867894"/>
            <a:ext cx="1734354" cy="630494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>
            <a:off x="3862608" y="3869696"/>
            <a:ext cx="1429473" cy="628691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Rounded Rectangle 99"/>
          <p:cNvSpPr/>
          <p:nvPr/>
        </p:nvSpPr>
        <p:spPr>
          <a:xfrm>
            <a:off x="5940154" y="3867719"/>
            <a:ext cx="1368151" cy="630668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1" name="Group 37"/>
          <p:cNvGrpSpPr>
            <a:grpSpLocks/>
          </p:cNvGrpSpPr>
          <p:nvPr/>
        </p:nvGrpSpPr>
        <p:grpSpPr bwMode="auto">
          <a:xfrm>
            <a:off x="390364" y="2731290"/>
            <a:ext cx="8471479" cy="703727"/>
            <a:chOff x="457200" y="3657599"/>
            <a:chExt cx="8079830" cy="902677"/>
          </a:xfrm>
        </p:grpSpPr>
        <p:pic>
          <p:nvPicPr>
            <p:cNvPr id="102" name="Picture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3810000"/>
              <a:ext cx="728133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1754" y="3852171"/>
              <a:ext cx="571500" cy="557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" name="Pictur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3630" y="3657599"/>
              <a:ext cx="533400" cy="902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" name="Pictur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68068" y="3689132"/>
              <a:ext cx="5588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6" name="Pictur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9790" y="3852171"/>
              <a:ext cx="553278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7" name="Pictur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3820" y="3825977"/>
              <a:ext cx="348343" cy="609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8" name="Picture 2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014" y="3865403"/>
              <a:ext cx="528461" cy="509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9" name="Picture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8607" y="3829535"/>
              <a:ext cx="884664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0" name="Picture 22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4151" y="3721894"/>
              <a:ext cx="497758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1" name="Picture 23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9652" y="3748880"/>
              <a:ext cx="533400" cy="6425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" name="Picture 2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5770" y="3692051"/>
              <a:ext cx="523875" cy="717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3" name="Rounded Rectangle 112"/>
          <p:cNvSpPr/>
          <p:nvPr/>
        </p:nvSpPr>
        <p:spPr>
          <a:xfrm>
            <a:off x="7812360" y="3869695"/>
            <a:ext cx="830424" cy="628692"/>
          </a:xfrm>
          <a:prstGeom prst="roundRect">
            <a:avLst/>
          </a:prstGeom>
          <a:solidFill>
            <a:srgbClr val="CDFDD8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4" name="Straight Arrow Connector 113"/>
          <p:cNvCxnSpPr/>
          <p:nvPr/>
        </p:nvCxnSpPr>
        <p:spPr>
          <a:xfrm>
            <a:off x="1536952" y="2486560"/>
            <a:ext cx="4767153" cy="41837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/>
          <p:cNvCxnSpPr>
            <a:endCxn id="111" idx="0"/>
          </p:cNvCxnSpPr>
          <p:nvPr/>
        </p:nvCxnSpPr>
        <p:spPr>
          <a:xfrm>
            <a:off x="3077023" y="2431724"/>
            <a:ext cx="279628" cy="370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/>
          <p:nvPr/>
        </p:nvCxnSpPr>
        <p:spPr>
          <a:xfrm flipH="1">
            <a:off x="2425960" y="2438085"/>
            <a:ext cx="1854456" cy="3496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/>
          <p:cNvCxnSpPr>
            <a:stCxn id="95" idx="2"/>
          </p:cNvCxnSpPr>
          <p:nvPr/>
        </p:nvCxnSpPr>
        <p:spPr>
          <a:xfrm>
            <a:off x="5950779" y="2486560"/>
            <a:ext cx="1594803" cy="3707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>
            <a:endCxn id="108" idx="0"/>
          </p:cNvCxnSpPr>
          <p:nvPr/>
        </p:nvCxnSpPr>
        <p:spPr>
          <a:xfrm flipH="1">
            <a:off x="4169106" y="2455549"/>
            <a:ext cx="3895335" cy="43774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Arrow Connector 118"/>
          <p:cNvCxnSpPr/>
          <p:nvPr/>
        </p:nvCxnSpPr>
        <p:spPr>
          <a:xfrm flipV="1">
            <a:off x="748748" y="3337801"/>
            <a:ext cx="4710513" cy="5476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98" idx="0"/>
            <a:endCxn id="107" idx="2"/>
          </p:cNvCxnSpPr>
          <p:nvPr/>
        </p:nvCxnSpPr>
        <p:spPr>
          <a:xfrm flipV="1">
            <a:off x="2624703" y="3337801"/>
            <a:ext cx="4602530" cy="5300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/>
          <p:cNvCxnSpPr>
            <a:stCxn id="99" idx="0"/>
            <a:endCxn id="102" idx="2"/>
          </p:cNvCxnSpPr>
          <p:nvPr/>
        </p:nvCxnSpPr>
        <p:spPr>
          <a:xfrm flipH="1" flipV="1">
            <a:off x="772078" y="3206535"/>
            <a:ext cx="3805267" cy="66316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100" idx="0"/>
          </p:cNvCxnSpPr>
          <p:nvPr/>
        </p:nvCxnSpPr>
        <p:spPr>
          <a:xfrm flipH="1" flipV="1">
            <a:off x="1757527" y="3290567"/>
            <a:ext cx="4866703" cy="5771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/>
          <p:cNvCxnSpPr>
            <a:stCxn id="113" idx="0"/>
          </p:cNvCxnSpPr>
          <p:nvPr/>
        </p:nvCxnSpPr>
        <p:spPr>
          <a:xfrm flipV="1">
            <a:off x="8227573" y="3472489"/>
            <a:ext cx="198383" cy="39720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67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971600" y="3325168"/>
            <a:ext cx="1880812" cy="50669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078356" y="2063310"/>
            <a:ext cx="1861796" cy="48605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3161969" y="3591988"/>
            <a:ext cx="1865598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1619672" y="2064823"/>
            <a:ext cx="1923383" cy="6168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970301" y="3342412"/>
            <a:ext cx="1904020" cy="48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24128" y="348492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724129" y="1100406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187624" y="1069929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304993" y="483518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372200" y="2243784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55466" y="4297399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60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1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3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39" y="316084"/>
            <a:ext cx="872285" cy="50669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1300522" y="316084"/>
            <a:ext cx="1880812" cy="506693"/>
          </a:xfrm>
          <a:prstGeom prst="roundRect">
            <a:avLst/>
          </a:prstGeom>
          <a:solidFill>
            <a:srgbClr val="66FF33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1763688" y="3320518"/>
            <a:ext cx="1861796" cy="48605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214696" y="2324322"/>
            <a:ext cx="1865598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625484" y="2444633"/>
            <a:ext cx="1923383" cy="6168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233303" y="4246453"/>
            <a:ext cx="1904020" cy="4894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1280219" y="4275154"/>
            <a:ext cx="1881750" cy="4320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9329" y="2097477"/>
            <a:ext cx="2117370" cy="4418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4211960" y="637174"/>
            <a:ext cx="2117369" cy="4632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cỡ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3431498" y="1347614"/>
            <a:ext cx="2117369" cy="4775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6660232" y="978626"/>
            <a:ext cx="2117368" cy="4894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4067944" y="3563545"/>
            <a:ext cx="2117369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Chèn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6706769" y="3356616"/>
            <a:ext cx="2086031" cy="4345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Sao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chép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89" y="978688"/>
            <a:ext cx="738727" cy="55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8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7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3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0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D_2" val="{BCDE84AA-A824-42F7-9E2A-12DD185CAC66}"/>
  <p:tag name="GENSWF_ADVANCE_TIME" val="5"/>
  <p:tag name="ISPRING_CUSTOM_TIMING_US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1011</Words>
  <Application>Microsoft Office PowerPoint</Application>
  <PresentationFormat>On-screen Show (16:9)</PresentationFormat>
  <Paragraphs>287</Paragraphs>
  <Slides>35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Segoe UI Symbol</vt:lpstr>
      <vt:lpstr>Tahoma</vt:lpstr>
      <vt:lpstr>Times New Roman</vt:lpstr>
      <vt:lpstr>VnBangkok</vt:lpstr>
      <vt:lpstr>VNbritannic</vt:lpstr>
      <vt:lpstr>Office Theme</vt:lpstr>
      <vt:lpstr>PowerPoint Presentation</vt:lpstr>
      <vt:lpstr>PowerPoint Presentation</vt:lpstr>
      <vt:lpstr>PowerPoint Presentation</vt:lpstr>
      <vt:lpstr>PowerPoint Presentation</vt:lpstr>
      <vt:lpstr>Thứ ba ngày … tháng …. năm 2022 Tin học: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Sang Do</cp:lastModifiedBy>
  <cp:revision>153</cp:revision>
  <cp:lastPrinted>2022-12-26T09:51:34Z</cp:lastPrinted>
  <dcterms:created xsi:type="dcterms:W3CDTF">2018-12-04T11:04:10Z</dcterms:created>
  <dcterms:modified xsi:type="dcterms:W3CDTF">2023-05-15T06:14:48Z</dcterms:modified>
</cp:coreProperties>
</file>