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24"/>
  </p:notesMasterIdLst>
  <p:sldIdLst>
    <p:sldId id="331" r:id="rId3"/>
    <p:sldId id="327" r:id="rId4"/>
    <p:sldId id="391" r:id="rId5"/>
    <p:sldId id="395" r:id="rId6"/>
    <p:sldId id="389" r:id="rId7"/>
    <p:sldId id="377" r:id="rId8"/>
    <p:sldId id="376" r:id="rId9"/>
    <p:sldId id="339" r:id="rId10"/>
    <p:sldId id="390" r:id="rId11"/>
    <p:sldId id="349" r:id="rId12"/>
    <p:sldId id="380" r:id="rId13"/>
    <p:sldId id="381" r:id="rId14"/>
    <p:sldId id="383" r:id="rId15"/>
    <p:sldId id="384" r:id="rId16"/>
    <p:sldId id="385" r:id="rId17"/>
    <p:sldId id="378" r:id="rId18"/>
    <p:sldId id="379" r:id="rId19"/>
    <p:sldId id="392" r:id="rId20"/>
    <p:sldId id="393" r:id="rId21"/>
    <p:sldId id="386" r:id="rId22"/>
    <p:sldId id="37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5D14A3-395B-4490-8C2B-35D275FB4F17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7DB492-A399-4EFE-BE83-65010EA8B2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159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8172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F8A52EA-DA60-4C89-872B-3CF5E4CE4B00}" type="datetime8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15/05/2023 13:20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5D1E30E-EF1A-4A7D-A9AE-7612E0231F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6539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26F69E-D819-407D-AE84-7AC131C10DBC}" type="datetime8">
              <a:rPr lang="fr-FR" smtClean="0"/>
              <a:pPr>
                <a:defRPr/>
              </a:pPr>
              <a:t>15/05/2023 13:20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09FE35-1240-4C0A-8323-8425D43FA25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662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7CA2ED-02DE-4A7D-BAF0-37B26D64EB67}" type="datetime8">
              <a:rPr lang="fr-FR" smtClean="0"/>
              <a:pPr>
                <a:defRPr/>
              </a:pPr>
              <a:t>15/05/2023 13:20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D0602-20C6-45F8-8E24-00994A005F5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202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28600"/>
            <a:ext cx="2743200" cy="4876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8026400" cy="4876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195800-DEBD-44FC-A697-6657A6335F0D}" type="datetime8">
              <a:rPr lang="fr-FR" smtClean="0"/>
              <a:pPr>
                <a:defRPr/>
              </a:pPr>
              <a:t>15/05/2023 13:20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DE12D7-2DA8-4DAC-8FC2-1E4BF70038C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2125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44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51EFCC-4AD2-4C6A-A196-03100DE793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66432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19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23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813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306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873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00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469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15D45E-02DA-4EDF-869F-71B6CF11D615}" type="datetime8">
              <a:rPr lang="fr-FR" smtClean="0"/>
              <a:pPr>
                <a:defRPr/>
              </a:pPr>
              <a:t>15/05/2023 13:20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00F99-DDDB-44FB-BBBC-F47AD185F7A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8130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93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736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325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0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6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FA3706-C515-4F9B-B54C-6D4E823B9F58}" type="datetime8">
              <a:rPr lang="fr-FR" smtClean="0"/>
              <a:pPr>
                <a:defRPr/>
              </a:pPr>
              <a:t>15/05/2023 13:20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052C2C-BD93-4A38-9CB3-7CD7A7A5AED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48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33500"/>
            <a:ext cx="5384800" cy="3771900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333500"/>
            <a:ext cx="5384800" cy="3771900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D5D5EC-BA29-4AEC-95EB-F9543B1C4FD4}" type="datetime8">
              <a:rPr lang="fr-FR" smtClean="0"/>
              <a:pPr>
                <a:defRPr/>
              </a:pPr>
              <a:t>15/05/2023 13:20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258FB7-5ADD-46ED-93BD-259D2BF0B72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214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5"/>
            <a:ext cx="5386917" cy="639762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880"/>
            </a:lvl1pPr>
            <a:lvl2pPr>
              <a:defRPr sz="240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535115"/>
            <a:ext cx="5389033" cy="639762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880"/>
            </a:lvl1pPr>
            <a:lvl2pPr>
              <a:defRPr sz="240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0D007F-D587-4259-B129-60404FC02364}" type="datetime8">
              <a:rPr lang="fr-FR" smtClean="0"/>
              <a:pPr>
                <a:defRPr/>
              </a:pPr>
              <a:t>15/05/2023 13:20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67CC65-1286-4E91-B8F6-B186A3267E3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43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8978F5-56F9-4B34-813B-D7FF0A252AE3}" type="datetime8">
              <a:rPr lang="fr-FR" smtClean="0"/>
              <a:pPr>
                <a:defRPr/>
              </a:pPr>
              <a:t>15/05/2023 13:20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9DF16A-A9AB-4BCA-895E-CAAED396D2C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516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75D55C-0496-41B0-81D2-5E64B0846BFF}" type="datetime8">
              <a:rPr lang="fr-FR" smtClean="0"/>
              <a:pPr>
                <a:defRPr/>
              </a:pPr>
              <a:t>15/05/2023 13:20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2D3BC9-0D3D-420B-BFC0-B7B39953E6C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605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5" y="273052"/>
            <a:ext cx="4011084" cy="116205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5" y="1435102"/>
            <a:ext cx="4011084" cy="4691063"/>
          </a:xfrm>
        </p:spPr>
        <p:txBody>
          <a:bodyPr/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5010A-438D-46FD-BD39-76EA4B19F91C}" type="datetime8">
              <a:rPr lang="fr-FR" smtClean="0"/>
              <a:pPr>
                <a:defRPr/>
              </a:pPr>
              <a:t>15/05/2023 13:20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8BB10C-C2CC-4B4B-8A3B-A70E113203F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413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DAE20C-C1C9-4DB5-BF6B-A3E7F9780796}" type="datetime8">
              <a:rPr lang="fr-FR" smtClean="0"/>
              <a:pPr>
                <a:defRPr/>
              </a:pPr>
              <a:t>15/05/2023 13:20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3ED359-39B3-4E7F-8E9C-72DAF26D7D9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26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1487939-D407-49F6-936C-0F006E9A419E}" type="datetime8">
              <a:rPr lang="fr-FR" smtClean="0"/>
              <a:pPr>
                <a:defRPr/>
              </a:pPr>
              <a:t>15/05/2023 13:20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E2231CC-0D9A-4053-9A56-DF71AEA3733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541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1097280" rtl="0" eaLnBrk="1" latinLnBrk="0" hangingPunct="1"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480" indent="-411480" algn="l" defTabSz="1097280" rtl="0" eaLnBrk="1" latinLnBrk="0" hangingPunct="1">
        <a:spcBef>
          <a:spcPct val="20000"/>
        </a:spcBef>
        <a:buFont typeface="Arial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1pPr>
      <a:lvl2pPr marL="891540" indent="-342900" algn="l" defTabSz="1097280" rtl="0" eaLnBrk="1" latinLnBrk="0" hangingPunct="1">
        <a:spcBef>
          <a:spcPct val="20000"/>
        </a:spcBef>
        <a:buFont typeface="Arial" pitchFamily="34" charset="0"/>
        <a:buChar char="–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013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jp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ngoclanhtm@gmail.com" TargetMode="External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huynhmaihtm1234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80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1" i="0" u="none" strike="noStrike" kern="1200" cap="none" spc="0" normalizeH="0" baseline="0" noProof="0" dirty="0">
                <a:ln/>
                <a:solidFill>
                  <a:srgbClr val="00B05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CHÀO MỪNG CÁC CON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1" i="0" u="none" strike="noStrike" kern="1200" cap="none" spc="0" normalizeH="0" baseline="0" noProof="0" dirty="0">
                <a:ln/>
                <a:solidFill>
                  <a:srgbClr val="00B05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ĐẾN VỚI TIẾT </a:t>
            </a:r>
            <a:r>
              <a:rPr kumimoji="0" lang="vi-VN" sz="5400" b="1" i="0" u="none" strike="noStrike" kern="1200" cap="none" spc="0" normalizeH="0" baseline="0" noProof="0" dirty="0" smtClean="0">
                <a:ln/>
                <a:solidFill>
                  <a:srgbClr val="00B05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HỌC</a:t>
            </a:r>
            <a:endParaRPr kumimoji="0" lang="en-US" sz="5400" b="1" i="0" u="none" strike="noStrike" kern="1200" cap="none" spc="0" normalizeH="0" baseline="0" noProof="0" dirty="0" smtClean="0">
              <a:ln/>
              <a:solidFill>
                <a:srgbClr val="00B05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3808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792480" y="57936"/>
            <a:ext cx="6035040" cy="609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617220" indent="-617220" defTabSz="109728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vi-VN" sz="336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vi-VN" sz="336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vi-VN" sz="336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altLang="vi-VN" sz="336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và gửi thư điện tử</a:t>
            </a: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883920" y="777240"/>
            <a:ext cx="5486400" cy="609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17220" indent="-617220" defTabSz="109728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vi-VN" sz="336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a) Vào hộp thư, xem thư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855785" y="1415655"/>
            <a:ext cx="10332720" cy="112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09728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vi-VN" sz="336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altLang="vi-VN" sz="33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1: Truy cập trang web http://google.com.vn, </a:t>
            </a:r>
            <a:r>
              <a:rPr lang="en-US" altLang="vi-VN" sz="336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altLang="vi-VN" sz="33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36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altLang="vi-VN" sz="336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Đăng</a:t>
            </a:r>
            <a:r>
              <a:rPr lang="en-US" altLang="vi-VN" sz="336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36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nhập</a:t>
            </a:r>
            <a:r>
              <a:rPr lang="en-US" altLang="vi-VN" sz="336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altLang="vi-VN" sz="33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altLang="vi-VN" sz="336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altLang="vi-VN" sz="33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36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vi-VN" sz="33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36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altLang="vi-VN" sz="33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36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altLang="vi-VN" sz="33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36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altLang="vi-VN" sz="33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36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sổ</a:t>
            </a:r>
            <a:r>
              <a:rPr lang="en-US" altLang="vi-VN" sz="33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36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altLang="vi-VN" sz="33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36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duyệt</a:t>
            </a:r>
            <a:r>
              <a:rPr lang="en-US" altLang="vi-VN" sz="336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vi-VN" sz="336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" y="2880360"/>
            <a:ext cx="10607040" cy="3749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75061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8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792480" y="778583"/>
            <a:ext cx="10332720" cy="6038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09728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vi-VN" sz="336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altLang="vi-VN" sz="33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altLang="vi-VN" sz="336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Nhập</a:t>
            </a:r>
            <a:r>
              <a:rPr lang="en-US" altLang="vi-VN" sz="33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&lt;</a:t>
            </a:r>
            <a:r>
              <a:rPr lang="en-US" altLang="vi-VN" sz="336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altLang="vi-VN" sz="33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36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vi-VN" sz="33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36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altLang="vi-VN" sz="33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&gt;.</a:t>
            </a:r>
          </a:p>
          <a:p>
            <a:pPr defTabSz="1097280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endParaRPr lang="en-US" altLang="vi-VN" sz="336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97280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endParaRPr lang="en-US" altLang="vi-VN" sz="336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97280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endParaRPr lang="en-US" altLang="vi-VN" sz="336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97280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endParaRPr lang="en-US" altLang="vi-VN" sz="336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97280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endParaRPr lang="en-US" altLang="vi-VN" sz="336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97280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endParaRPr lang="en-US" altLang="vi-VN" sz="336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97280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endParaRPr lang="en-US" altLang="vi-VN" sz="336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5675" y="1612544"/>
            <a:ext cx="5200650" cy="4742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910220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792480" y="778583"/>
            <a:ext cx="10332720" cy="6038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09728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vi-VN" sz="336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altLang="vi-VN" sz="33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altLang="vi-VN" sz="336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Nhập</a:t>
            </a:r>
            <a:r>
              <a:rPr lang="en-US" altLang="vi-VN" sz="33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36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mật</a:t>
            </a:r>
            <a:r>
              <a:rPr lang="en-US" altLang="vi-VN" sz="33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36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khẩu</a:t>
            </a:r>
            <a:r>
              <a:rPr lang="en-US" altLang="vi-VN" sz="33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defTabSz="1097280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endParaRPr lang="en-US" altLang="vi-VN" sz="336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97280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endParaRPr lang="en-US" altLang="vi-VN" sz="336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97280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endParaRPr lang="en-US" altLang="vi-VN" sz="336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97280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endParaRPr lang="en-US" altLang="vi-VN" sz="336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97280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endParaRPr lang="en-US" altLang="vi-VN" sz="336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97280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endParaRPr lang="en-US" altLang="vi-VN" sz="336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97280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endParaRPr lang="en-US" altLang="vi-VN" sz="336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774" y="1417320"/>
            <a:ext cx="5212080" cy="484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99381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883920" y="701063"/>
            <a:ext cx="10332720" cy="6038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09728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vi-VN" sz="336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altLang="vi-VN" sz="33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altLang="vi-VN" sz="336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altLang="vi-VN" sz="33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36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altLang="vi-VN" sz="33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36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altLang="vi-VN" sz="33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defTabSz="1097280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endParaRPr lang="en-US" altLang="vi-VN" sz="336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97280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endParaRPr lang="en-US" altLang="vi-VN" sz="336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97280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endParaRPr lang="en-US" altLang="vi-VN" sz="336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97280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endParaRPr lang="en-US" altLang="vi-VN" sz="336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97280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endParaRPr lang="en-US" altLang="vi-VN" sz="336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97280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endParaRPr lang="en-US" altLang="vi-VN" sz="336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97280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endParaRPr lang="en-US" altLang="vi-VN" sz="336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01" y="1417320"/>
            <a:ext cx="1042416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199120" y="3729585"/>
            <a:ext cx="2103120" cy="4247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60" dirty="0" err="1">
                <a:solidFill>
                  <a:prstClr val="white"/>
                </a:solidFill>
                <a:latin typeface="Calibri"/>
              </a:rPr>
              <a:t>Chọn</a:t>
            </a:r>
            <a:r>
              <a:rPr lang="en-US" sz="2160" dirty="0">
                <a:solidFill>
                  <a:prstClr val="white"/>
                </a:solidFill>
                <a:latin typeface="Calibri"/>
              </a:rPr>
              <a:t> Gmail</a:t>
            </a:r>
          </a:p>
        </p:txBody>
      </p:sp>
      <p:cxnSp>
        <p:nvCxnSpPr>
          <p:cNvPr id="4" name="Straight Arrow Connector 3"/>
          <p:cNvCxnSpPr>
            <a:stCxn id="2" idx="0"/>
          </p:cNvCxnSpPr>
          <p:nvPr/>
        </p:nvCxnSpPr>
        <p:spPr>
          <a:xfrm flipV="1">
            <a:off x="9250680" y="2423161"/>
            <a:ext cx="320040" cy="13064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2961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838200" y="701063"/>
            <a:ext cx="1033272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097280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r>
              <a:rPr lang="en-US" altLang="vi-VN" sz="33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36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altLang="vi-VN" sz="33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36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altLang="vi-VN" sz="33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36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altLang="vi-VN" sz="33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36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altLang="vi-VN" sz="33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defTabSz="1097280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endParaRPr lang="en-US" altLang="vi-VN" sz="336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97280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endParaRPr lang="en-US" altLang="vi-VN" sz="336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97280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endParaRPr lang="en-US" altLang="vi-VN" sz="336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97280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endParaRPr lang="en-US" altLang="vi-VN" sz="336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97280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endParaRPr lang="en-US" altLang="vi-VN" sz="336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97280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endParaRPr lang="en-US" altLang="vi-VN" sz="336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01" y="1508760"/>
            <a:ext cx="10789920" cy="390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25167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838200" y="701063"/>
            <a:ext cx="10332720" cy="4487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09728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vi-VN" sz="336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altLang="vi-VN" sz="33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5: </a:t>
            </a:r>
            <a:r>
              <a:rPr lang="en-US" altLang="vi-VN" sz="336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Đăng</a:t>
            </a:r>
            <a:r>
              <a:rPr lang="en-US" altLang="vi-VN" sz="33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36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altLang="vi-VN" sz="33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36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khỏi</a:t>
            </a:r>
            <a:r>
              <a:rPr lang="en-US" altLang="vi-VN" sz="33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36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altLang="vi-VN" sz="33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36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altLang="vi-VN" sz="33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defTabSz="1097280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endParaRPr lang="en-US" altLang="vi-VN" sz="336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97280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endParaRPr lang="en-US" altLang="vi-VN" sz="336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97280" fontAlgn="base">
              <a:spcBef>
                <a:spcPct val="50000"/>
              </a:spcBef>
              <a:spcAft>
                <a:spcPct val="0"/>
              </a:spcAft>
              <a:defRPr/>
            </a:pPr>
            <a:endParaRPr lang="en-US" altLang="vi-VN" sz="336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97280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endParaRPr lang="en-US" altLang="vi-VN" sz="336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97280" fontAlgn="base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endParaRPr lang="en-US" altLang="vi-VN" sz="336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1417321"/>
            <a:ext cx="4977764" cy="508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603784" y="1508760"/>
            <a:ext cx="4937760" cy="60939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36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Nháy</a:t>
            </a:r>
            <a:r>
              <a:rPr lang="en-US" sz="336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chuột</a:t>
            </a:r>
            <a:r>
              <a:rPr lang="en-US" sz="336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36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36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336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5815966" y="1822692"/>
            <a:ext cx="787818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827521" y="5632315"/>
            <a:ext cx="3061295" cy="60939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36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36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đăng</a:t>
            </a:r>
            <a:r>
              <a:rPr lang="en-US" sz="336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endParaRPr lang="en-US" sz="336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Straight Arrow Connector 13"/>
          <p:cNvCxnSpPr>
            <a:stCxn id="13" idx="1"/>
          </p:cNvCxnSpPr>
          <p:nvPr/>
        </p:nvCxnSpPr>
        <p:spPr>
          <a:xfrm flipH="1">
            <a:off x="4267200" y="5937014"/>
            <a:ext cx="2560321" cy="32316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617736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1161929" y="617549"/>
            <a:ext cx="5289451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617220" indent="-617220" defTabSz="109728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vi-VN" sz="336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vi-VN" sz="336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vi-VN" sz="336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altLang="vi-VN" sz="336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và gửi thư </a:t>
            </a:r>
            <a:r>
              <a:rPr lang="en-US" altLang="vi-VN" sz="336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altLang="vi-VN" sz="336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tử</a:t>
            </a:r>
            <a:endParaRPr lang="en-US" altLang="vi-VN" sz="336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17220" indent="-617220" defTabSz="109728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vi-VN" sz="336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altLang="vi-VN" sz="336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altLang="vi-VN" sz="336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Soạn</a:t>
            </a:r>
            <a:r>
              <a:rPr lang="en-US" altLang="vi-VN" sz="336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336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gửi</a:t>
            </a:r>
            <a:r>
              <a:rPr lang="en-US" altLang="vi-VN" sz="336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36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endParaRPr lang="en-US" altLang="vi-VN" sz="336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341120" y="777240"/>
            <a:ext cx="9396920" cy="4846320"/>
            <a:chOff x="237248" y="1257300"/>
            <a:chExt cx="7830767" cy="3733800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8792"/>
            <a:stretch>
              <a:fillRect/>
            </a:stretch>
          </p:blipFill>
          <p:spPr bwMode="auto">
            <a:xfrm>
              <a:off x="5334000" y="1257300"/>
              <a:ext cx="2734015" cy="373380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ounded Rectangle 5"/>
            <p:cNvSpPr/>
            <p:nvPr/>
          </p:nvSpPr>
          <p:spPr>
            <a:xfrm>
              <a:off x="237248" y="2454934"/>
              <a:ext cx="4258551" cy="105817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336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Bước</a:t>
              </a:r>
              <a:r>
                <a:rPr lang="en-GB" sz="336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1: </a:t>
              </a:r>
              <a:r>
                <a:rPr lang="en-GB" sz="336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Nháy</a:t>
              </a:r>
              <a:r>
                <a:rPr lang="en-GB" sz="336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chuột </a:t>
              </a:r>
              <a:r>
                <a:rPr lang="en-GB" sz="336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vào</a:t>
              </a:r>
              <a:r>
                <a:rPr lang="en-GB" sz="336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“</a:t>
              </a:r>
              <a:r>
                <a:rPr lang="en-GB" sz="336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Soạn</a:t>
              </a:r>
              <a:r>
                <a:rPr lang="en-GB" sz="336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” để bắt đầu soạn thư.</a:t>
              </a:r>
            </a:p>
          </p:txBody>
        </p:sp>
        <p:cxnSp>
          <p:nvCxnSpPr>
            <p:cNvPr id="9" name="Straight Arrow Connector 8"/>
            <p:cNvCxnSpPr/>
            <p:nvPr/>
          </p:nvCxnSpPr>
          <p:spPr>
            <a:xfrm>
              <a:off x="4495800" y="2933700"/>
              <a:ext cx="1219200" cy="158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988180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3"/>
          <a:srcRect l="57511" t="32764" r="4808" b="4558"/>
          <a:stretch>
            <a:fillRect/>
          </a:stretch>
        </p:blipFill>
        <p:spPr bwMode="auto">
          <a:xfrm>
            <a:off x="701040" y="196499"/>
            <a:ext cx="7589520" cy="6263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" name="Group 18"/>
          <p:cNvGrpSpPr/>
          <p:nvPr/>
        </p:nvGrpSpPr>
        <p:grpSpPr>
          <a:xfrm>
            <a:off x="2716610" y="196498"/>
            <a:ext cx="8846333" cy="2021874"/>
            <a:chOff x="1772055" y="677304"/>
            <a:chExt cx="7371944" cy="1684895"/>
          </a:xfrm>
        </p:grpSpPr>
        <p:sp>
          <p:nvSpPr>
            <p:cNvPr id="5" name="Rounded Rectangle 4"/>
            <p:cNvSpPr/>
            <p:nvPr/>
          </p:nvSpPr>
          <p:spPr>
            <a:xfrm>
              <a:off x="6417012" y="677304"/>
              <a:ext cx="2726987" cy="168489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288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Bước</a:t>
              </a:r>
              <a:r>
                <a:rPr lang="en-GB" sz="288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2: </a:t>
              </a:r>
              <a:r>
                <a:rPr lang="en-GB" sz="288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Gõ</a:t>
              </a:r>
              <a:r>
                <a:rPr lang="en-GB" sz="288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địa chỉ thư điện tử của người nhận vào ô địa chỉ.</a:t>
              </a: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H="1">
              <a:off x="1772055" y="1389856"/>
              <a:ext cx="4644957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/>
          <p:cNvGrpSpPr/>
          <p:nvPr/>
        </p:nvGrpSpPr>
        <p:grpSpPr>
          <a:xfrm>
            <a:off x="2392682" y="1508760"/>
            <a:ext cx="9152754" cy="1851660"/>
            <a:chOff x="1666675" y="1275556"/>
            <a:chExt cx="7627295" cy="1543050"/>
          </a:xfrm>
        </p:grpSpPr>
        <p:sp>
          <p:nvSpPr>
            <p:cNvPr id="6" name="Rounded Rectangle 5"/>
            <p:cNvSpPr/>
            <p:nvPr/>
          </p:nvSpPr>
          <p:spPr>
            <a:xfrm>
              <a:off x="5924957" y="1993106"/>
              <a:ext cx="3369013" cy="82550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288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Bước</a:t>
              </a:r>
              <a:r>
                <a:rPr lang="en-GB" sz="288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3: Gõ tiêu đề cho </a:t>
              </a:r>
              <a:r>
                <a:rPr lang="en-GB" sz="288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bức</a:t>
              </a:r>
              <a:r>
                <a:rPr lang="en-GB" sz="288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sz="288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thư</a:t>
              </a:r>
              <a:r>
                <a:rPr lang="en-GB" sz="288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cxnSp>
          <p:nvCxnSpPr>
            <p:cNvPr id="12" name="Elbow Connector 11"/>
            <p:cNvCxnSpPr>
              <a:stCxn id="6" idx="1"/>
            </p:cNvCxnSpPr>
            <p:nvPr/>
          </p:nvCxnSpPr>
          <p:spPr>
            <a:xfrm rot="10800000">
              <a:off x="1666675" y="1275556"/>
              <a:ext cx="4258283" cy="1130300"/>
            </a:xfrm>
            <a:prstGeom prst="bentConnector3">
              <a:avLst>
                <a:gd name="adj1" fmla="val 50000"/>
              </a:avLst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883920" y="4434840"/>
            <a:ext cx="4063730" cy="1335024"/>
            <a:chOff x="228600" y="3695700"/>
            <a:chExt cx="3386442" cy="1112520"/>
          </a:xfrm>
        </p:grpSpPr>
        <p:sp>
          <p:nvSpPr>
            <p:cNvPr id="8" name="Rounded Rectangle 7"/>
            <p:cNvSpPr/>
            <p:nvPr/>
          </p:nvSpPr>
          <p:spPr>
            <a:xfrm>
              <a:off x="228600" y="3695700"/>
              <a:ext cx="3386442" cy="82550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288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Bước</a:t>
              </a:r>
              <a:r>
                <a:rPr lang="en-GB" sz="288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5: </a:t>
              </a:r>
              <a:r>
                <a:rPr lang="en-GB" sz="288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Chọn</a:t>
              </a:r>
              <a:r>
                <a:rPr lang="en-GB" sz="288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nút gửi</a:t>
              </a: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 rot="16200000" flipH="1">
              <a:off x="625634" y="4670266"/>
              <a:ext cx="274320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883920" y="2148840"/>
            <a:ext cx="4389120" cy="1996440"/>
            <a:chOff x="228600" y="1790700"/>
            <a:chExt cx="3657600" cy="1663700"/>
          </a:xfrm>
        </p:grpSpPr>
        <p:sp>
          <p:nvSpPr>
            <p:cNvPr id="7" name="Rounded Rectangle 6"/>
            <p:cNvSpPr/>
            <p:nvPr/>
          </p:nvSpPr>
          <p:spPr>
            <a:xfrm>
              <a:off x="228600" y="2628900"/>
              <a:ext cx="3657600" cy="82550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288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Bước</a:t>
              </a:r>
              <a:r>
                <a:rPr lang="en-GB" sz="288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4: Gõ nội dung thư.</a:t>
              </a:r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 rot="5400000" flipH="1" flipV="1">
              <a:off x="952500" y="2209006"/>
              <a:ext cx="838200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65289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66800" y="196152"/>
            <a:ext cx="9626491" cy="2317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295" tIns="41147" rIns="82295" bIns="41147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defTabSz="109728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36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HOẠT ĐỘNG THỰC HÀNH</a:t>
            </a:r>
          </a:p>
          <a:p>
            <a:pPr marL="548640" indent="-548640" algn="just" defTabSz="109728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AutoNum type="arabicPeriod"/>
            </a:pPr>
            <a:r>
              <a:rPr lang="en-US" altLang="en-US" sz="336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altLang="en-US" sz="336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336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36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336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36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336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336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altLang="en-US" sz="336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altLang="en-US" sz="336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altLang="en-US" sz="336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altLang="en-US" sz="336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sz="336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336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336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336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altLang="en-US" sz="336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altLang="en-US" sz="336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36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altLang="en-US" sz="336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701040" y="2606040"/>
          <a:ext cx="10515600" cy="375208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87552">
                <a:tc>
                  <a:txBody>
                    <a:bodyPr/>
                    <a:lstStyle/>
                    <a:p>
                      <a:pPr algn="ctr"/>
                      <a:r>
                        <a:rPr lang="en-US" sz="290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Địa</a:t>
                      </a:r>
                      <a:r>
                        <a:rPr lang="en-US" sz="29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9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chỉ</a:t>
                      </a:r>
                      <a:r>
                        <a:rPr lang="en-US" sz="29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9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thư</a:t>
                      </a:r>
                      <a:r>
                        <a:rPr lang="en-US" sz="29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9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điện</a:t>
                      </a:r>
                      <a:r>
                        <a:rPr lang="en-US" sz="29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9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tử</a:t>
                      </a:r>
                      <a:endParaRPr lang="en-US" sz="29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Tên</a:t>
                      </a:r>
                      <a:r>
                        <a:rPr lang="en-US" sz="29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9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người</a:t>
                      </a:r>
                      <a:r>
                        <a:rPr lang="en-US" sz="29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9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dùng</a:t>
                      </a:r>
                      <a:endParaRPr lang="en-US" sz="29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Tên</a:t>
                      </a:r>
                      <a:r>
                        <a:rPr lang="en-US" sz="29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9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nhà</a:t>
                      </a:r>
                      <a:r>
                        <a:rPr lang="en-US" sz="29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9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cung</a:t>
                      </a:r>
                      <a:r>
                        <a:rPr lang="en-US" sz="29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9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cấp</a:t>
                      </a:r>
                      <a:r>
                        <a:rPr lang="en-US" sz="29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9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dịch</a:t>
                      </a:r>
                      <a:r>
                        <a:rPr lang="en-US" sz="29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9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vụ</a:t>
                      </a:r>
                      <a:endParaRPr lang="en-US" sz="29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tronghieu2006@yahoo.com</a:t>
                      </a: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nguyenvanhung5a@gmail.com</a:t>
                      </a: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thuyan.14.1006@yahoo.com.vn</a:t>
                      </a: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phamvanbinh5a@yahoo.com</a:t>
                      </a: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tran.khiem.31.03.2006@gmail.com</a:t>
                      </a: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261360" y="3337560"/>
            <a:ext cx="164592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12720" y="3063240"/>
            <a:ext cx="246888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73040" y="3606523"/>
            <a:ext cx="246888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8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tronghieu2006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199120" y="3606522"/>
            <a:ext cx="246888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8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yahoo.com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52612" y="4160520"/>
            <a:ext cx="2834640" cy="517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7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nguyenvanhung5a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187446" y="4151287"/>
            <a:ext cx="246888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8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gmail.com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280822" y="4696052"/>
            <a:ext cx="2834640" cy="517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7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thuyan.14.1006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199120" y="4697024"/>
            <a:ext cx="246888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8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yahoo.com.vn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00278" y="5231583"/>
            <a:ext cx="2834640" cy="517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7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phamvanbinh5a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199120" y="5213116"/>
            <a:ext cx="246888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8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yahoo.com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282767" y="5763781"/>
            <a:ext cx="3099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tran.khiem.31.03.2006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24411" y="5763781"/>
            <a:ext cx="246888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8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gmail.com</a:t>
            </a:r>
          </a:p>
        </p:txBody>
      </p:sp>
    </p:spTree>
    <p:extLst>
      <p:ext uri="{BB962C8B-B14F-4D97-AF65-F5344CB8AC3E}">
        <p14:creationId xmlns:p14="http://schemas.microsoft.com/office/powerpoint/2010/main" val="3102576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18" grpId="0"/>
      <p:bldP spid="19" grpId="0"/>
      <p:bldP spid="20" grpId="0"/>
      <p:bldP spid="22" grpId="0"/>
      <p:bldP spid="24" grpId="0"/>
      <p:bldP spid="25" grpId="0"/>
      <p:bldP spid="26" grpId="0"/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01040" y="8200"/>
            <a:ext cx="10698480" cy="1652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295" tIns="41147" rIns="82295" bIns="41147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defTabSz="109728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84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HOẠT ĐỘNG THỰC HÀNH</a:t>
            </a:r>
          </a:p>
          <a:p>
            <a:pPr algn="just" defTabSz="109728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36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336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altLang="en-US" sz="336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336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US" altLang="en-US" sz="336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336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altLang="en-US" sz="336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altLang="en-US" sz="336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en-US" sz="336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36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altLang="en-US" sz="336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altLang="en-US" sz="336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altLang="en-US" sz="336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61360" y="3337560"/>
            <a:ext cx="164592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12720" y="3063240"/>
            <a:ext cx="246888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47651" y="2057400"/>
            <a:ext cx="633548" cy="457200"/>
          </a:xfrm>
          <a:prstGeom prst="rect">
            <a:avLst/>
          </a:prstGeom>
          <a:ln w="31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8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341120" y="5074920"/>
            <a:ext cx="640080" cy="548640"/>
          </a:xfrm>
          <a:prstGeom prst="rect">
            <a:avLst/>
          </a:prstGeom>
          <a:ln w="31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36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341120" y="4251960"/>
            <a:ext cx="640080" cy="548640"/>
          </a:xfrm>
          <a:prstGeom prst="rect">
            <a:avLst/>
          </a:prstGeom>
          <a:ln w="31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36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341120" y="3520440"/>
            <a:ext cx="640080" cy="548640"/>
          </a:xfrm>
          <a:prstGeom prst="rect">
            <a:avLst/>
          </a:prstGeom>
          <a:ln w="31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36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347652" y="2788920"/>
            <a:ext cx="640080" cy="548640"/>
          </a:xfrm>
          <a:prstGeom prst="rect">
            <a:avLst/>
          </a:prstGeom>
          <a:ln w="31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164080" y="1965960"/>
          <a:ext cx="5669280" cy="3733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69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46760">
                <a:tc>
                  <a:txBody>
                    <a:bodyPr/>
                    <a:lstStyle/>
                    <a:p>
                      <a:r>
                        <a:rPr lang="en-US" sz="3400" b="0" dirty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nvbinh.19.5.2006@gmail.com</a:t>
                      </a: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6760">
                <a:tc>
                  <a:txBody>
                    <a:bodyPr/>
                    <a:lstStyle/>
                    <a:p>
                      <a:r>
                        <a:rPr lang="en-US" sz="3400" dirty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binhnv*19.5.2006@gmail.com</a:t>
                      </a: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6760">
                <a:tc>
                  <a:txBody>
                    <a:bodyPr/>
                    <a:lstStyle/>
                    <a:p>
                      <a:r>
                        <a:rPr lang="en-US" sz="3400" dirty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nvbinh5A@yahoo.com.vn</a:t>
                      </a: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6760">
                <a:tc>
                  <a:txBody>
                    <a:bodyPr/>
                    <a:lstStyle/>
                    <a:p>
                      <a:r>
                        <a:rPr lang="en-US" sz="3400" dirty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nvbinh190506@yahoo.com.vn</a:t>
                      </a: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6760">
                <a:tc>
                  <a:txBody>
                    <a:bodyPr/>
                    <a:lstStyle/>
                    <a:p>
                      <a:r>
                        <a:rPr lang="en-US" sz="3400" dirty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binhnv.19.5.2006@gmail.com</a:t>
                      </a: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9344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:a16="http://schemas.microsoft.com/office/drawing/2014/main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:a16="http://schemas.microsoft.com/office/drawing/2014/main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:a16="http://schemas.microsoft.com/office/drawing/2014/main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:a16="http://schemas.microsoft.com/office/drawing/2014/main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:a16="http://schemas.microsoft.com/office/drawing/2014/main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:a16="http://schemas.microsoft.com/office/drawing/2014/main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21686" y="624173"/>
            <a:ext cx="2383262" cy="855378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:a16="http://schemas.microsoft.com/office/drawing/2014/main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:a16="http://schemas.microsoft.com/office/drawing/2014/main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:a16="http://schemas.microsoft.com/office/drawing/2014/main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:a16="http://schemas.microsoft.com/office/drawing/2014/main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:a16="http://schemas.microsoft.com/office/drawing/2014/main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:a16="http://schemas.microsoft.com/office/drawing/2014/main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3069951" y="2320047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84CA697-64E5-1449-7EC2-2C980FDE9821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149" y="768121"/>
            <a:ext cx="1156845" cy="1156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38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01040" y="8200"/>
            <a:ext cx="10698480" cy="630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295" tIns="41147" rIns="82295" bIns="41147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48640" indent="-548640" algn="just" defTabSz="109728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altLang="en-US" sz="384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 CỐ KIẾN THỨC:</a:t>
            </a:r>
          </a:p>
          <a:p>
            <a:pPr marL="548640" indent="-548640" algn="just" defTabSz="109728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AutoNum type="arabicPeriod"/>
            </a:pP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 defTabSz="109728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&lt;</a:t>
            </a: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altLang="en-US" sz="336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@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  <a:p>
            <a:pPr algn="just" defTabSz="109728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548640" indent="-548640" algn="just" defTabSz="109728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48640" indent="-548640" algn="just" defTabSz="109728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48640" indent="-548640" algn="just" defTabSz="109728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“.” </a:t>
            </a: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lang="en-US" alt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“_”.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12720" y="3063240"/>
            <a:ext cx="246888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47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2555132" y="-110597"/>
            <a:ext cx="6858000" cy="1004192"/>
          </a:xfrm>
          <a:prstGeom prst="rect">
            <a:avLst/>
          </a:prstGeom>
        </p:spPr>
        <p:txBody>
          <a:bodyPr vert="horz" lIns="109728" tIns="54864" rIns="109728" bIns="54864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0" i="0" u="none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defTabSz="1097280" fontAlgn="base">
              <a:spcAft>
                <a:spcPct val="0"/>
              </a:spcAft>
            </a:pPr>
            <a:r>
              <a:rPr lang="en-US" sz="432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 CẦN GHI NHỚ</a:t>
            </a:r>
            <a:endParaRPr lang="en-US" sz="432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Vertical Scroll 1"/>
          <p:cNvSpPr/>
          <p:nvPr/>
        </p:nvSpPr>
        <p:spPr>
          <a:xfrm>
            <a:off x="-412955" y="777240"/>
            <a:ext cx="12604955" cy="7157392"/>
          </a:xfrm>
          <a:prstGeom prst="verticalScroll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360" dirty="0">
              <a:solidFill>
                <a:prstClr val="white"/>
              </a:solidFill>
              <a:latin typeface="Calibri"/>
            </a:endParaRPr>
          </a:p>
          <a:p>
            <a:pPr algn="just" defTabSz="109728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sz="336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defTabSz="109728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bè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thuận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tiện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chóng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defTabSz="109728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gửi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(email)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đăng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ký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khoản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internet.</a:t>
            </a:r>
          </a:p>
          <a:p>
            <a:pPr algn="just" defTabSz="109728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khoản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48640" indent="-548640" algn="just" defTabSz="109728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&gt;@</a:t>
            </a:r>
            <a:r>
              <a:rPr lang="en-US" sz="336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gmail.com </a:t>
            </a:r>
            <a:r>
              <a:rPr lang="en-US" sz="336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&lt;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36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&gt;@yahoo.com.vn</a:t>
            </a:r>
            <a:endParaRPr lang="en-US" sz="336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548640" indent="-548640" algn="just" defTabSz="109728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Mật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khẩu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bí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mật</a:t>
            </a:r>
            <a:r>
              <a:rPr lang="en-US" sz="336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36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8298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204460" y="0"/>
            <a:ext cx="2811780" cy="1143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588" tIns="42794" rIns="85588" bIns="42794" anchor="ctr"/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16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123" name="Title 1"/>
          <p:cNvSpPr>
            <a:spLocks noGrp="1" noChangeArrowheads="1"/>
          </p:cNvSpPr>
          <p:nvPr>
            <p:ph type="title"/>
          </p:nvPr>
        </p:nvSpPr>
        <p:spPr>
          <a:xfrm>
            <a:off x="4224073" y="68750"/>
            <a:ext cx="3012219" cy="609598"/>
          </a:xfrm>
        </p:spPr>
        <p:txBody>
          <a:bodyPr/>
          <a:lstStyle/>
          <a:p>
            <a:pPr algn="l"/>
            <a:r>
              <a:rPr lang="en-US" altLang="en-US" sz="3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Nối sao cho đúng</a:t>
            </a:r>
            <a:endParaRPr lang="en-US" altLang="en-US" sz="3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rot="16200000" flipH="1">
            <a:off x="8283437" y="2506040"/>
            <a:ext cx="533400" cy="685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948" y="521031"/>
            <a:ext cx="3010376" cy="613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8253777"/>
              </p:ext>
            </p:extLst>
          </p:nvPr>
        </p:nvGraphicFramePr>
        <p:xfrm>
          <a:off x="4897129" y="571500"/>
          <a:ext cx="5212080" cy="65346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2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88207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260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Các</a:t>
                      </a:r>
                      <a:r>
                        <a:rPr lang="en-US" sz="26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biểu</a:t>
                      </a:r>
                      <a:r>
                        <a:rPr lang="en-US" sz="26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tượng</a:t>
                      </a:r>
                      <a:r>
                        <a:rPr lang="en-US" sz="26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cỡ</a:t>
                      </a:r>
                      <a:r>
                        <a:rPr lang="en-US" sz="26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nhỏ</a:t>
                      </a:r>
                      <a:endParaRPr lang="en-US" sz="2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296" marR="8229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82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Các</a:t>
                      </a:r>
                      <a:r>
                        <a:rPr lang="en-US" sz="26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biểu</a:t>
                      </a:r>
                      <a:r>
                        <a:rPr lang="en-US" sz="26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tượng</a:t>
                      </a:r>
                      <a:r>
                        <a:rPr lang="en-US" sz="26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cỡ</a:t>
                      </a:r>
                      <a:r>
                        <a:rPr lang="en-US" sz="26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lớn</a:t>
                      </a:r>
                      <a:endParaRPr lang="en-US" sz="2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296" marR="8229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82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Các</a:t>
                      </a:r>
                      <a:r>
                        <a:rPr lang="en-US" sz="26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biểu</a:t>
                      </a:r>
                      <a:r>
                        <a:rPr lang="en-US" sz="26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tượng</a:t>
                      </a:r>
                      <a:r>
                        <a:rPr lang="en-US" sz="26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cỡ</a:t>
                      </a:r>
                      <a:r>
                        <a:rPr lang="en-US" sz="26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rất</a:t>
                      </a:r>
                      <a:r>
                        <a:rPr lang="en-US" sz="26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lớn</a:t>
                      </a:r>
                      <a:endParaRPr lang="en-US" sz="2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296" marR="8229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82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Các</a:t>
                      </a:r>
                      <a:r>
                        <a:rPr lang="en-US" sz="26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biểu</a:t>
                      </a:r>
                      <a:r>
                        <a:rPr lang="en-US" sz="26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tượng</a:t>
                      </a:r>
                      <a:r>
                        <a:rPr lang="en-US" sz="26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cỡ</a:t>
                      </a:r>
                      <a:r>
                        <a:rPr lang="en-US" sz="26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trung</a:t>
                      </a:r>
                      <a:r>
                        <a:rPr lang="en-US" sz="26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bình</a:t>
                      </a:r>
                      <a:endParaRPr lang="en-US" sz="2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296" marR="8229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25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Các</a:t>
                      </a:r>
                      <a:r>
                        <a:rPr lang="en-US" sz="26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biểu</a:t>
                      </a:r>
                      <a:r>
                        <a:rPr lang="en-US" sz="26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tượng</a:t>
                      </a:r>
                      <a:r>
                        <a:rPr lang="en-US" sz="26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sắp</a:t>
                      </a:r>
                      <a:r>
                        <a:rPr lang="en-US" sz="26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xếp</a:t>
                      </a:r>
                      <a:r>
                        <a:rPr lang="en-US" sz="26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kiểu</a:t>
                      </a:r>
                      <a:r>
                        <a:rPr lang="en-US" sz="26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chi </a:t>
                      </a:r>
                      <a:r>
                        <a:rPr lang="en-US" sz="26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tiết</a:t>
                      </a:r>
                      <a:endParaRPr lang="en-US" sz="2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296" marR="8229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066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Các</a:t>
                      </a:r>
                      <a:r>
                        <a:rPr lang="en-US" sz="26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biểu</a:t>
                      </a:r>
                      <a:r>
                        <a:rPr lang="en-US" sz="26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tượng</a:t>
                      </a:r>
                      <a:r>
                        <a:rPr lang="en-US" sz="26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sắp</a:t>
                      </a:r>
                      <a:r>
                        <a:rPr lang="en-US" sz="26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xếp</a:t>
                      </a:r>
                      <a:r>
                        <a:rPr lang="en-US" sz="26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kiểu</a:t>
                      </a:r>
                      <a:r>
                        <a:rPr lang="en-US" sz="26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danh</a:t>
                      </a:r>
                      <a:r>
                        <a:rPr lang="en-US" sz="26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sách</a:t>
                      </a:r>
                      <a:endParaRPr lang="en-US" sz="2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296" marR="8229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24" name="Straight Arrow Connector 23"/>
          <p:cNvCxnSpPr>
            <a:cxnSpLocks/>
          </p:cNvCxnSpPr>
          <p:nvPr/>
        </p:nvCxnSpPr>
        <p:spPr>
          <a:xfrm>
            <a:off x="4121352" y="829295"/>
            <a:ext cx="1135666" cy="200247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3880453" y="1854530"/>
            <a:ext cx="1137815" cy="1905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cxnSpLocks/>
          </p:cNvCxnSpPr>
          <p:nvPr/>
        </p:nvCxnSpPr>
        <p:spPr>
          <a:xfrm>
            <a:off x="3880453" y="2515590"/>
            <a:ext cx="1570048" cy="158604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3652011" y="978231"/>
            <a:ext cx="1297676" cy="255616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2947613" y="4262748"/>
            <a:ext cx="2002076" cy="143988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3077761" y="4788230"/>
            <a:ext cx="1940507" cy="76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634987" y="737507"/>
            <a:ext cx="411480" cy="4413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6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6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6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6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6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6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3374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B6D479BD-46EF-4111-DF42-1A9D98169E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769938"/>
            <a:ext cx="83327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364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>
                <a:solidFill>
                  <a:srgbClr val="00B0F0"/>
                </a:solidFill>
              </a:rPr>
              <a:t>    </a:t>
            </a:r>
            <a:r>
              <a:rPr lang="vi-VN" altLang="en-US" sz="2300" b="1">
                <a:solidFill>
                  <a:srgbClr val="00B0F0"/>
                </a:solidFill>
              </a:rPr>
              <a:t>Hệ thống thư điện tử</a:t>
            </a:r>
            <a:r>
              <a:rPr lang="en-US" altLang="en-US" sz="2300" b="1">
                <a:solidFill>
                  <a:srgbClr val="00B0F0"/>
                </a:solidFill>
              </a:rPr>
              <a:t>    </a:t>
            </a:r>
            <a:r>
              <a:rPr lang="vi-VN" altLang="en-US" sz="2300" b="1">
                <a:solidFill>
                  <a:srgbClr val="00B0F0"/>
                </a:solidFill>
              </a:rPr>
              <a:t>Các bước gửi thư truyền thống:</a:t>
            </a:r>
          </a:p>
          <a:p>
            <a:pPr defTabSz="914364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B0F0"/>
              </a:solidFill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39971BA-FD64-C2FE-23A9-2C8E02A39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187" y="1470024"/>
            <a:ext cx="9252847" cy="512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Bao thư bưu điện lớn (xấp 25 cái) 12x22 | Văn Phòng Phẩm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" y="762000"/>
            <a:ext cx="3566160" cy="276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4" descr="gui-thu-tay-sai-gon 2 2 Saig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827" y="144464"/>
            <a:ext cx="2686050" cy="3381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6" descr="Gửi Thư, Postcard, Thiệp đi nước ngoài Nhanh An toàn Giá rẻ - Helen Expres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276" y="923926"/>
            <a:ext cx="3562350" cy="260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8" descr="Dùng hơn 5 phút để trả lời một email đơn giản? Bạn đang làm việc quá chậm  đấy!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268" y="4038600"/>
            <a:ext cx="5549264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392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6"/>
          <p:cNvSpPr txBox="1">
            <a:spLocks noChangeArrowheads="1"/>
          </p:cNvSpPr>
          <p:nvPr/>
        </p:nvSpPr>
        <p:spPr bwMode="auto">
          <a:xfrm>
            <a:off x="609600" y="313223"/>
            <a:ext cx="10972800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09728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360">
                <a:solidFill>
                  <a:srgbClr val="13135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 </a:t>
            </a:r>
            <a:r>
              <a:rPr lang="en-US" altLang="en-US" sz="3360" dirty="0" err="1">
                <a:solidFill>
                  <a:srgbClr val="13135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3360" dirty="0">
              <a:solidFill>
                <a:srgbClr val="13135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391708" y="1508760"/>
            <a:ext cx="7863840" cy="60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295" tIns="41147" rIns="82295" bIns="41147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36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36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THƯ ĐIỆN TỬ (EMAIL)</a:t>
            </a:r>
          </a:p>
        </p:txBody>
      </p:sp>
      <p:sp>
        <p:nvSpPr>
          <p:cNvPr id="35842" name="AutoShape 2" descr="Dịch vụ email - cung cấp email goole theo tên miền"/>
          <p:cNvSpPr>
            <a:spLocks noChangeAspect="1" noChangeArrowheads="1"/>
          </p:cNvSpPr>
          <p:nvPr/>
        </p:nvSpPr>
        <p:spPr bwMode="auto">
          <a:xfrm>
            <a:off x="796290" y="-173355"/>
            <a:ext cx="365760" cy="365761"/>
          </a:xfrm>
          <a:prstGeom prst="rect">
            <a:avLst/>
          </a:prstGeom>
          <a:noFill/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5844" name="AutoShape 4" descr="Dịch vụ email - cung cấp email goole theo tên miền"/>
          <p:cNvSpPr>
            <a:spLocks noChangeAspect="1" noChangeArrowheads="1"/>
          </p:cNvSpPr>
          <p:nvPr/>
        </p:nvSpPr>
        <p:spPr bwMode="auto">
          <a:xfrm>
            <a:off x="796290" y="-173355"/>
            <a:ext cx="365760" cy="365761"/>
          </a:xfrm>
          <a:prstGeom prst="rect">
            <a:avLst/>
          </a:prstGeom>
          <a:noFill/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35845" name="Picture 5" descr="C:\Users\MY\Desktop\tải xuốn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444261">
            <a:off x="1020530" y="402779"/>
            <a:ext cx="1877452" cy="1869107"/>
          </a:xfrm>
          <a:prstGeom prst="rect">
            <a:avLst/>
          </a:prstGeom>
          <a:noFill/>
        </p:spPr>
      </p:pic>
      <p:sp>
        <p:nvSpPr>
          <p:cNvPr id="10" name="Content Placeholder 1"/>
          <p:cNvSpPr>
            <a:spLocks noGrp="1"/>
          </p:cNvSpPr>
          <p:nvPr>
            <p:ph/>
          </p:nvPr>
        </p:nvSpPr>
        <p:spPr>
          <a:xfrm>
            <a:off x="1111548" y="2606040"/>
            <a:ext cx="10424160" cy="23774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36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MỤC TIÊU:</a:t>
            </a:r>
          </a:p>
          <a:p>
            <a:pPr marL="0" indent="0" algn="just">
              <a:buNone/>
            </a:pPr>
            <a:r>
              <a:rPr 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Biết</a:t>
            </a:r>
            <a:r>
              <a:rPr 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được</a:t>
            </a:r>
            <a:r>
              <a:rPr 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cấu</a:t>
            </a:r>
            <a:r>
              <a:rPr 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trúc</a:t>
            </a:r>
            <a:r>
              <a:rPr 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một</a:t>
            </a:r>
            <a:r>
              <a:rPr 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địa</a:t>
            </a:r>
            <a:r>
              <a:rPr 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chỉ </a:t>
            </a:r>
            <a:r>
              <a:rPr 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điện</a:t>
            </a:r>
            <a:r>
              <a:rPr 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Hiểu</a:t>
            </a:r>
            <a:r>
              <a:rPr 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được</a:t>
            </a:r>
            <a:r>
              <a:rPr 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lợi</a:t>
            </a:r>
            <a:r>
              <a:rPr 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ích</a:t>
            </a:r>
            <a:r>
              <a:rPr 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dịch</a:t>
            </a:r>
            <a:r>
              <a:rPr 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vụ </a:t>
            </a:r>
            <a:r>
              <a:rPr 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điện</a:t>
            </a:r>
            <a:r>
              <a:rPr 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biết</a:t>
            </a:r>
            <a:r>
              <a:rPr 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dụng</a:t>
            </a:r>
            <a:r>
              <a:rPr 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dịch</a:t>
            </a:r>
            <a:r>
              <a:rPr 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vụ </a:t>
            </a:r>
            <a:r>
              <a:rPr 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này</a:t>
            </a:r>
            <a:r>
              <a:rPr 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</a:t>
            </a:r>
            <a:r>
              <a:rPr 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gửi</a:t>
            </a:r>
            <a:r>
              <a:rPr 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nhận</a:t>
            </a:r>
            <a:r>
              <a:rPr 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điện</a:t>
            </a:r>
            <a:r>
              <a:rPr 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36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336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5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01040" y="8200"/>
            <a:ext cx="9418320" cy="1264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295" tIns="41147" rIns="82295" bIns="41147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48640" indent="-548640" algn="just" defTabSz="109728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lphaUcPeriod"/>
            </a:pPr>
            <a:r>
              <a:rPr lang="en-US" altLang="en-US" sz="384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CƠ BẢN</a:t>
            </a:r>
          </a:p>
          <a:p>
            <a:pPr marL="548640" indent="-548640" algn="just" defTabSz="109728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AutoNum type="arabicPeriod"/>
            </a:pPr>
            <a:r>
              <a:rPr lang="en-US" altLang="en-US" sz="384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altLang="en-US" sz="384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4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en-US" sz="384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4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sz="384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4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384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4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altLang="en-US" sz="384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158240" y="1246656"/>
            <a:ext cx="10515600" cy="609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17220" indent="-617220" defTabSz="109728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vi-VN" sz="336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Quan sát và đọc thông tin hình dưới đây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01040" y="2057400"/>
            <a:ext cx="5212080" cy="254508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8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GB" sz="288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các bạn!</a:t>
            </a:r>
          </a:p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8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Mình </a:t>
            </a:r>
            <a:r>
              <a:rPr lang="en-GB" sz="288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GB" sz="288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8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Bờm</a:t>
            </a:r>
            <a:r>
              <a:rPr lang="en-GB" sz="288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học </a:t>
            </a:r>
            <a:r>
              <a:rPr lang="en-GB" sz="288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GB" sz="288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5A.</a:t>
            </a:r>
          </a:p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8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Địa chỉ thư điện tử của mình là:</a:t>
            </a:r>
          </a:p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80" i="1" u="sng" dirty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bomcungtrang</a:t>
            </a:r>
            <a:r>
              <a:rPr lang="en-GB" sz="288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@</a:t>
            </a:r>
            <a:r>
              <a:rPr lang="en-GB" sz="2880" i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gmail.com</a:t>
            </a:r>
            <a:endParaRPr lang="en-GB" sz="288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187440" y="1981200"/>
            <a:ext cx="5212080" cy="263652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8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GB" sz="288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các bạn!</a:t>
            </a:r>
          </a:p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8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Mình </a:t>
            </a:r>
            <a:r>
              <a:rPr lang="en-GB" sz="288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GB" sz="288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8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Tuễ</a:t>
            </a:r>
            <a:r>
              <a:rPr lang="en-GB" sz="288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học lớp 5B.</a:t>
            </a:r>
          </a:p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8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Địa chỉ thư điện tử của mình là:</a:t>
            </a:r>
          </a:p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80" i="1" u="sng" dirty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teulop5b</a:t>
            </a:r>
            <a:r>
              <a:rPr lang="en-GB" sz="288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@</a:t>
            </a:r>
            <a:r>
              <a:rPr lang="en-GB" sz="2880" i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yahoo.com.vn</a:t>
            </a:r>
            <a:endParaRPr lang="en-GB" sz="288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095986" y="5532120"/>
            <a:ext cx="2926080" cy="8229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8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 người dùng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644640" y="5532120"/>
            <a:ext cx="4480560" cy="8229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8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 nhà cung cấp dịch vụ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2072640" y="4160520"/>
            <a:ext cx="822960" cy="1371600"/>
          </a:xfrm>
          <a:prstGeom prst="straightConnector1">
            <a:avLst/>
          </a:prstGeom>
          <a:ln w="19050">
            <a:solidFill>
              <a:srgbClr val="FF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3627120" y="4160520"/>
            <a:ext cx="3840480" cy="1371600"/>
          </a:xfrm>
          <a:prstGeom prst="straightConnector1">
            <a:avLst/>
          </a:prstGeom>
          <a:ln w="19050">
            <a:solidFill>
              <a:srgbClr val="FF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4267200" y="4160520"/>
            <a:ext cx="2377440" cy="1371600"/>
          </a:xfrm>
          <a:prstGeom prst="straightConnector1">
            <a:avLst/>
          </a:prstGeom>
          <a:ln w="19050">
            <a:solidFill>
              <a:srgbClr val="33CC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8564880" y="4160520"/>
            <a:ext cx="1188720" cy="1371600"/>
          </a:xfrm>
          <a:prstGeom prst="straightConnector1">
            <a:avLst/>
          </a:prstGeom>
          <a:ln w="19050">
            <a:solidFill>
              <a:srgbClr val="33CC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815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49"/>
          <p:cNvSpPr txBox="1">
            <a:spLocks noChangeArrowheads="1"/>
          </p:cNvSpPr>
          <p:nvPr/>
        </p:nvSpPr>
        <p:spPr bwMode="auto">
          <a:xfrm>
            <a:off x="883920" y="411480"/>
            <a:ext cx="10424160" cy="5853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48640" indent="-548640" defTabSz="109728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altLang="vi-VN" sz="312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Một địa </a:t>
            </a:r>
            <a:r>
              <a:rPr lang="en-US" altLang="vi-VN" sz="312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altLang="vi-VN" sz="312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12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altLang="vi-VN" sz="312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12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altLang="vi-VN" sz="312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tử có cấu trúc:                                      </a:t>
            </a:r>
            <a:r>
              <a:rPr lang="en-US" altLang="vi-VN" sz="312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en-US" altLang="vi-VN" sz="312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 người dùng&gt;</a:t>
            </a:r>
            <a:r>
              <a:rPr lang="en-US" altLang="vi-VN" sz="312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@</a:t>
            </a:r>
            <a:r>
              <a:rPr lang="en-US" altLang="vi-VN" sz="312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&lt;Tên nhà cung cấp dịch vụ&gt;</a:t>
            </a:r>
          </a:p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altLang="vi-VN" sz="312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&lt;</a:t>
            </a:r>
            <a:r>
              <a:rPr lang="en-US" altLang="vi-VN" sz="312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altLang="vi-VN" sz="312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người dùng&gt;</a:t>
            </a:r>
            <a:r>
              <a:rPr lang="en-US" altLang="vi-VN" sz="312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vi-VN" sz="312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 tên dùng để đăng nhập vào hộp thư, </a:t>
            </a:r>
            <a:r>
              <a:rPr lang="en-US" altLang="vi-VN" sz="312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altLang="vi-VN" sz="312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12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altLang="vi-VN" sz="312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không có </a:t>
            </a:r>
            <a:r>
              <a:rPr lang="en-US" altLang="vi-VN" sz="312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altLang="vi-VN" sz="312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12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altLang="vi-VN" sz="312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12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altLang="vi-VN" sz="312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không có kí tự đặc biệt (được dùng chữ </a:t>
            </a:r>
            <a:r>
              <a:rPr lang="en-US" altLang="vi-VN" sz="312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altLang="vi-VN" sz="312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312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vi-VN" sz="312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312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altLang="vi-VN" sz="312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chấm “.” và dấu gạch </a:t>
            </a:r>
            <a:r>
              <a:rPr lang="en-US" altLang="vi-VN" sz="312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ngang</a:t>
            </a:r>
            <a:r>
              <a:rPr lang="en-US" altLang="vi-VN" sz="312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“_”).</a:t>
            </a:r>
          </a:p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vi-VN" sz="312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altLang="vi-VN" sz="312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12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altLang="vi-VN" sz="312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tự @ ở giữa </a:t>
            </a:r>
            <a:r>
              <a:rPr lang="en-US" altLang="vi-VN" sz="312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en-US" altLang="vi-VN" sz="312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 người </a:t>
            </a:r>
            <a:r>
              <a:rPr lang="en-US" altLang="vi-VN" sz="312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altLang="vi-VN" sz="312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 </a:t>
            </a:r>
            <a:r>
              <a:rPr lang="en-US" altLang="vi-VN" sz="312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vi-VN" sz="312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12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en-US" altLang="vi-VN" sz="312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altLang="vi-VN" sz="312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nhà cung cấp dịch vụ&gt;</a:t>
            </a:r>
            <a:r>
              <a:rPr lang="en-US" altLang="vi-VN" sz="3120" i="1" dirty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12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 bắt buộc phải có.</a:t>
            </a:r>
          </a:p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altLang="vi-VN" sz="312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&lt;Tên nhà cung cấp dịch vụ&gt;</a:t>
            </a:r>
            <a:r>
              <a:rPr lang="en-US" altLang="vi-VN" sz="312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vi-VN" sz="312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12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được quy định sẵn bởi từng nhà cung cấp dịch vụ thư điện tử.</a:t>
            </a:r>
          </a:p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altLang="vi-VN" sz="312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12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altLang="vi-VN" sz="312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địa chỉ thư điện tử có 1 mật khẩu để đăng nhập vào </a:t>
            </a:r>
            <a:r>
              <a:rPr lang="en-US" altLang="vi-VN" sz="312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altLang="vi-VN" sz="312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12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altLang="vi-VN" sz="312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4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8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8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Đăng</a:t>
            </a:r>
            <a:r>
              <a:rPr lang="en-US" sz="288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8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288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8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288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8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khoản</a:t>
            </a:r>
            <a:r>
              <a:rPr lang="en-US" sz="288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8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8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8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88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8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8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8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miễn</a:t>
            </a:r>
            <a:r>
              <a:rPr lang="en-US" sz="288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8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phí</a:t>
            </a:r>
            <a:r>
              <a:rPr lang="en-US" sz="288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8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sgk</a:t>
            </a:r>
            <a:r>
              <a:rPr lang="en-US" sz="288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8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88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9680" y="1600200"/>
            <a:ext cx="1024128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360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3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3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33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latin typeface="Times New Roman" pitchFamily="18" charset="0"/>
                <a:cs typeface="Times New Roman" pitchFamily="18" charset="0"/>
              </a:rPr>
              <a:t>khoản</a:t>
            </a:r>
            <a:r>
              <a:rPr lang="en-US" sz="33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3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33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36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en-US" sz="336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3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latin typeface="Times New Roman" pitchFamily="18" charset="0"/>
                <a:cs typeface="Times New Roman" pitchFamily="18" charset="0"/>
              </a:rPr>
              <a:t>đăng</a:t>
            </a:r>
            <a:r>
              <a:rPr lang="en-US" sz="3360" dirty="0">
                <a:latin typeface="Times New Roman" pitchFamily="18" charset="0"/>
                <a:cs typeface="Times New Roman" pitchFamily="18" charset="0"/>
              </a:rPr>
              <a:t> nhập1: </a:t>
            </a:r>
            <a:r>
              <a:rPr lang="en-US" sz="3360" dirty="0">
                <a:latin typeface="Times New Roman" pitchFamily="18" charset="0"/>
                <a:cs typeface="Times New Roman" pitchFamily="18" charset="0"/>
                <a:hlinkClick r:id="rId3"/>
              </a:rPr>
              <a:t>ngoclanhtm@gmail.com</a:t>
            </a:r>
            <a:endParaRPr lang="en-US" sz="336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sz="3360" dirty="0" err="1">
                <a:latin typeface="Times New Roman" pitchFamily="18" charset="0"/>
                <a:cs typeface="Times New Roman" pitchFamily="18" charset="0"/>
              </a:rPr>
              <a:t>Mật</a:t>
            </a:r>
            <a:r>
              <a:rPr lang="en-US" sz="3360" dirty="0">
                <a:latin typeface="Times New Roman" pitchFamily="18" charset="0"/>
                <a:cs typeface="Times New Roman" pitchFamily="18" charset="0"/>
              </a:rPr>
              <a:t> khẩu1: ngoclan123</a:t>
            </a:r>
          </a:p>
          <a:p>
            <a:pPr marL="0" indent="0">
              <a:buNone/>
            </a:pPr>
            <a:endParaRPr lang="en-US" sz="336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sz="336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3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60" dirty="0" err="1">
                <a:latin typeface="Times New Roman" pitchFamily="18" charset="0"/>
                <a:cs typeface="Times New Roman" pitchFamily="18" charset="0"/>
              </a:rPr>
              <a:t>đăng</a:t>
            </a:r>
            <a:r>
              <a:rPr lang="en-US" sz="3360" dirty="0">
                <a:latin typeface="Times New Roman" pitchFamily="18" charset="0"/>
                <a:cs typeface="Times New Roman" pitchFamily="18" charset="0"/>
              </a:rPr>
              <a:t> nhập2: </a:t>
            </a:r>
            <a:r>
              <a:rPr lang="en-US" sz="3360" dirty="0">
                <a:latin typeface="Times New Roman" pitchFamily="18" charset="0"/>
                <a:cs typeface="Times New Roman" pitchFamily="18" charset="0"/>
                <a:hlinkClick r:id="rId4"/>
              </a:rPr>
              <a:t>huynhmaihtm1234@gmail.com</a:t>
            </a:r>
            <a:endParaRPr lang="en-US" sz="336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sz="3360" dirty="0" err="1">
                <a:latin typeface="Times New Roman" pitchFamily="18" charset="0"/>
                <a:cs typeface="Times New Roman" pitchFamily="18" charset="0"/>
              </a:rPr>
              <a:t>Mật</a:t>
            </a:r>
            <a:r>
              <a:rPr lang="en-US" sz="3360" dirty="0">
                <a:latin typeface="Times New Roman" pitchFamily="18" charset="0"/>
                <a:cs typeface="Times New Roman" pitchFamily="18" charset="0"/>
              </a:rPr>
              <a:t> khẩu1: huynhmai1234</a:t>
            </a:r>
          </a:p>
          <a:p>
            <a:pPr marL="0" indent="0">
              <a:buNone/>
            </a:pPr>
            <a:endParaRPr lang="en-US" sz="336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en-US" sz="336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99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709</Words>
  <Application>Microsoft Office PowerPoint</Application>
  <PresentationFormat>Widescreen</PresentationFormat>
  <Paragraphs>144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Microsoft YaHei</vt:lpstr>
      <vt:lpstr>Arial</vt:lpstr>
      <vt:lpstr>Calibri</vt:lpstr>
      <vt:lpstr>Calibri Light</vt:lpstr>
      <vt:lpstr>Times New Roman</vt:lpstr>
      <vt:lpstr>UTM Avo</vt:lpstr>
      <vt:lpstr>Wingdings</vt:lpstr>
      <vt:lpstr>1_Office Theme</vt:lpstr>
      <vt:lpstr>2_Office Theme</vt:lpstr>
      <vt:lpstr>PowerPoint Presentation</vt:lpstr>
      <vt:lpstr>PowerPoint Presentation</vt:lpstr>
      <vt:lpstr>Nối sao cho đúng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Đăng kí tài khoản thư điện tử miễn phí/sgk trang 19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Sang Do</cp:lastModifiedBy>
  <cp:revision>15</cp:revision>
  <dcterms:created xsi:type="dcterms:W3CDTF">2022-09-10T08:29:12Z</dcterms:created>
  <dcterms:modified xsi:type="dcterms:W3CDTF">2023-05-15T06:20:57Z</dcterms:modified>
</cp:coreProperties>
</file>